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tiff" ContentType="image/tiff"/>
  <Default Extension="rels" ContentType="application/vnd.openxmlformats-package.relationships+xml"/>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autoCompressPictures="0">
  <p:sldMasterIdLst>
    <p:sldMasterId id="2147484042" r:id="rId1"/>
  </p:sldMasterIdLst>
  <p:notesMasterIdLst>
    <p:notesMasterId r:id="rId94"/>
  </p:notesMasterIdLst>
  <p:sldIdLst>
    <p:sldId id="256" r:id="rId2"/>
    <p:sldId id="306" r:id="rId3"/>
    <p:sldId id="554" r:id="rId4"/>
    <p:sldId id="287" r:id="rId5"/>
    <p:sldId id="271" r:id="rId6"/>
    <p:sldId id="555" r:id="rId7"/>
    <p:sldId id="289" r:id="rId8"/>
    <p:sldId id="290" r:id="rId9"/>
    <p:sldId id="291" r:id="rId10"/>
    <p:sldId id="292" r:id="rId11"/>
    <p:sldId id="293" r:id="rId12"/>
    <p:sldId id="272" r:id="rId13"/>
    <p:sldId id="342" r:id="rId14"/>
    <p:sldId id="510" r:id="rId15"/>
    <p:sldId id="508" r:id="rId16"/>
    <p:sldId id="523" r:id="rId17"/>
    <p:sldId id="522" r:id="rId18"/>
    <p:sldId id="525" r:id="rId19"/>
    <p:sldId id="526" r:id="rId20"/>
    <p:sldId id="527" r:id="rId21"/>
    <p:sldId id="556" r:id="rId22"/>
    <p:sldId id="318" r:id="rId23"/>
    <p:sldId id="446" r:id="rId24"/>
    <p:sldId id="432" r:id="rId25"/>
    <p:sldId id="324" r:id="rId26"/>
    <p:sldId id="317" r:id="rId27"/>
    <p:sldId id="329" r:id="rId28"/>
    <p:sldId id="331" r:id="rId29"/>
    <p:sldId id="351" r:id="rId30"/>
    <p:sldId id="352" r:id="rId31"/>
    <p:sldId id="335" r:id="rId32"/>
    <p:sldId id="353" r:id="rId33"/>
    <p:sldId id="354" r:id="rId34"/>
    <p:sldId id="447" r:id="rId35"/>
    <p:sldId id="557" r:id="rId36"/>
    <p:sldId id="433" r:id="rId37"/>
    <p:sldId id="434" r:id="rId38"/>
    <p:sldId id="435" r:id="rId39"/>
    <p:sldId id="436" r:id="rId40"/>
    <p:sldId id="437" r:id="rId41"/>
    <p:sldId id="438" r:id="rId42"/>
    <p:sldId id="439" r:id="rId43"/>
    <p:sldId id="440" r:id="rId44"/>
    <p:sldId id="562" r:id="rId45"/>
    <p:sldId id="558" r:id="rId46"/>
    <p:sldId id="534" r:id="rId47"/>
    <p:sldId id="535" r:id="rId48"/>
    <p:sldId id="536" r:id="rId49"/>
    <p:sldId id="537" r:id="rId50"/>
    <p:sldId id="538" r:id="rId51"/>
    <p:sldId id="539" r:id="rId52"/>
    <p:sldId id="540" r:id="rId53"/>
    <p:sldId id="541" r:id="rId54"/>
    <p:sldId id="542" r:id="rId55"/>
    <p:sldId id="543" r:id="rId56"/>
    <p:sldId id="544" r:id="rId57"/>
    <p:sldId id="545" r:id="rId58"/>
    <p:sldId id="550" r:id="rId59"/>
    <p:sldId id="559" r:id="rId60"/>
    <p:sldId id="576" r:id="rId61"/>
    <p:sldId id="551" r:id="rId62"/>
    <p:sldId id="577" r:id="rId63"/>
    <p:sldId id="578" r:id="rId64"/>
    <p:sldId id="552" r:id="rId65"/>
    <p:sldId id="561" r:id="rId66"/>
    <p:sldId id="563" r:id="rId67"/>
    <p:sldId id="564" r:id="rId68"/>
    <p:sldId id="565" r:id="rId69"/>
    <p:sldId id="441" r:id="rId70"/>
    <p:sldId id="579" r:id="rId71"/>
    <p:sldId id="580" r:id="rId72"/>
    <p:sldId id="581" r:id="rId73"/>
    <p:sldId id="584" r:id="rId74"/>
    <p:sldId id="582" r:id="rId75"/>
    <p:sldId id="583" r:id="rId76"/>
    <p:sldId id="426" r:id="rId77"/>
    <p:sldId id="428" r:id="rId78"/>
    <p:sldId id="429" r:id="rId79"/>
    <p:sldId id="430" r:id="rId80"/>
    <p:sldId id="431" r:id="rId81"/>
    <p:sldId id="566" r:id="rId82"/>
    <p:sldId id="568" r:id="rId83"/>
    <p:sldId id="569" r:id="rId84"/>
    <p:sldId id="570" r:id="rId85"/>
    <p:sldId id="571" r:id="rId86"/>
    <p:sldId id="572" r:id="rId87"/>
    <p:sldId id="573" r:id="rId88"/>
    <p:sldId id="574" r:id="rId89"/>
    <p:sldId id="575" r:id="rId90"/>
    <p:sldId id="586" r:id="rId91"/>
    <p:sldId id="587" r:id="rId92"/>
    <p:sldId id="339" r:id="rId9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8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E77B3"/>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684"/>
    <p:restoredTop sz="94880"/>
  </p:normalViewPr>
  <p:slideViewPr>
    <p:cSldViewPr snapToGrid="0" snapToObjects="1">
      <p:cViewPr>
        <p:scale>
          <a:sx n="82" d="100"/>
          <a:sy n="82" d="100"/>
        </p:scale>
        <p:origin x="704" y="656"/>
      </p:cViewPr>
      <p:guideLst>
        <p:guide orient="horz" pos="228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notesMaster" Target="notesMasters/notesMaster1.xml"/><Relationship Id="rId95" Type="http://schemas.openxmlformats.org/officeDocument/2006/relationships/presProps" Target="presProps.xml"/><Relationship Id="rId96" Type="http://schemas.openxmlformats.org/officeDocument/2006/relationships/viewProps" Target="viewProps.xml"/><Relationship Id="rId97" Type="http://schemas.openxmlformats.org/officeDocument/2006/relationships/theme" Target="theme/theme1.xml"/><Relationship Id="rId98"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B916D4-D3FC-7E44-806B-AFE67B3FD2DF}" type="datetimeFigureOut">
              <a:rPr lang="en-US" smtClean="0"/>
              <a:t>5/24/19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D887189-9274-814D-9CD5-CBA9E19E06C7}" type="slidenum">
              <a:rPr lang="en-US" smtClean="0"/>
              <a:t>‹#›</a:t>
            </a:fld>
            <a:endParaRPr lang="en-US"/>
          </a:p>
        </p:txBody>
      </p:sp>
    </p:spTree>
    <p:extLst>
      <p:ext uri="{BB962C8B-B14F-4D97-AF65-F5344CB8AC3E}">
        <p14:creationId xmlns:p14="http://schemas.microsoft.com/office/powerpoint/2010/main" val="125773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en.wikipedia.org/wiki/Gabriel_Garc%C3%ADa_M%C3%A1rquez" TargetMode="External"/><Relationship Id="rId4" Type="http://schemas.openxmlformats.org/officeDocument/2006/relationships/hyperlink" Target="https://en.wikipedia.org/wiki/One_Hundred_Years_of_Solitude" TargetMode="External"/><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en.wikipedia.org/wiki/Gabriel_Garc%C3%ADa_M%C3%A1rquez" TargetMode="External"/><Relationship Id="rId4" Type="http://schemas.openxmlformats.org/officeDocument/2006/relationships/hyperlink" Target="https://en.wikipedia.org/wiki/One_Hundred_Years_of_Solitude" TargetMode="External"/><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0</a:t>
            </a:fld>
            <a:endParaRPr lang="en-US"/>
          </a:p>
        </p:txBody>
      </p:sp>
    </p:spTree>
    <p:extLst>
      <p:ext uri="{BB962C8B-B14F-4D97-AF65-F5344CB8AC3E}">
        <p14:creationId xmlns:p14="http://schemas.microsoft.com/office/powerpoint/2010/main" val="12069954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28</a:t>
            </a:fld>
            <a:endParaRPr lang="en-US"/>
          </a:p>
        </p:txBody>
      </p:sp>
    </p:spTree>
    <p:extLst>
      <p:ext uri="{BB962C8B-B14F-4D97-AF65-F5344CB8AC3E}">
        <p14:creationId xmlns:p14="http://schemas.microsoft.com/office/powerpoint/2010/main" val="6796847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dirty="0" smtClean="0"/>
          </a:p>
          <a:p>
            <a:r>
              <a:rPr lang="en-US" sz="1200" dirty="0" smtClean="0"/>
              <a:t> </a:t>
            </a:r>
            <a:r>
              <a:rPr lang="en-US" sz="1200" dirty="0" smtClean="0">
                <a:hlinkClick r:id="rId3" tooltip="Gabriel García Márquez"/>
              </a:rPr>
              <a:t>Gabriel García Márquez</a:t>
            </a:r>
            <a:r>
              <a:rPr lang="en-US" sz="1200" dirty="0" smtClean="0"/>
              <a:t>, whose novel </a:t>
            </a:r>
            <a:r>
              <a:rPr lang="en-US" sz="1200" i="1" dirty="0" smtClean="0">
                <a:hlinkClick r:id="rId4" tooltip="One Hundred Years of Solitude"/>
              </a:rPr>
              <a:t>One Hundred Years of Solitude</a:t>
            </a:r>
            <a:r>
              <a:rPr lang="en-US" sz="1200" dirty="0" smtClean="0"/>
              <a:t> </a:t>
            </a:r>
            <a:r>
              <a:rPr lang="mr-IN" sz="1200" dirty="0" smtClean="0"/>
              <a:t>…</a:t>
            </a:r>
            <a:r>
              <a:rPr lang="en-US" sz="1200" dirty="0" smtClean="0"/>
              <a:t> magic realism.</a:t>
            </a:r>
          </a:p>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33</a:t>
            </a:fld>
            <a:endParaRPr lang="en-US"/>
          </a:p>
        </p:txBody>
      </p:sp>
    </p:spTree>
    <p:extLst>
      <p:ext uri="{BB962C8B-B14F-4D97-AF65-F5344CB8AC3E}">
        <p14:creationId xmlns:p14="http://schemas.microsoft.com/office/powerpoint/2010/main" val="8000492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dirty="0" smtClean="0"/>
          </a:p>
          <a:p>
            <a:r>
              <a:rPr lang="en-US" sz="1200" dirty="0" smtClean="0"/>
              <a:t> </a:t>
            </a:r>
            <a:r>
              <a:rPr lang="en-US" sz="1200" dirty="0" smtClean="0">
                <a:hlinkClick r:id="rId3" tooltip="Gabriel García Márquez"/>
              </a:rPr>
              <a:t>Gabriel García Márquez</a:t>
            </a:r>
            <a:r>
              <a:rPr lang="en-US" sz="1200" dirty="0" smtClean="0"/>
              <a:t>, whose novel </a:t>
            </a:r>
            <a:r>
              <a:rPr lang="en-US" sz="1200" i="1" dirty="0" smtClean="0">
                <a:hlinkClick r:id="rId4" tooltip="One Hundred Years of Solitude"/>
              </a:rPr>
              <a:t>One Hundred Years of Solitude</a:t>
            </a:r>
            <a:r>
              <a:rPr lang="en-US" sz="1200" dirty="0" smtClean="0"/>
              <a:t> </a:t>
            </a:r>
            <a:r>
              <a:rPr lang="mr-IN" sz="1200" dirty="0" smtClean="0"/>
              <a:t>…</a:t>
            </a:r>
            <a:r>
              <a:rPr lang="en-US" sz="1200" dirty="0" smtClean="0"/>
              <a:t> magic realism.</a:t>
            </a:r>
          </a:p>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34</a:t>
            </a:fld>
            <a:endParaRPr lang="en-US"/>
          </a:p>
        </p:txBody>
      </p:sp>
    </p:spTree>
    <p:extLst>
      <p:ext uri="{BB962C8B-B14F-4D97-AF65-F5344CB8AC3E}">
        <p14:creationId xmlns:p14="http://schemas.microsoft.com/office/powerpoint/2010/main" val="21172048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37</a:t>
            </a:fld>
            <a:endParaRPr lang="en-US"/>
          </a:p>
        </p:txBody>
      </p:sp>
    </p:spTree>
    <p:extLst>
      <p:ext uri="{BB962C8B-B14F-4D97-AF65-F5344CB8AC3E}">
        <p14:creationId xmlns:p14="http://schemas.microsoft.com/office/powerpoint/2010/main" val="21226910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38</a:t>
            </a:fld>
            <a:endParaRPr lang="en-US"/>
          </a:p>
        </p:txBody>
      </p:sp>
    </p:spTree>
    <p:extLst>
      <p:ext uri="{BB962C8B-B14F-4D97-AF65-F5344CB8AC3E}">
        <p14:creationId xmlns:p14="http://schemas.microsoft.com/office/powerpoint/2010/main" val="6107872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39</a:t>
            </a:fld>
            <a:endParaRPr lang="en-US"/>
          </a:p>
        </p:txBody>
      </p:sp>
    </p:spTree>
    <p:extLst>
      <p:ext uri="{BB962C8B-B14F-4D97-AF65-F5344CB8AC3E}">
        <p14:creationId xmlns:p14="http://schemas.microsoft.com/office/powerpoint/2010/main" val="1797831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40</a:t>
            </a:fld>
            <a:endParaRPr lang="en-US"/>
          </a:p>
        </p:txBody>
      </p:sp>
    </p:spTree>
    <p:extLst>
      <p:ext uri="{BB962C8B-B14F-4D97-AF65-F5344CB8AC3E}">
        <p14:creationId xmlns:p14="http://schemas.microsoft.com/office/powerpoint/2010/main" val="11793223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41</a:t>
            </a:fld>
            <a:endParaRPr lang="en-US"/>
          </a:p>
        </p:txBody>
      </p:sp>
    </p:spTree>
    <p:extLst>
      <p:ext uri="{BB962C8B-B14F-4D97-AF65-F5344CB8AC3E}">
        <p14:creationId xmlns:p14="http://schemas.microsoft.com/office/powerpoint/2010/main" val="1522565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Fix this with true replacement</a:t>
            </a:r>
          </a:p>
          <a:p>
            <a:endParaRPr lang="en-US" dirty="0"/>
          </a:p>
        </p:txBody>
      </p:sp>
      <p:sp>
        <p:nvSpPr>
          <p:cNvPr id="4" name="Slide Number Placeholder 3"/>
          <p:cNvSpPr>
            <a:spLocks noGrp="1"/>
          </p:cNvSpPr>
          <p:nvPr>
            <p:ph type="sldNum" sz="quarter" idx="10"/>
          </p:nvPr>
        </p:nvSpPr>
        <p:spPr/>
        <p:txBody>
          <a:bodyPr/>
          <a:lstStyle/>
          <a:p>
            <a:fld id="{1512A77D-B1C3-7C44-941B-3A8BDB817C3B}" type="slidenum">
              <a:rPr lang="en-US" smtClean="0"/>
              <a:t>50</a:t>
            </a:fld>
            <a:endParaRPr lang="en-US"/>
          </a:p>
        </p:txBody>
      </p:sp>
    </p:spTree>
    <p:extLst>
      <p:ext uri="{BB962C8B-B14F-4D97-AF65-F5344CB8AC3E}">
        <p14:creationId xmlns:p14="http://schemas.microsoft.com/office/powerpoint/2010/main" val="1312319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512A77D-B1C3-7C44-941B-3A8BDB817C3B}" type="slidenum">
              <a:rPr lang="en-US" smtClean="0"/>
              <a:t>56</a:t>
            </a:fld>
            <a:endParaRPr lang="en-US"/>
          </a:p>
        </p:txBody>
      </p:sp>
    </p:spTree>
    <p:extLst>
      <p:ext uri="{BB962C8B-B14F-4D97-AF65-F5344CB8AC3E}">
        <p14:creationId xmlns:p14="http://schemas.microsoft.com/office/powerpoint/2010/main" val="16300642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11</a:t>
            </a:fld>
            <a:endParaRPr lang="en-US"/>
          </a:p>
        </p:txBody>
      </p:sp>
    </p:spTree>
    <p:extLst>
      <p:ext uri="{BB962C8B-B14F-4D97-AF65-F5344CB8AC3E}">
        <p14:creationId xmlns:p14="http://schemas.microsoft.com/office/powerpoint/2010/main" val="209276926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data set is small this approximation does not work </a:t>
            </a:r>
            <a:endParaRPr lang="en-US" dirty="0"/>
          </a:p>
        </p:txBody>
      </p:sp>
      <p:sp>
        <p:nvSpPr>
          <p:cNvPr id="4" name="Slide Number Placeholder 3"/>
          <p:cNvSpPr>
            <a:spLocks noGrp="1"/>
          </p:cNvSpPr>
          <p:nvPr>
            <p:ph type="sldNum" sz="quarter" idx="10"/>
          </p:nvPr>
        </p:nvSpPr>
        <p:spPr/>
        <p:txBody>
          <a:bodyPr/>
          <a:lstStyle/>
          <a:p>
            <a:fld id="{1512A77D-B1C3-7C44-941B-3A8BDB817C3B}" type="slidenum">
              <a:rPr lang="en-US" smtClean="0"/>
              <a:t>57</a:t>
            </a:fld>
            <a:endParaRPr lang="en-US"/>
          </a:p>
        </p:txBody>
      </p:sp>
    </p:spTree>
    <p:extLst>
      <p:ext uri="{BB962C8B-B14F-4D97-AF65-F5344CB8AC3E}">
        <p14:creationId xmlns:p14="http://schemas.microsoft.com/office/powerpoint/2010/main" val="1830520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data set is small this approximation does not work </a:t>
            </a:r>
            <a:endParaRPr lang="en-US" dirty="0"/>
          </a:p>
        </p:txBody>
      </p:sp>
      <p:sp>
        <p:nvSpPr>
          <p:cNvPr id="4" name="Slide Number Placeholder 3"/>
          <p:cNvSpPr>
            <a:spLocks noGrp="1"/>
          </p:cNvSpPr>
          <p:nvPr>
            <p:ph type="sldNum" sz="quarter" idx="10"/>
          </p:nvPr>
        </p:nvSpPr>
        <p:spPr/>
        <p:txBody>
          <a:bodyPr/>
          <a:lstStyle/>
          <a:p>
            <a:fld id="{1512A77D-B1C3-7C44-941B-3A8BDB817C3B}" type="slidenum">
              <a:rPr lang="en-US" smtClean="0"/>
              <a:t>58</a:t>
            </a:fld>
            <a:endParaRPr lang="en-US"/>
          </a:p>
        </p:txBody>
      </p:sp>
    </p:spTree>
    <p:extLst>
      <p:ext uri="{BB962C8B-B14F-4D97-AF65-F5344CB8AC3E}">
        <p14:creationId xmlns:p14="http://schemas.microsoft.com/office/powerpoint/2010/main" val="97719821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data set is small this approximation does not work </a:t>
            </a:r>
            <a:endParaRPr lang="en-US" dirty="0"/>
          </a:p>
        </p:txBody>
      </p:sp>
      <p:sp>
        <p:nvSpPr>
          <p:cNvPr id="4" name="Slide Number Placeholder 3"/>
          <p:cNvSpPr>
            <a:spLocks noGrp="1"/>
          </p:cNvSpPr>
          <p:nvPr>
            <p:ph type="sldNum" sz="quarter" idx="10"/>
          </p:nvPr>
        </p:nvSpPr>
        <p:spPr/>
        <p:txBody>
          <a:bodyPr/>
          <a:lstStyle/>
          <a:p>
            <a:fld id="{1512A77D-B1C3-7C44-941B-3A8BDB817C3B}" type="slidenum">
              <a:rPr lang="en-US" smtClean="0"/>
              <a:t>59</a:t>
            </a:fld>
            <a:endParaRPr lang="en-US"/>
          </a:p>
        </p:txBody>
      </p:sp>
    </p:spTree>
    <p:extLst>
      <p:ext uri="{BB962C8B-B14F-4D97-AF65-F5344CB8AC3E}">
        <p14:creationId xmlns:p14="http://schemas.microsoft.com/office/powerpoint/2010/main" val="27632508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512A77D-B1C3-7C44-941B-3A8BDB817C3B}" type="slidenum">
              <a:rPr lang="en-US" smtClean="0"/>
              <a:t>61</a:t>
            </a:fld>
            <a:endParaRPr lang="en-US"/>
          </a:p>
        </p:txBody>
      </p:sp>
    </p:spTree>
    <p:extLst>
      <p:ext uri="{BB962C8B-B14F-4D97-AF65-F5344CB8AC3E}">
        <p14:creationId xmlns:p14="http://schemas.microsoft.com/office/powerpoint/2010/main" val="67538332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Axes labels! (DLS)</a:t>
            </a:r>
          </a:p>
        </p:txBody>
      </p:sp>
      <p:sp>
        <p:nvSpPr>
          <p:cNvPr id="4" name="Slide Number Placeholder 3"/>
          <p:cNvSpPr>
            <a:spLocks noGrp="1"/>
          </p:cNvSpPr>
          <p:nvPr>
            <p:ph type="sldNum" sz="quarter" idx="10"/>
          </p:nvPr>
        </p:nvSpPr>
        <p:spPr/>
        <p:txBody>
          <a:bodyPr/>
          <a:lstStyle/>
          <a:p>
            <a:fld id="{1D887189-9274-814D-9CD5-CBA9E19E06C7}" type="slidenum">
              <a:rPr lang="en-US" smtClean="0"/>
              <a:t>65</a:t>
            </a:fld>
            <a:endParaRPr lang="en-US"/>
          </a:p>
        </p:txBody>
      </p:sp>
    </p:spTree>
    <p:extLst>
      <p:ext uri="{BB962C8B-B14F-4D97-AF65-F5344CB8AC3E}">
        <p14:creationId xmlns:p14="http://schemas.microsoft.com/office/powerpoint/2010/main" val="108194450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68</a:t>
            </a:fld>
            <a:endParaRPr lang="en-US"/>
          </a:p>
        </p:txBody>
      </p:sp>
    </p:spTree>
    <p:extLst>
      <p:ext uri="{BB962C8B-B14F-4D97-AF65-F5344CB8AC3E}">
        <p14:creationId xmlns:p14="http://schemas.microsoft.com/office/powerpoint/2010/main" val="194126218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512A77D-B1C3-7C44-941B-3A8BDB817C3B}" type="slidenum">
              <a:rPr lang="en-US" smtClean="0"/>
              <a:t>73</a:t>
            </a:fld>
            <a:endParaRPr lang="en-US"/>
          </a:p>
        </p:txBody>
      </p:sp>
    </p:spTree>
    <p:extLst>
      <p:ext uri="{BB962C8B-B14F-4D97-AF65-F5344CB8AC3E}">
        <p14:creationId xmlns:p14="http://schemas.microsoft.com/office/powerpoint/2010/main" val="63598910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FIX</a:t>
            </a:r>
            <a:r>
              <a:rPr lang="en-US" baseline="0" dirty="0" smtClean="0"/>
              <a:t> THIS </a:t>
            </a:r>
            <a:endParaRPr lang="en-US" dirty="0"/>
          </a:p>
        </p:txBody>
      </p:sp>
      <p:sp>
        <p:nvSpPr>
          <p:cNvPr id="4" name="Slide Number Placeholder 3"/>
          <p:cNvSpPr>
            <a:spLocks noGrp="1"/>
          </p:cNvSpPr>
          <p:nvPr>
            <p:ph type="sldNum" sz="quarter" idx="10"/>
          </p:nvPr>
        </p:nvSpPr>
        <p:spPr/>
        <p:txBody>
          <a:bodyPr/>
          <a:lstStyle/>
          <a:p>
            <a:fld id="{1512A77D-B1C3-7C44-941B-3A8BDB817C3B}" type="slidenum">
              <a:rPr lang="en-US" smtClean="0"/>
              <a:t>74</a:t>
            </a:fld>
            <a:endParaRPr lang="en-US"/>
          </a:p>
        </p:txBody>
      </p:sp>
    </p:spTree>
    <p:extLst>
      <p:ext uri="{BB962C8B-B14F-4D97-AF65-F5344CB8AC3E}">
        <p14:creationId xmlns:p14="http://schemas.microsoft.com/office/powerpoint/2010/main" val="70703719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Change this to a</a:t>
            </a:r>
            <a:r>
              <a:rPr lang="en-US" baseline="0" dirty="0" smtClean="0"/>
              <a:t> plot with </a:t>
            </a:r>
            <a:endParaRPr lang="en-US" dirty="0"/>
          </a:p>
        </p:txBody>
      </p:sp>
      <p:sp>
        <p:nvSpPr>
          <p:cNvPr id="4" name="Slide Number Placeholder 3"/>
          <p:cNvSpPr>
            <a:spLocks noGrp="1"/>
          </p:cNvSpPr>
          <p:nvPr>
            <p:ph type="sldNum" sz="quarter" idx="10"/>
          </p:nvPr>
        </p:nvSpPr>
        <p:spPr/>
        <p:txBody>
          <a:bodyPr/>
          <a:lstStyle/>
          <a:p>
            <a:fld id="{1512A77D-B1C3-7C44-941B-3A8BDB817C3B}" type="slidenum">
              <a:rPr lang="en-US" smtClean="0"/>
              <a:t>75</a:t>
            </a:fld>
            <a:endParaRPr lang="en-US"/>
          </a:p>
        </p:txBody>
      </p:sp>
    </p:spTree>
    <p:extLst>
      <p:ext uri="{BB962C8B-B14F-4D97-AF65-F5344CB8AC3E}">
        <p14:creationId xmlns:p14="http://schemas.microsoft.com/office/powerpoint/2010/main" val="143756879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512A77D-B1C3-7C44-941B-3A8BDB817C3B}" type="slidenum">
              <a:rPr lang="en-US" smtClean="0"/>
              <a:t>77</a:t>
            </a:fld>
            <a:endParaRPr lang="en-US"/>
          </a:p>
        </p:txBody>
      </p:sp>
    </p:spTree>
    <p:extLst>
      <p:ext uri="{BB962C8B-B14F-4D97-AF65-F5344CB8AC3E}">
        <p14:creationId xmlns:p14="http://schemas.microsoft.com/office/powerpoint/2010/main" val="748575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Shall</a:t>
            </a:r>
            <a:r>
              <a:rPr lang="en-US" baseline="0" dirty="0" smtClean="0"/>
              <a:t> I add a contour plot? </a:t>
            </a:r>
          </a:p>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12</a:t>
            </a:fld>
            <a:endParaRPr lang="en-US"/>
          </a:p>
        </p:txBody>
      </p:sp>
    </p:spTree>
    <p:extLst>
      <p:ext uri="{BB962C8B-B14F-4D97-AF65-F5344CB8AC3E}">
        <p14:creationId xmlns:p14="http://schemas.microsoft.com/office/powerpoint/2010/main" val="197858472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think this is incorrect </a:t>
            </a:r>
            <a:r>
              <a:rPr lang="mr-IN" dirty="0" smtClean="0"/>
              <a:t>…</a:t>
            </a:r>
            <a:r>
              <a:rPr lang="en-US" dirty="0" smtClean="0"/>
              <a:t>. With bootstrap</a:t>
            </a:r>
            <a:r>
              <a:rPr lang="en-US" baseline="0" dirty="0" smtClean="0"/>
              <a:t> I feel we do not need all this. </a:t>
            </a:r>
          </a:p>
          <a:p>
            <a:endParaRPr lang="en-US" dirty="0"/>
          </a:p>
        </p:txBody>
      </p:sp>
      <p:sp>
        <p:nvSpPr>
          <p:cNvPr id="4" name="Slide Number Placeholder 3"/>
          <p:cNvSpPr>
            <a:spLocks noGrp="1"/>
          </p:cNvSpPr>
          <p:nvPr>
            <p:ph type="sldNum" sz="quarter" idx="10"/>
          </p:nvPr>
        </p:nvSpPr>
        <p:spPr/>
        <p:txBody>
          <a:bodyPr/>
          <a:lstStyle/>
          <a:p>
            <a:fld id="{1512A77D-B1C3-7C44-941B-3A8BDB817C3B}" type="slidenum">
              <a:rPr lang="en-US" smtClean="0"/>
              <a:t>78</a:t>
            </a:fld>
            <a:endParaRPr lang="en-US"/>
          </a:p>
        </p:txBody>
      </p:sp>
    </p:spTree>
    <p:extLst>
      <p:ext uri="{BB962C8B-B14F-4D97-AF65-F5344CB8AC3E}">
        <p14:creationId xmlns:p14="http://schemas.microsoft.com/office/powerpoint/2010/main" val="62221384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512A77D-B1C3-7C44-941B-3A8BDB817C3B}" type="slidenum">
              <a:rPr lang="en-US" smtClean="0"/>
              <a:t>79</a:t>
            </a:fld>
            <a:endParaRPr lang="en-US"/>
          </a:p>
        </p:txBody>
      </p:sp>
    </p:spTree>
    <p:extLst>
      <p:ext uri="{BB962C8B-B14F-4D97-AF65-F5344CB8AC3E}">
        <p14:creationId xmlns:p14="http://schemas.microsoft.com/office/powerpoint/2010/main" val="5705132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Fix this </a:t>
            </a:r>
          </a:p>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14</a:t>
            </a:fld>
            <a:endParaRPr lang="en-US"/>
          </a:p>
        </p:txBody>
      </p:sp>
    </p:spTree>
    <p:extLst>
      <p:ext uri="{BB962C8B-B14F-4D97-AF65-F5344CB8AC3E}">
        <p14:creationId xmlns:p14="http://schemas.microsoft.com/office/powerpoint/2010/main" val="20025126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t>
            </a:r>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16</a:t>
            </a:fld>
            <a:endParaRPr lang="en-US"/>
          </a:p>
        </p:txBody>
      </p:sp>
    </p:spTree>
    <p:extLst>
      <p:ext uri="{BB962C8B-B14F-4D97-AF65-F5344CB8AC3E}">
        <p14:creationId xmlns:p14="http://schemas.microsoft.com/office/powerpoint/2010/main" val="7781057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Axes labels! (DLS)</a:t>
            </a:r>
          </a:p>
        </p:txBody>
      </p:sp>
      <p:sp>
        <p:nvSpPr>
          <p:cNvPr id="4" name="Slide Number Placeholder 3"/>
          <p:cNvSpPr>
            <a:spLocks noGrp="1"/>
          </p:cNvSpPr>
          <p:nvPr>
            <p:ph type="sldNum" sz="quarter" idx="10"/>
          </p:nvPr>
        </p:nvSpPr>
        <p:spPr/>
        <p:txBody>
          <a:bodyPr/>
          <a:lstStyle/>
          <a:p>
            <a:fld id="{1D887189-9274-814D-9CD5-CBA9E19E06C7}" type="slidenum">
              <a:rPr lang="en-US" smtClean="0"/>
              <a:t>21</a:t>
            </a:fld>
            <a:endParaRPr lang="en-US"/>
          </a:p>
        </p:txBody>
      </p:sp>
    </p:spTree>
    <p:extLst>
      <p:ext uri="{BB962C8B-B14F-4D97-AF65-F5344CB8AC3E}">
        <p14:creationId xmlns:p14="http://schemas.microsoft.com/office/powerpoint/2010/main" val="4901350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Axes labels! (DLS)</a:t>
            </a:r>
          </a:p>
        </p:txBody>
      </p:sp>
      <p:sp>
        <p:nvSpPr>
          <p:cNvPr id="4" name="Slide Number Placeholder 3"/>
          <p:cNvSpPr>
            <a:spLocks noGrp="1"/>
          </p:cNvSpPr>
          <p:nvPr>
            <p:ph type="sldNum" sz="quarter" idx="10"/>
          </p:nvPr>
        </p:nvSpPr>
        <p:spPr/>
        <p:txBody>
          <a:bodyPr/>
          <a:lstStyle/>
          <a:p>
            <a:fld id="{1D887189-9274-814D-9CD5-CBA9E19E06C7}" type="slidenum">
              <a:rPr lang="en-US" smtClean="0"/>
              <a:t>22</a:t>
            </a:fld>
            <a:endParaRPr lang="en-US"/>
          </a:p>
        </p:txBody>
      </p:sp>
    </p:spTree>
    <p:extLst>
      <p:ext uri="{BB962C8B-B14F-4D97-AF65-F5344CB8AC3E}">
        <p14:creationId xmlns:p14="http://schemas.microsoft.com/office/powerpoint/2010/main" val="4092514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23</a:t>
            </a:fld>
            <a:endParaRPr lang="en-US"/>
          </a:p>
        </p:txBody>
      </p:sp>
    </p:spTree>
    <p:extLst>
      <p:ext uri="{BB962C8B-B14F-4D97-AF65-F5344CB8AC3E}">
        <p14:creationId xmlns:p14="http://schemas.microsoft.com/office/powerpoint/2010/main" val="3406694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25</a:t>
            </a:fld>
            <a:endParaRPr lang="en-US"/>
          </a:p>
        </p:txBody>
      </p:sp>
    </p:spTree>
    <p:extLst>
      <p:ext uri="{BB962C8B-B14F-4D97-AF65-F5344CB8AC3E}">
        <p14:creationId xmlns:p14="http://schemas.microsoft.com/office/powerpoint/2010/main" val="15032568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p:bgPr>
        <a:solidFill>
          <a:srgbClr val="F9F9F9"/>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14400" y="1694902"/>
            <a:ext cx="10363200" cy="1470025"/>
          </a:xfrm>
          <a:prstGeom prst="rect">
            <a:avLst/>
          </a:prstGeom>
        </p:spPr>
        <p:txBody>
          <a:bodyPr/>
          <a:lstStyle>
            <a:lvl1pPr>
              <a:defRPr sz="3400" b="0" i="0" baseline="0">
                <a:solidFill>
                  <a:srgbClr val="464646"/>
                </a:solidFill>
                <a:latin typeface="Karla" charset="0"/>
                <a:ea typeface="Karla" charset="0"/>
                <a:cs typeface="Karla" charset="0"/>
              </a:defRPr>
            </a:lvl1pPr>
          </a:lstStyle>
          <a:p>
            <a:r>
              <a:rPr lang="en-US" dirty="0"/>
              <a:t>Lecture #: Lecture Title</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1B7CCDB-6D39-0547-B7B3-C80E39D6513A}" type="slidenum">
              <a:rPr lang="en-US" smtClean="0"/>
              <a:t>‹#›</a:t>
            </a:fld>
            <a:endParaRPr lang="en-US"/>
          </a:p>
        </p:txBody>
      </p:sp>
      <p:sp>
        <p:nvSpPr>
          <p:cNvPr id="7" name="TextBox 6"/>
          <p:cNvSpPr txBox="1"/>
          <p:nvPr/>
        </p:nvSpPr>
        <p:spPr>
          <a:xfrm>
            <a:off x="2082800" y="2958528"/>
            <a:ext cx="8026400" cy="954107"/>
          </a:xfrm>
          <a:prstGeom prst="rect">
            <a:avLst/>
          </a:prstGeom>
          <a:noFill/>
        </p:spPr>
        <p:txBody>
          <a:bodyPr wrap="square" rtlCol="0">
            <a:spAutoFit/>
          </a:bodyPr>
          <a:lstStyle/>
          <a:p>
            <a:pPr algn="ctr"/>
            <a:r>
              <a:rPr lang="en-US" sz="2400" b="0" i="0" dirty="0" err="1">
                <a:solidFill>
                  <a:schemeClr val="tx1">
                    <a:lumMod val="75000"/>
                    <a:lumOff val="25000"/>
                  </a:schemeClr>
                </a:solidFill>
                <a:latin typeface="Karla" charset="0"/>
                <a:ea typeface="Karla" charset="0"/>
                <a:cs typeface="Karla" charset="0"/>
              </a:rPr>
              <a:t>Pavlos</a:t>
            </a:r>
            <a:r>
              <a:rPr lang="en-US" sz="2400" b="0" i="0" dirty="0">
                <a:solidFill>
                  <a:schemeClr val="tx1">
                    <a:lumMod val="75000"/>
                    <a:lumOff val="25000"/>
                  </a:schemeClr>
                </a:solidFill>
                <a:latin typeface="Karla" charset="0"/>
                <a:ea typeface="Karla" charset="0"/>
                <a:cs typeface="Karla" charset="0"/>
              </a:rPr>
              <a:t> </a:t>
            </a:r>
            <a:r>
              <a:rPr lang="en-US" sz="2400" b="0" i="0" dirty="0" err="1">
                <a:solidFill>
                  <a:schemeClr val="tx1">
                    <a:lumMod val="75000"/>
                    <a:lumOff val="25000"/>
                  </a:schemeClr>
                </a:solidFill>
                <a:latin typeface="Karla" charset="0"/>
                <a:ea typeface="Karla" charset="0"/>
                <a:cs typeface="Karla" charset="0"/>
              </a:rPr>
              <a:t>Protopapas</a:t>
            </a:r>
            <a:endParaRPr lang="en-US" sz="2400" b="0" i="0" dirty="0">
              <a:solidFill>
                <a:schemeClr val="tx1">
                  <a:lumMod val="75000"/>
                  <a:lumOff val="25000"/>
                </a:schemeClr>
              </a:solidFill>
              <a:latin typeface="Karla" charset="0"/>
              <a:ea typeface="Karla" charset="0"/>
              <a:cs typeface="Karla" charset="0"/>
            </a:endParaRPr>
          </a:p>
          <a:p>
            <a:pPr algn="ctr"/>
            <a:r>
              <a:rPr lang="en-US" sz="1600" b="0" i="0" dirty="0">
                <a:solidFill>
                  <a:schemeClr val="tx1">
                    <a:lumMod val="75000"/>
                    <a:lumOff val="25000"/>
                  </a:schemeClr>
                </a:solidFill>
                <a:latin typeface="Karla" charset="0"/>
                <a:ea typeface="Karla" charset="0"/>
                <a:cs typeface="Karla" charset="0"/>
              </a:rPr>
              <a:t>Institute for Applied</a:t>
            </a:r>
            <a:r>
              <a:rPr lang="en-US" sz="1600" b="0" i="0" baseline="0" dirty="0">
                <a:solidFill>
                  <a:schemeClr val="tx1">
                    <a:lumMod val="75000"/>
                    <a:lumOff val="25000"/>
                  </a:schemeClr>
                </a:solidFill>
                <a:latin typeface="Karla" charset="0"/>
                <a:ea typeface="Karla" charset="0"/>
                <a:cs typeface="Karla" charset="0"/>
              </a:rPr>
              <a:t> Computational Science</a:t>
            </a:r>
          </a:p>
          <a:p>
            <a:pPr algn="ctr"/>
            <a:r>
              <a:rPr lang="en-US" sz="1600" b="0" i="0" baseline="0" dirty="0">
                <a:solidFill>
                  <a:schemeClr val="tx1">
                    <a:lumMod val="75000"/>
                    <a:lumOff val="25000"/>
                  </a:schemeClr>
                </a:solidFill>
                <a:latin typeface="Karla" charset="0"/>
                <a:ea typeface="Karla" charset="0"/>
                <a:cs typeface="Karla" charset="0"/>
              </a:rPr>
              <a:t>Harvard</a:t>
            </a:r>
            <a:endParaRPr lang="en-US" sz="1600" b="0" i="0" dirty="0">
              <a:solidFill>
                <a:schemeClr val="tx1">
                  <a:lumMod val="75000"/>
                  <a:lumOff val="25000"/>
                </a:schemeClr>
              </a:solidFill>
              <a:latin typeface="Karla" charset="0"/>
              <a:ea typeface="Karla" charset="0"/>
              <a:cs typeface="Karla" charset="0"/>
            </a:endParaRPr>
          </a:p>
        </p:txBody>
      </p:sp>
      <p:grpSp>
        <p:nvGrpSpPr>
          <p:cNvPr id="12" name="Group 11"/>
          <p:cNvGrpSpPr>
            <a:grpSpLocks noChangeAspect="1"/>
          </p:cNvGrpSpPr>
          <p:nvPr/>
        </p:nvGrpSpPr>
        <p:grpSpPr>
          <a:xfrm>
            <a:off x="4475134" y="4428549"/>
            <a:ext cx="3154320" cy="1764795"/>
            <a:chOff x="3383860" y="4092499"/>
            <a:chExt cx="1774304" cy="1102997"/>
          </a:xfrm>
        </p:grpSpPr>
        <p:pic>
          <p:nvPicPr>
            <p:cNvPr id="13" name="Picture 12" descr="iacs.png"/>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3383860" y="4092501"/>
              <a:ext cx="874886" cy="1102995"/>
            </a:xfrm>
            <a:prstGeom prst="rect">
              <a:avLst/>
            </a:prstGeom>
          </p:spPr>
        </p:pic>
        <p:pic>
          <p:nvPicPr>
            <p:cNvPr id="14" name="Picture 13" descr="harvard.png"/>
            <p:cNvPicPr>
              <a:picLocks/>
            </p:cNvPicPr>
            <p:nvPr userDrawn="1"/>
          </p:nvPicPr>
          <p:blipFill>
            <a:blip r:embed="rId3">
              <a:extLst>
                <a:ext uri="{28A0092B-C50C-407E-A947-70E740481C1C}">
                  <a14:useLocalDpi xmlns:a14="http://schemas.microsoft.com/office/drawing/2010/main" val="0"/>
                </a:ext>
              </a:extLst>
            </a:blip>
            <a:stretch>
              <a:fillRect/>
            </a:stretch>
          </p:blipFill>
          <p:spPr>
            <a:xfrm>
              <a:off x="4283769" y="4092499"/>
              <a:ext cx="874395" cy="1102995"/>
            </a:xfrm>
            <a:prstGeom prst="rect">
              <a:avLst/>
            </a:prstGeom>
          </p:spPr>
        </p:pic>
      </p:grpSp>
    </p:spTree>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a:prstGeom prst="rect">
            <a:avLst/>
          </a:prstGeo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389717" y="612775"/>
            <a:ext cx="7315200" cy="4114800"/>
          </a:xfrm>
          <a:prstGeom prst="rect">
            <a:avLst/>
          </a:prstGeom>
        </p:spPr>
        <p:txBody>
          <a:bodyPr/>
          <a:lstStyle>
            <a:lvl1pPr marL="0" indent="0">
              <a:buNone/>
              <a:defRPr sz="3200"/>
            </a:lvl1pPr>
            <a:lvl2pPr marL="457182" indent="0">
              <a:buNone/>
              <a:defRPr sz="2800"/>
            </a:lvl2pPr>
            <a:lvl3pPr marL="914364" indent="0">
              <a:buNone/>
              <a:defRPr sz="2400"/>
            </a:lvl3pPr>
            <a:lvl4pPr marL="1371545" indent="0">
              <a:buNone/>
              <a:defRPr sz="2000"/>
            </a:lvl4pPr>
            <a:lvl5pPr marL="1828727" indent="0">
              <a:buNone/>
              <a:defRPr sz="2000"/>
            </a:lvl5pPr>
            <a:lvl6pPr marL="2285909" indent="0">
              <a:buNone/>
              <a:defRPr sz="2000"/>
            </a:lvl6pPr>
            <a:lvl7pPr marL="2743091" indent="0">
              <a:buNone/>
              <a:defRPr sz="2000"/>
            </a:lvl7pPr>
            <a:lvl8pPr marL="3200272" indent="0">
              <a:buNone/>
              <a:defRPr sz="2000"/>
            </a:lvl8pPr>
            <a:lvl9pPr marL="3657454"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2389717" y="5367338"/>
            <a:ext cx="7315200" cy="804862"/>
          </a:xfrm>
          <a:prstGeom prst="rect">
            <a:avLst/>
          </a:prstGeom>
        </p:spPr>
        <p:txBody>
          <a:bodyPr/>
          <a:lstStyle>
            <a:lvl1pPr marL="0" indent="0">
              <a:buNone/>
              <a:defRPr sz="1400"/>
            </a:lvl1pPr>
            <a:lvl2pPr marL="457182" indent="0">
              <a:buNone/>
              <a:defRPr sz="1200"/>
            </a:lvl2pPr>
            <a:lvl3pPr marL="914364" indent="0">
              <a:buNone/>
              <a:defRPr sz="1000"/>
            </a:lvl3pPr>
            <a:lvl4pPr marL="1371545" indent="0">
              <a:buNone/>
              <a:defRPr sz="900"/>
            </a:lvl4pPr>
            <a:lvl5pPr marL="1828727" indent="0">
              <a:buNone/>
              <a:defRPr sz="900"/>
            </a:lvl5pPr>
            <a:lvl6pPr marL="2285909" indent="0">
              <a:buNone/>
              <a:defRPr sz="900"/>
            </a:lvl6pPr>
            <a:lvl7pPr marL="2743091" indent="0">
              <a:buNone/>
              <a:defRPr sz="900"/>
            </a:lvl7pPr>
            <a:lvl8pPr marL="3200272" indent="0">
              <a:buNone/>
              <a:defRPr sz="900"/>
            </a:lvl8pPr>
            <a:lvl9pPr marL="3657454"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3833A1-46C9-FB45-812F-A8AC7B5136EB}" type="slidenum">
              <a:rPr lang="en-US" smtClean="0"/>
              <a:t>‹#›</a:t>
            </a:fld>
            <a:endParaRPr lang="en-US"/>
          </a:p>
        </p:txBody>
      </p:sp>
    </p:spTree>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596482"/>
            <a:ext cx="10972800" cy="2111143"/>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3833A1-46C9-FB45-812F-A8AC7B5136EB}" type="slidenum">
              <a:rPr lang="en-US" smtClean="0"/>
              <a:t>‹#›</a:t>
            </a:fld>
            <a:endParaRPr lang="en-US"/>
          </a:p>
        </p:txBody>
      </p:sp>
    </p:spTree>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1"/>
            <a:ext cx="2743200" cy="5851525"/>
          </a:xfrm>
          <a:prstGeom prst="rect">
            <a:avLst/>
          </a:prstGeo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74641"/>
            <a:ext cx="8026400" cy="5851525"/>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3833A1-46C9-FB45-812F-A8AC7B5136EB}" type="slidenum">
              <a:rPr lang="en-US" smtClean="0"/>
              <a:t>‹#›</a:t>
            </a:fld>
            <a:endParaRPr lang="en-US"/>
          </a:p>
        </p:txBody>
      </p:sp>
    </p:spTree>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349292" y="216531"/>
            <a:ext cx="11493416" cy="767276"/>
          </a:xfrm>
          <a:prstGeom prst="rect">
            <a:avLst/>
          </a:prstGeom>
          <a:ln>
            <a:noFill/>
          </a:ln>
        </p:spPr>
        <p:txBody>
          <a:bodyPr/>
          <a:lstStyle>
            <a:lvl1pPr algn="l">
              <a:defRPr>
                <a:solidFill>
                  <a:srgbClr val="464646"/>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833415" y="1177758"/>
            <a:ext cx="10327008" cy="2111143"/>
          </a:xfrm>
          <a:prstGeom prst="rect">
            <a:avLst/>
          </a:prstGeom>
          <a:ln>
            <a:noFill/>
          </a:ln>
        </p:spPr>
        <p:txBody>
          <a:bodyPr/>
          <a:lstStyle>
            <a:lvl1pPr marL="0" indent="0">
              <a:buNone/>
              <a:defRPr sz="2800">
                <a:solidFill>
                  <a:srgbClr val="464646"/>
                </a:solidFill>
                <a:latin typeface="Karla"/>
                <a:cs typeface="Karla"/>
              </a:defRPr>
            </a:lvl1pPr>
            <a:lvl2pPr>
              <a:defRPr sz="2400">
                <a:solidFill>
                  <a:srgbClr val="464646"/>
                </a:solidFill>
                <a:latin typeface="Karla"/>
                <a:cs typeface="Karla"/>
              </a:defRPr>
            </a:lvl2pPr>
            <a:lvl3pPr>
              <a:defRPr sz="2000">
                <a:solidFill>
                  <a:srgbClr val="464646"/>
                </a:solidFill>
                <a:latin typeface="Karla"/>
                <a:cs typeface="Karla"/>
              </a:defRPr>
            </a:lvl3pPr>
            <a:lvl4pPr>
              <a:defRPr sz="1800">
                <a:solidFill>
                  <a:srgbClr val="464646"/>
                </a:solidFill>
                <a:latin typeface="Karla"/>
                <a:cs typeface="Karla"/>
              </a:defRPr>
            </a:lvl4pPr>
            <a:lvl5pPr>
              <a:defRPr sz="1800">
                <a:solidFill>
                  <a:srgbClr val="464646"/>
                </a:solidFill>
                <a:latin typeface="Karla"/>
                <a:cs typeface="Karla"/>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11"/>
          </p:nvPr>
        </p:nvSpPr>
        <p:spPr>
          <a:xfrm>
            <a:off x="7433235" y="5267141"/>
            <a:ext cx="3860800" cy="365125"/>
          </a:xfrm>
        </p:spPr>
        <p:txBody>
          <a:bodyPr/>
          <a:lstStyle/>
          <a:p>
            <a:endParaRPr lang="en-US"/>
          </a:p>
        </p:txBody>
      </p:sp>
      <p:sp>
        <p:nvSpPr>
          <p:cNvPr id="6" name="Slide Number Placeholder 5"/>
          <p:cNvSpPr>
            <a:spLocks noGrp="1"/>
          </p:cNvSpPr>
          <p:nvPr>
            <p:ph type="sldNum" sz="quarter" idx="12"/>
          </p:nvPr>
        </p:nvSpPr>
        <p:spPr>
          <a:xfrm>
            <a:off x="8570258" y="6331054"/>
            <a:ext cx="2844800" cy="365125"/>
          </a:xfrm>
        </p:spPr>
        <p:txBody>
          <a:bodyPr/>
          <a:lstStyle>
            <a:lvl1pPr algn="r">
              <a:defRPr/>
            </a:lvl1pPr>
          </a:lstStyle>
          <a:p>
            <a:fld id="{81B7CCDB-6D39-0547-B7B3-C80E39D6513A}" type="slidenum">
              <a:rPr lang="en-US" smtClean="0"/>
              <a:t>‹#›</a:t>
            </a:fld>
            <a:endParaRPr lang="en-US"/>
          </a:p>
        </p:txBody>
      </p:sp>
      <p:grpSp>
        <p:nvGrpSpPr>
          <p:cNvPr id="9" name="Group 8"/>
          <p:cNvGrpSpPr>
            <a:grpSpLocks/>
          </p:cNvGrpSpPr>
          <p:nvPr/>
        </p:nvGrpSpPr>
        <p:grpSpPr>
          <a:xfrm>
            <a:off x="667462" y="6153741"/>
            <a:ext cx="812363" cy="461756"/>
            <a:chOff x="8442646" y="6356350"/>
            <a:chExt cx="482609" cy="274320"/>
          </a:xfrm>
        </p:grpSpPr>
        <p:pic>
          <p:nvPicPr>
            <p:cNvPr id="7" name="Picture 6"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8" name="Picture 7"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cxnSp>
        <p:nvCxnSpPr>
          <p:cNvPr id="10" name="Straight Connector 9"/>
          <p:cNvCxnSpPr/>
          <p:nvPr/>
        </p:nvCxnSpPr>
        <p:spPr>
          <a:xfrm>
            <a:off x="0" y="789856"/>
            <a:ext cx="12192000" cy="0"/>
          </a:xfrm>
          <a:prstGeom prst="line">
            <a:avLst/>
          </a:prstGeom>
          <a:ln w="9525" cmpd="sng">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10109057" y="6109785"/>
            <a:ext cx="1289135" cy="261610"/>
          </a:xfrm>
          <a:prstGeom prst="rect">
            <a:avLst/>
          </a:prstGeom>
          <a:noFill/>
        </p:spPr>
        <p:txBody>
          <a:bodyPr wrap="none" rtlCol="0">
            <a:spAutoFit/>
          </a:bodyPr>
          <a:lstStyle/>
          <a:p>
            <a:r>
              <a:rPr lang="en-US" sz="1100" cap="small" baseline="0" dirty="0" err="1">
                <a:solidFill>
                  <a:schemeClr val="tx1">
                    <a:lumMod val="50000"/>
                    <a:lumOff val="50000"/>
                  </a:schemeClr>
                </a:solidFill>
                <a:latin typeface="Karla" charset="0"/>
                <a:ea typeface="Karla" charset="0"/>
                <a:cs typeface="Karla" charset="0"/>
              </a:rPr>
              <a:t>Pavlos</a:t>
            </a:r>
            <a:r>
              <a:rPr lang="en-US" sz="1100" cap="small" baseline="0" dirty="0">
                <a:solidFill>
                  <a:schemeClr val="tx1">
                    <a:lumMod val="50000"/>
                    <a:lumOff val="50000"/>
                  </a:schemeClr>
                </a:solidFill>
                <a:latin typeface="Karla" charset="0"/>
                <a:ea typeface="Karla" charset="0"/>
                <a:cs typeface="Karla" charset="0"/>
              </a:rPr>
              <a:t> </a:t>
            </a:r>
            <a:r>
              <a:rPr lang="en-US" sz="1100" cap="small" baseline="0" dirty="0" err="1">
                <a:solidFill>
                  <a:schemeClr val="tx1">
                    <a:lumMod val="50000"/>
                    <a:lumOff val="50000"/>
                  </a:schemeClr>
                </a:solidFill>
                <a:latin typeface="Karla" charset="0"/>
                <a:ea typeface="Karla" charset="0"/>
                <a:cs typeface="Karla" charset="0"/>
              </a:rPr>
              <a:t>Protopapas</a:t>
            </a:r>
            <a:endParaRPr lang="en-US" sz="1100" cap="small" baseline="0" dirty="0">
              <a:solidFill>
                <a:schemeClr val="tx1">
                  <a:lumMod val="50000"/>
                  <a:lumOff val="50000"/>
                </a:schemeClr>
              </a:solidFill>
              <a:latin typeface="Karla" charset="0"/>
              <a:ea typeface="Karla" charset="0"/>
              <a:cs typeface="Karla" charset="0"/>
            </a:endParaRPr>
          </a:p>
        </p:txBody>
      </p:sp>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15058" y="6153741"/>
            <a:ext cx="475488" cy="475488"/>
          </a:xfrm>
          <a:prstGeom prst="rect">
            <a:avLst/>
          </a:prstGeom>
        </p:spPr>
      </p:pic>
    </p:spTree>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Only Content ">
    <p:spTree>
      <p:nvGrpSpPr>
        <p:cNvPr id="1" name=""/>
        <p:cNvGrpSpPr/>
        <p:nvPr/>
      </p:nvGrpSpPr>
      <p:grpSpPr>
        <a:xfrm>
          <a:off x="0" y="0"/>
          <a:ext cx="0" cy="0"/>
          <a:chOff x="0" y="0"/>
          <a:chExt cx="0" cy="0"/>
        </a:xfrm>
      </p:grpSpPr>
      <p:sp>
        <p:nvSpPr>
          <p:cNvPr id="3" name="Content Placeholder 2"/>
          <p:cNvSpPr>
            <a:spLocks noGrp="1"/>
          </p:cNvSpPr>
          <p:nvPr>
            <p:ph idx="1"/>
          </p:nvPr>
        </p:nvSpPr>
        <p:spPr>
          <a:xfrm>
            <a:off x="872951" y="357487"/>
            <a:ext cx="10327008" cy="2111143"/>
          </a:xfrm>
          <a:prstGeom prst="rect">
            <a:avLst/>
          </a:prstGeom>
          <a:ln>
            <a:noFill/>
          </a:ln>
        </p:spPr>
        <p:txBody>
          <a:bodyPr/>
          <a:lstStyle>
            <a:lvl1pPr marL="0" indent="0">
              <a:buNone/>
              <a:defRPr sz="2800">
                <a:solidFill>
                  <a:srgbClr val="464646"/>
                </a:solidFill>
                <a:latin typeface="Karla"/>
                <a:cs typeface="Karla"/>
              </a:defRPr>
            </a:lvl1pPr>
            <a:lvl2pPr>
              <a:defRPr sz="2400">
                <a:solidFill>
                  <a:srgbClr val="464646"/>
                </a:solidFill>
                <a:latin typeface="Karla"/>
                <a:cs typeface="Karla"/>
              </a:defRPr>
            </a:lvl2pPr>
            <a:lvl3pPr>
              <a:defRPr sz="2000">
                <a:solidFill>
                  <a:srgbClr val="464646"/>
                </a:solidFill>
                <a:latin typeface="Karla"/>
                <a:cs typeface="Karla"/>
              </a:defRPr>
            </a:lvl3pPr>
            <a:lvl4pPr>
              <a:defRPr sz="1800">
                <a:solidFill>
                  <a:srgbClr val="464646"/>
                </a:solidFill>
                <a:latin typeface="Karla"/>
                <a:cs typeface="Karla"/>
              </a:defRPr>
            </a:lvl4pPr>
            <a:lvl5pPr>
              <a:defRPr sz="1800">
                <a:solidFill>
                  <a:srgbClr val="464646"/>
                </a:solidFill>
                <a:latin typeface="Karla"/>
                <a:cs typeface="Karla"/>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11"/>
          </p:nvPr>
        </p:nvSpPr>
        <p:spPr>
          <a:xfrm>
            <a:off x="7433235" y="5267141"/>
            <a:ext cx="3860800" cy="365125"/>
          </a:xfrm>
        </p:spPr>
        <p:txBody>
          <a:bodyPr/>
          <a:lstStyle/>
          <a:p>
            <a:endParaRPr lang="en-US"/>
          </a:p>
        </p:txBody>
      </p:sp>
      <p:sp>
        <p:nvSpPr>
          <p:cNvPr id="6" name="Slide Number Placeholder 5"/>
          <p:cNvSpPr>
            <a:spLocks noGrp="1"/>
          </p:cNvSpPr>
          <p:nvPr>
            <p:ph type="sldNum" sz="quarter" idx="12"/>
          </p:nvPr>
        </p:nvSpPr>
        <p:spPr>
          <a:xfrm>
            <a:off x="8570258" y="6331054"/>
            <a:ext cx="2844800" cy="365125"/>
          </a:xfrm>
        </p:spPr>
        <p:txBody>
          <a:bodyPr/>
          <a:lstStyle>
            <a:lvl1pPr algn="r">
              <a:defRPr/>
            </a:lvl1pPr>
          </a:lstStyle>
          <a:p>
            <a:fld id="{81B7CCDB-6D39-0547-B7B3-C80E39D6513A}" type="slidenum">
              <a:rPr lang="en-US" smtClean="0"/>
              <a:t>‹#›</a:t>
            </a:fld>
            <a:endParaRPr lang="en-US"/>
          </a:p>
        </p:txBody>
      </p:sp>
      <p:grpSp>
        <p:nvGrpSpPr>
          <p:cNvPr id="9" name="Group 8"/>
          <p:cNvGrpSpPr>
            <a:grpSpLocks/>
          </p:cNvGrpSpPr>
          <p:nvPr/>
        </p:nvGrpSpPr>
        <p:grpSpPr>
          <a:xfrm>
            <a:off x="667462" y="6153741"/>
            <a:ext cx="812363" cy="461756"/>
            <a:chOff x="8442646" y="6356350"/>
            <a:chExt cx="482609" cy="274320"/>
          </a:xfrm>
        </p:grpSpPr>
        <p:pic>
          <p:nvPicPr>
            <p:cNvPr id="7" name="Picture 6"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8" name="Picture 7"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
        <p:nvSpPr>
          <p:cNvPr id="14" name="TextBox 13"/>
          <p:cNvSpPr txBox="1"/>
          <p:nvPr/>
        </p:nvSpPr>
        <p:spPr>
          <a:xfrm>
            <a:off x="10109057" y="6109785"/>
            <a:ext cx="1289135" cy="261610"/>
          </a:xfrm>
          <a:prstGeom prst="rect">
            <a:avLst/>
          </a:prstGeom>
          <a:noFill/>
        </p:spPr>
        <p:txBody>
          <a:bodyPr wrap="none" rtlCol="0">
            <a:spAutoFit/>
          </a:bodyPr>
          <a:lstStyle/>
          <a:p>
            <a:r>
              <a:rPr lang="en-US" sz="1100" cap="small" baseline="0" dirty="0" err="1">
                <a:solidFill>
                  <a:schemeClr val="tx1">
                    <a:lumMod val="50000"/>
                    <a:lumOff val="50000"/>
                  </a:schemeClr>
                </a:solidFill>
                <a:latin typeface="Karla" charset="0"/>
                <a:ea typeface="Karla" charset="0"/>
                <a:cs typeface="Karla" charset="0"/>
              </a:rPr>
              <a:t>Pavlos</a:t>
            </a:r>
            <a:r>
              <a:rPr lang="en-US" sz="1100" cap="small" baseline="0" dirty="0">
                <a:solidFill>
                  <a:schemeClr val="tx1">
                    <a:lumMod val="50000"/>
                    <a:lumOff val="50000"/>
                  </a:schemeClr>
                </a:solidFill>
                <a:latin typeface="Karla" charset="0"/>
                <a:ea typeface="Karla" charset="0"/>
                <a:cs typeface="Karla" charset="0"/>
              </a:rPr>
              <a:t> </a:t>
            </a:r>
            <a:r>
              <a:rPr lang="en-US" sz="1100" cap="small" baseline="0" dirty="0" err="1">
                <a:solidFill>
                  <a:schemeClr val="tx1">
                    <a:lumMod val="50000"/>
                    <a:lumOff val="50000"/>
                  </a:schemeClr>
                </a:solidFill>
                <a:latin typeface="Karla" charset="0"/>
                <a:ea typeface="Karla" charset="0"/>
                <a:cs typeface="Karla" charset="0"/>
              </a:rPr>
              <a:t>Protopapas</a:t>
            </a:r>
            <a:endParaRPr lang="en-US" sz="1100" cap="small" baseline="0" dirty="0">
              <a:solidFill>
                <a:schemeClr val="tx1">
                  <a:lumMod val="50000"/>
                  <a:lumOff val="50000"/>
                </a:schemeClr>
              </a:solidFill>
              <a:latin typeface="Karla" charset="0"/>
              <a:ea typeface="Karla" charset="0"/>
              <a:cs typeface="Karla" charset="0"/>
            </a:endParaRPr>
          </a:p>
        </p:txBody>
      </p:sp>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15058" y="6164169"/>
            <a:ext cx="475488" cy="475488"/>
          </a:xfrm>
          <a:prstGeom prst="rect">
            <a:avLst/>
          </a:prstGeom>
        </p:spPr>
      </p:pic>
    </p:spTree>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6"/>
          </a:xfrm>
          <a:prstGeom prst="rect">
            <a:avLst/>
          </a:prstGeo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963084" y="2906713"/>
            <a:ext cx="10363200" cy="1500187"/>
          </a:xfrm>
          <a:prstGeom prst="rect">
            <a:avLst/>
          </a:prstGeom>
        </p:spPr>
        <p:txBody>
          <a:bodyPr anchor="b"/>
          <a:lstStyle>
            <a:lvl1pPr marL="0" indent="0">
              <a:buNone/>
              <a:defRPr sz="2000">
                <a:solidFill>
                  <a:schemeClr val="tx1">
                    <a:tint val="75000"/>
                  </a:schemeClr>
                </a:solidFill>
              </a:defRPr>
            </a:lvl1pPr>
            <a:lvl2pPr marL="457182" indent="0">
              <a:buNone/>
              <a:defRPr sz="1800">
                <a:solidFill>
                  <a:schemeClr val="tx1">
                    <a:tint val="75000"/>
                  </a:schemeClr>
                </a:solidFill>
              </a:defRPr>
            </a:lvl2pPr>
            <a:lvl3pPr marL="914364" indent="0">
              <a:buNone/>
              <a:defRPr sz="1600">
                <a:solidFill>
                  <a:schemeClr val="tx1">
                    <a:tint val="75000"/>
                  </a:schemeClr>
                </a:solidFill>
              </a:defRPr>
            </a:lvl3pPr>
            <a:lvl4pPr marL="1371545" indent="0">
              <a:buNone/>
              <a:defRPr sz="1400">
                <a:solidFill>
                  <a:schemeClr val="tx1">
                    <a:tint val="75000"/>
                  </a:schemeClr>
                </a:solidFill>
              </a:defRPr>
            </a:lvl4pPr>
            <a:lvl5pPr marL="1828727" indent="0">
              <a:buNone/>
              <a:defRPr sz="1400">
                <a:solidFill>
                  <a:schemeClr val="tx1">
                    <a:tint val="75000"/>
                  </a:schemeClr>
                </a:solidFill>
              </a:defRPr>
            </a:lvl5pPr>
            <a:lvl6pPr marL="2285909" indent="0">
              <a:buNone/>
              <a:defRPr sz="1400">
                <a:solidFill>
                  <a:schemeClr val="tx1">
                    <a:tint val="75000"/>
                  </a:schemeClr>
                </a:solidFill>
              </a:defRPr>
            </a:lvl6pPr>
            <a:lvl7pPr marL="2743091" indent="0">
              <a:buNone/>
              <a:defRPr sz="1400">
                <a:solidFill>
                  <a:schemeClr val="tx1">
                    <a:tint val="75000"/>
                  </a:schemeClr>
                </a:solidFill>
              </a:defRPr>
            </a:lvl7pPr>
            <a:lvl8pPr marL="3200272" indent="0">
              <a:buNone/>
              <a:defRPr sz="1400">
                <a:solidFill>
                  <a:schemeClr val="tx1">
                    <a:tint val="75000"/>
                  </a:schemeClr>
                </a:solidFill>
              </a:defRPr>
            </a:lvl8pPr>
            <a:lvl9pPr marL="3657454"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3833A1-46C9-FB45-812F-A8AC7B5136EB}" type="slidenum">
              <a:rPr lang="en-US" smtClean="0"/>
              <a:t>‹#›</a:t>
            </a:fld>
            <a:endParaRPr lang="en-US"/>
          </a:p>
        </p:txBody>
      </p:sp>
    </p:spTree>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3833A1-46C9-FB45-812F-A8AC7B5136EB}" type="slidenum">
              <a:rPr lang="en-US" smtClean="0"/>
              <a:t>‹#›</a:t>
            </a:fld>
            <a:endParaRPr lang="en-US"/>
          </a:p>
        </p:txBody>
      </p:sp>
      <p:grpSp>
        <p:nvGrpSpPr>
          <p:cNvPr id="8" name="Group 7"/>
          <p:cNvGrpSpPr>
            <a:grpSpLocks/>
          </p:cNvGrpSpPr>
          <p:nvPr/>
        </p:nvGrpSpPr>
        <p:grpSpPr>
          <a:xfrm>
            <a:off x="667462" y="6153741"/>
            <a:ext cx="812363" cy="461756"/>
            <a:chOff x="8442646" y="6356350"/>
            <a:chExt cx="482609" cy="274320"/>
          </a:xfrm>
        </p:grpSpPr>
        <p:pic>
          <p:nvPicPr>
            <p:cNvPr id="9" name="Picture 8"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0" name="Picture 9"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
        <p:nvSpPr>
          <p:cNvPr id="11" name="TextBox 10"/>
          <p:cNvSpPr txBox="1"/>
          <p:nvPr/>
        </p:nvSpPr>
        <p:spPr>
          <a:xfrm>
            <a:off x="10109057" y="6109785"/>
            <a:ext cx="1289135" cy="261610"/>
          </a:xfrm>
          <a:prstGeom prst="rect">
            <a:avLst/>
          </a:prstGeom>
          <a:noFill/>
        </p:spPr>
        <p:txBody>
          <a:bodyPr wrap="none" rtlCol="0">
            <a:spAutoFit/>
          </a:bodyPr>
          <a:lstStyle/>
          <a:p>
            <a:r>
              <a:rPr lang="en-US" sz="1100" cap="small" baseline="0" dirty="0" err="1">
                <a:solidFill>
                  <a:schemeClr val="tx1">
                    <a:lumMod val="50000"/>
                    <a:lumOff val="50000"/>
                  </a:schemeClr>
                </a:solidFill>
                <a:latin typeface="Karla" charset="0"/>
                <a:ea typeface="Karla" charset="0"/>
                <a:cs typeface="Karla" charset="0"/>
              </a:rPr>
              <a:t>Pavlos</a:t>
            </a:r>
            <a:r>
              <a:rPr lang="en-US" sz="1100" cap="small" baseline="0" dirty="0">
                <a:solidFill>
                  <a:schemeClr val="tx1">
                    <a:lumMod val="50000"/>
                    <a:lumOff val="50000"/>
                  </a:schemeClr>
                </a:solidFill>
                <a:latin typeface="Karla" charset="0"/>
                <a:ea typeface="Karla" charset="0"/>
                <a:cs typeface="Karla" charset="0"/>
              </a:rPr>
              <a:t> </a:t>
            </a:r>
            <a:r>
              <a:rPr lang="en-US" sz="1100" cap="small" baseline="0" dirty="0" err="1">
                <a:solidFill>
                  <a:schemeClr val="tx1">
                    <a:lumMod val="50000"/>
                    <a:lumOff val="50000"/>
                  </a:schemeClr>
                </a:solidFill>
                <a:latin typeface="Karla" charset="0"/>
                <a:ea typeface="Karla" charset="0"/>
                <a:cs typeface="Karla" charset="0"/>
              </a:rPr>
              <a:t>Protopapas</a:t>
            </a:r>
            <a:endParaRPr lang="en-US" sz="1100" cap="small" baseline="0" dirty="0">
              <a:solidFill>
                <a:schemeClr val="tx1">
                  <a:lumMod val="50000"/>
                  <a:lumOff val="50000"/>
                </a:schemeClr>
              </a:solidFill>
              <a:latin typeface="Karla" charset="0"/>
              <a:ea typeface="Karla" charset="0"/>
              <a:cs typeface="Karla" charset="0"/>
            </a:endParaRPr>
          </a:p>
        </p:txBody>
      </p:sp>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15058" y="6153741"/>
            <a:ext cx="475488" cy="475488"/>
          </a:xfrm>
          <a:prstGeom prst="rect">
            <a:avLst/>
          </a:prstGeom>
        </p:spPr>
      </p:pic>
    </p:spTree>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600" y="1535114"/>
            <a:ext cx="5386917" cy="639762"/>
          </a:xfrm>
          <a:prstGeom prst="rect">
            <a:avLst/>
          </a:prstGeo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0" y="2174875"/>
            <a:ext cx="5386917"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3370" y="1535114"/>
            <a:ext cx="5389033" cy="639762"/>
          </a:xfrm>
          <a:prstGeom prst="rect">
            <a:avLst/>
          </a:prstGeo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3370" y="2174875"/>
            <a:ext cx="5389033"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13833A1-46C9-FB45-812F-A8AC7B5136EB}" type="slidenum">
              <a:rPr lang="en-US" smtClean="0"/>
              <a:t>‹#›</a:t>
            </a:fld>
            <a:endParaRPr lang="en-US"/>
          </a:p>
        </p:txBody>
      </p:sp>
      <p:grpSp>
        <p:nvGrpSpPr>
          <p:cNvPr id="10" name="Group 9"/>
          <p:cNvGrpSpPr>
            <a:grpSpLocks/>
          </p:cNvGrpSpPr>
          <p:nvPr/>
        </p:nvGrpSpPr>
        <p:grpSpPr>
          <a:xfrm>
            <a:off x="667462" y="6153741"/>
            <a:ext cx="812363" cy="461756"/>
            <a:chOff x="8442646" y="6356350"/>
            <a:chExt cx="482609" cy="274320"/>
          </a:xfrm>
        </p:grpSpPr>
        <p:pic>
          <p:nvPicPr>
            <p:cNvPr id="11" name="Picture 10"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2" name="Picture 11"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
        <p:nvSpPr>
          <p:cNvPr id="13" name="TextBox 12"/>
          <p:cNvSpPr txBox="1"/>
          <p:nvPr/>
        </p:nvSpPr>
        <p:spPr>
          <a:xfrm>
            <a:off x="10109057" y="6109785"/>
            <a:ext cx="1289135" cy="261610"/>
          </a:xfrm>
          <a:prstGeom prst="rect">
            <a:avLst/>
          </a:prstGeom>
          <a:noFill/>
        </p:spPr>
        <p:txBody>
          <a:bodyPr wrap="none" rtlCol="0">
            <a:spAutoFit/>
          </a:bodyPr>
          <a:lstStyle/>
          <a:p>
            <a:r>
              <a:rPr lang="en-US" sz="1100" cap="small" baseline="0" dirty="0" err="1">
                <a:solidFill>
                  <a:schemeClr val="tx1">
                    <a:lumMod val="50000"/>
                    <a:lumOff val="50000"/>
                  </a:schemeClr>
                </a:solidFill>
                <a:latin typeface="Karla" charset="0"/>
                <a:ea typeface="Karla" charset="0"/>
                <a:cs typeface="Karla" charset="0"/>
              </a:rPr>
              <a:t>Pavlos</a:t>
            </a:r>
            <a:r>
              <a:rPr lang="en-US" sz="1100" cap="small" baseline="0" dirty="0">
                <a:solidFill>
                  <a:schemeClr val="tx1">
                    <a:lumMod val="50000"/>
                    <a:lumOff val="50000"/>
                  </a:schemeClr>
                </a:solidFill>
                <a:latin typeface="Karla" charset="0"/>
                <a:ea typeface="Karla" charset="0"/>
                <a:cs typeface="Karla" charset="0"/>
              </a:rPr>
              <a:t> </a:t>
            </a:r>
            <a:r>
              <a:rPr lang="en-US" sz="1100" cap="small" baseline="0" dirty="0" err="1">
                <a:solidFill>
                  <a:schemeClr val="tx1">
                    <a:lumMod val="50000"/>
                    <a:lumOff val="50000"/>
                  </a:schemeClr>
                </a:solidFill>
                <a:latin typeface="Karla" charset="0"/>
                <a:ea typeface="Karla" charset="0"/>
                <a:cs typeface="Karla" charset="0"/>
              </a:rPr>
              <a:t>Protopapas</a:t>
            </a:r>
            <a:endParaRPr lang="en-US" sz="1100" cap="small" baseline="0" dirty="0">
              <a:solidFill>
                <a:schemeClr val="tx1">
                  <a:lumMod val="50000"/>
                  <a:lumOff val="50000"/>
                </a:schemeClr>
              </a:solidFill>
              <a:latin typeface="Karla" charset="0"/>
              <a:ea typeface="Karla" charset="0"/>
              <a:cs typeface="Karla" charset="0"/>
            </a:endParaRPr>
          </a:p>
        </p:txBody>
      </p:sp>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15058" y="6153741"/>
            <a:ext cx="475488" cy="475488"/>
          </a:xfrm>
          <a:prstGeom prst="rect">
            <a:avLst/>
          </a:prstGeom>
        </p:spPr>
      </p:pic>
    </p:spTree>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Section Title">
    <p:spTree>
      <p:nvGrpSpPr>
        <p:cNvPr id="1" name=""/>
        <p:cNvGrpSpPr/>
        <p:nvPr/>
      </p:nvGrpSpPr>
      <p:grpSpPr>
        <a:xfrm>
          <a:off x="0" y="0"/>
          <a:ext cx="0" cy="0"/>
          <a:chOff x="0" y="0"/>
          <a:chExt cx="0" cy="0"/>
        </a:xfrm>
      </p:grpSpPr>
      <p:sp>
        <p:nvSpPr>
          <p:cNvPr id="2" name="Title 1"/>
          <p:cNvSpPr>
            <a:spLocks noGrp="1"/>
          </p:cNvSpPr>
          <p:nvPr>
            <p:ph type="title"/>
          </p:nvPr>
        </p:nvSpPr>
        <p:spPr>
          <a:xfrm>
            <a:off x="609600" y="2067608"/>
            <a:ext cx="10972800" cy="767276"/>
          </a:xfrm>
          <a:prstGeom prst="rect">
            <a:avLst/>
          </a:prstGeo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1B7CCDB-6D39-0547-B7B3-C80E39D6513A}" type="slidenum">
              <a:rPr lang="en-US" smtClean="0"/>
              <a:t>‹#›</a:t>
            </a:fld>
            <a:endParaRPr lang="en-US"/>
          </a:p>
        </p:txBody>
      </p:sp>
      <p:grpSp>
        <p:nvGrpSpPr>
          <p:cNvPr id="6" name="Group 5"/>
          <p:cNvGrpSpPr>
            <a:grpSpLocks/>
          </p:cNvGrpSpPr>
          <p:nvPr/>
        </p:nvGrpSpPr>
        <p:grpSpPr>
          <a:xfrm>
            <a:off x="667462" y="6153741"/>
            <a:ext cx="812363" cy="461756"/>
            <a:chOff x="8442646" y="6356350"/>
            <a:chExt cx="482609" cy="274320"/>
          </a:xfrm>
        </p:grpSpPr>
        <p:pic>
          <p:nvPicPr>
            <p:cNvPr id="7" name="Picture 6"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8" name="Picture 7"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
        <p:nvSpPr>
          <p:cNvPr id="9" name="TextBox 8"/>
          <p:cNvSpPr txBox="1"/>
          <p:nvPr/>
        </p:nvSpPr>
        <p:spPr>
          <a:xfrm>
            <a:off x="10109057" y="6109785"/>
            <a:ext cx="1289135" cy="261610"/>
          </a:xfrm>
          <a:prstGeom prst="rect">
            <a:avLst/>
          </a:prstGeom>
          <a:noFill/>
        </p:spPr>
        <p:txBody>
          <a:bodyPr wrap="none" rtlCol="0">
            <a:spAutoFit/>
          </a:bodyPr>
          <a:lstStyle/>
          <a:p>
            <a:r>
              <a:rPr lang="en-US" sz="1100" cap="small" baseline="0" dirty="0" err="1">
                <a:solidFill>
                  <a:schemeClr val="tx1">
                    <a:lumMod val="50000"/>
                    <a:lumOff val="50000"/>
                  </a:schemeClr>
                </a:solidFill>
                <a:latin typeface="Karla" charset="0"/>
                <a:ea typeface="Karla" charset="0"/>
                <a:cs typeface="Karla" charset="0"/>
              </a:rPr>
              <a:t>Pavlos</a:t>
            </a:r>
            <a:r>
              <a:rPr lang="en-US" sz="1100" cap="small" baseline="0" dirty="0">
                <a:solidFill>
                  <a:schemeClr val="tx1">
                    <a:lumMod val="50000"/>
                    <a:lumOff val="50000"/>
                  </a:schemeClr>
                </a:solidFill>
                <a:latin typeface="Karla" charset="0"/>
                <a:ea typeface="Karla" charset="0"/>
                <a:cs typeface="Karla" charset="0"/>
              </a:rPr>
              <a:t> </a:t>
            </a:r>
            <a:r>
              <a:rPr lang="en-US" sz="1100" cap="small" baseline="0" dirty="0" err="1">
                <a:solidFill>
                  <a:schemeClr val="tx1">
                    <a:lumMod val="50000"/>
                    <a:lumOff val="50000"/>
                  </a:schemeClr>
                </a:solidFill>
                <a:latin typeface="Karla" charset="0"/>
                <a:ea typeface="Karla" charset="0"/>
                <a:cs typeface="Karla" charset="0"/>
              </a:rPr>
              <a:t>Protopapas</a:t>
            </a:r>
            <a:endParaRPr lang="en-US" sz="1100" cap="small" baseline="0" dirty="0">
              <a:solidFill>
                <a:schemeClr val="tx1">
                  <a:lumMod val="50000"/>
                  <a:lumOff val="50000"/>
                </a:schemeClr>
              </a:solidFill>
              <a:latin typeface="Karla" charset="0"/>
              <a:ea typeface="Karla" charset="0"/>
              <a:cs typeface="Karla" charset="0"/>
            </a:endParaRPr>
          </a:p>
        </p:txBody>
      </p:sp>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15058" y="6153741"/>
            <a:ext cx="475488" cy="475488"/>
          </a:xfrm>
          <a:prstGeom prst="rect">
            <a:avLst/>
          </a:prstGeom>
        </p:spPr>
      </p:pic>
    </p:spTree>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13833A1-46C9-FB45-812F-A8AC7B5136EB}" type="slidenum">
              <a:rPr lang="en-US" smtClean="0"/>
              <a:t>‹#›</a:t>
            </a:fld>
            <a:endParaRPr lang="en-US"/>
          </a:p>
        </p:txBody>
      </p:sp>
    </p:spTree>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1"/>
            <a:ext cx="4011084" cy="1162050"/>
          </a:xfrm>
          <a:prstGeom prst="rect">
            <a:avLst/>
          </a:prstGeo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4766733" y="273053"/>
            <a:ext cx="681566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603" y="1435103"/>
            <a:ext cx="4011084" cy="4691063"/>
          </a:xfrm>
          <a:prstGeom prst="rect">
            <a:avLst/>
          </a:prstGeom>
        </p:spPr>
        <p:txBody>
          <a:bodyPr/>
          <a:lstStyle>
            <a:lvl1pPr marL="0" indent="0">
              <a:buNone/>
              <a:defRPr sz="1400"/>
            </a:lvl1pPr>
            <a:lvl2pPr marL="457182" indent="0">
              <a:buNone/>
              <a:defRPr sz="1200"/>
            </a:lvl2pPr>
            <a:lvl3pPr marL="914364" indent="0">
              <a:buNone/>
              <a:defRPr sz="1000"/>
            </a:lvl3pPr>
            <a:lvl4pPr marL="1371545" indent="0">
              <a:buNone/>
              <a:defRPr sz="900"/>
            </a:lvl4pPr>
            <a:lvl5pPr marL="1828727" indent="0">
              <a:buNone/>
              <a:defRPr sz="900"/>
            </a:lvl5pPr>
            <a:lvl6pPr marL="2285909" indent="0">
              <a:buNone/>
              <a:defRPr sz="900"/>
            </a:lvl6pPr>
            <a:lvl7pPr marL="2743091" indent="0">
              <a:buNone/>
              <a:defRPr sz="900"/>
            </a:lvl7pPr>
            <a:lvl8pPr marL="3200272" indent="0">
              <a:buNone/>
              <a:defRPr sz="900"/>
            </a:lvl8pPr>
            <a:lvl9pPr marL="3657454"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3833A1-46C9-FB45-812F-A8AC7B5136EB}" type="slidenum">
              <a:rPr lang="en-US" smtClean="0"/>
              <a:t>‹#›</a:t>
            </a:fld>
            <a:endParaRPr lang="en-US"/>
          </a:p>
        </p:txBody>
      </p:sp>
    </p:spTree>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9F9F9"/>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1B7CCDB-6D39-0547-B7B3-C80E39D6513A}" type="slidenum">
              <a:rPr lang="en-US" smtClean="0"/>
              <a:t>‹#›</a:t>
            </a:fld>
            <a:endParaRPr lang="en-US"/>
          </a:p>
        </p:txBody>
      </p:sp>
    </p:spTree>
    <p:extLst>
      <p:ext uri="{BB962C8B-B14F-4D97-AF65-F5344CB8AC3E}">
        <p14:creationId xmlns:p14="http://schemas.microsoft.com/office/powerpoint/2010/main" val="675614093"/>
      </p:ext>
    </p:extLst>
  </p:cSld>
  <p:clrMap bg1="lt1" tx1="dk1" bg2="lt2" tx2="dk2" accent1="accent1" accent2="accent2" accent3="accent3" accent4="accent4" accent5="accent5" accent6="accent6" hlink="hlink" folHlink="folHlink"/>
  <p:sldLayoutIdLst>
    <p:sldLayoutId id="2147484043" r:id="rId1"/>
    <p:sldLayoutId id="2147484044" r:id="rId2"/>
    <p:sldLayoutId id="2147484045" r:id="rId3"/>
    <p:sldLayoutId id="2147484046" r:id="rId4"/>
    <p:sldLayoutId id="2147484047" r:id="rId5"/>
    <p:sldLayoutId id="2147484048" r:id="rId6"/>
    <p:sldLayoutId id="2147484049" r:id="rId7"/>
    <p:sldLayoutId id="2147484050" r:id="rId8"/>
    <p:sldLayoutId id="2147484051" r:id="rId9"/>
    <p:sldLayoutId id="2147484052" r:id="rId10"/>
    <p:sldLayoutId id="2147484053" r:id="rId11"/>
    <p:sldLayoutId id="2147484054" r:id="rId12"/>
  </p:sldLayoutIdLst>
  <p:hf hdr="0" ftr="0" dt="0"/>
  <p:txStyles>
    <p:titleStyle>
      <a:lvl1pPr algn="ctr" defTabSz="457182" rtl="0" eaLnBrk="1" latinLnBrk="0" hangingPunct="1">
        <a:spcBef>
          <a:spcPct val="0"/>
        </a:spcBef>
        <a:buNone/>
        <a:defRPr sz="3200" kern="1200" baseline="0">
          <a:solidFill>
            <a:schemeClr val="tx1"/>
          </a:solidFill>
          <a:latin typeface="Karla"/>
          <a:ea typeface="+mj-ea"/>
          <a:cs typeface="Karla"/>
        </a:defRPr>
      </a:lvl1pPr>
    </p:titleStyle>
    <p:bodyStyle>
      <a:lvl1pPr marL="342887" indent="-342887" algn="l" defTabSz="457182" rtl="0" eaLnBrk="1" latinLnBrk="0" hangingPunct="1">
        <a:spcBef>
          <a:spcPct val="20000"/>
        </a:spcBef>
        <a:buFont typeface="Arial"/>
        <a:buChar char="•"/>
        <a:defRPr sz="3200" kern="1200">
          <a:solidFill>
            <a:schemeClr val="tx1"/>
          </a:solidFill>
          <a:latin typeface="+mn-lt"/>
          <a:ea typeface="+mn-ea"/>
          <a:cs typeface="+mn-cs"/>
        </a:defRPr>
      </a:lvl1pPr>
      <a:lvl2pPr marL="742920" indent="-285738" algn="l" defTabSz="457182" rtl="0" eaLnBrk="1" latinLnBrk="0" hangingPunct="1">
        <a:spcBef>
          <a:spcPct val="20000"/>
        </a:spcBef>
        <a:buFont typeface="Arial"/>
        <a:buChar char="–"/>
        <a:defRPr sz="2800" kern="1200">
          <a:solidFill>
            <a:schemeClr val="tx1"/>
          </a:solidFill>
          <a:latin typeface="+mn-lt"/>
          <a:ea typeface="+mn-ea"/>
          <a:cs typeface="+mn-cs"/>
        </a:defRPr>
      </a:lvl2pPr>
      <a:lvl3pPr marL="1142954" indent="-228590" algn="l" defTabSz="457182" rtl="0" eaLnBrk="1" latinLnBrk="0" hangingPunct="1">
        <a:spcBef>
          <a:spcPct val="20000"/>
        </a:spcBef>
        <a:buFont typeface="Arial"/>
        <a:buChar char="•"/>
        <a:defRPr sz="2400" kern="1200">
          <a:solidFill>
            <a:schemeClr val="tx1"/>
          </a:solidFill>
          <a:latin typeface="+mn-lt"/>
          <a:ea typeface="+mn-ea"/>
          <a:cs typeface="+mn-cs"/>
        </a:defRPr>
      </a:lvl3pPr>
      <a:lvl4pPr marL="1600136" indent="-228590" algn="l" defTabSz="457182" rtl="0" eaLnBrk="1" latinLnBrk="0" hangingPunct="1">
        <a:spcBef>
          <a:spcPct val="20000"/>
        </a:spcBef>
        <a:buFont typeface="Arial"/>
        <a:buChar char="–"/>
        <a:defRPr sz="2000" kern="1200">
          <a:solidFill>
            <a:schemeClr val="tx1"/>
          </a:solidFill>
          <a:latin typeface="+mn-lt"/>
          <a:ea typeface="+mn-ea"/>
          <a:cs typeface="+mn-cs"/>
        </a:defRPr>
      </a:lvl4pPr>
      <a:lvl5pPr marL="2057317" indent="-228590" algn="l" defTabSz="457182" rtl="0" eaLnBrk="1" latinLnBrk="0" hangingPunct="1">
        <a:spcBef>
          <a:spcPct val="20000"/>
        </a:spcBef>
        <a:buFont typeface="Arial"/>
        <a:buChar char="»"/>
        <a:defRPr sz="2000" kern="1200">
          <a:solidFill>
            <a:schemeClr val="tx1"/>
          </a:solidFill>
          <a:latin typeface="+mn-lt"/>
          <a:ea typeface="+mn-ea"/>
          <a:cs typeface="+mn-cs"/>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2" rtl="0" eaLnBrk="1" latinLnBrk="0" hangingPunct="1">
        <a:defRPr sz="1800" kern="1200">
          <a:solidFill>
            <a:schemeClr val="tx1"/>
          </a:solidFill>
          <a:latin typeface="+mn-lt"/>
          <a:ea typeface="+mn-ea"/>
          <a:cs typeface="+mn-cs"/>
        </a:defRPr>
      </a:lvl1pPr>
      <a:lvl2pPr marL="457182" algn="l" defTabSz="457182" rtl="0" eaLnBrk="1" latinLnBrk="0" hangingPunct="1">
        <a:defRPr sz="1800" kern="1200">
          <a:solidFill>
            <a:schemeClr val="tx1"/>
          </a:solidFill>
          <a:latin typeface="+mn-lt"/>
          <a:ea typeface="+mn-ea"/>
          <a:cs typeface="+mn-cs"/>
        </a:defRPr>
      </a:lvl2pPr>
      <a:lvl3pPr marL="914364" algn="l" defTabSz="457182" rtl="0" eaLnBrk="1" latinLnBrk="0" hangingPunct="1">
        <a:defRPr sz="1800" kern="1200">
          <a:solidFill>
            <a:schemeClr val="tx1"/>
          </a:solidFill>
          <a:latin typeface="+mn-lt"/>
          <a:ea typeface="+mn-ea"/>
          <a:cs typeface="+mn-cs"/>
        </a:defRPr>
      </a:lvl3pPr>
      <a:lvl4pPr marL="1371545" algn="l" defTabSz="457182" rtl="0" eaLnBrk="1" latinLnBrk="0" hangingPunct="1">
        <a:defRPr sz="1800" kern="1200">
          <a:solidFill>
            <a:schemeClr val="tx1"/>
          </a:solidFill>
          <a:latin typeface="+mn-lt"/>
          <a:ea typeface="+mn-ea"/>
          <a:cs typeface="+mn-cs"/>
        </a:defRPr>
      </a:lvl4pPr>
      <a:lvl5pPr marL="1828727" algn="l" defTabSz="457182" rtl="0" eaLnBrk="1" latinLnBrk="0" hangingPunct="1">
        <a:defRPr sz="1800" kern="1200">
          <a:solidFill>
            <a:schemeClr val="tx1"/>
          </a:solidFill>
          <a:latin typeface="+mn-lt"/>
          <a:ea typeface="+mn-ea"/>
          <a:cs typeface="+mn-cs"/>
        </a:defRPr>
      </a:lvl5pPr>
      <a:lvl6pPr marL="2285909" algn="l" defTabSz="457182" rtl="0" eaLnBrk="1" latinLnBrk="0" hangingPunct="1">
        <a:defRPr sz="1800" kern="1200">
          <a:solidFill>
            <a:schemeClr val="tx1"/>
          </a:solidFill>
          <a:latin typeface="+mn-lt"/>
          <a:ea typeface="+mn-ea"/>
          <a:cs typeface="+mn-cs"/>
        </a:defRPr>
      </a:lvl6pPr>
      <a:lvl7pPr marL="2743091" algn="l" defTabSz="457182" rtl="0" eaLnBrk="1" latinLnBrk="0" hangingPunct="1">
        <a:defRPr sz="1800" kern="1200">
          <a:solidFill>
            <a:schemeClr val="tx1"/>
          </a:solidFill>
          <a:latin typeface="+mn-lt"/>
          <a:ea typeface="+mn-ea"/>
          <a:cs typeface="+mn-cs"/>
        </a:defRPr>
      </a:lvl7pPr>
      <a:lvl8pPr marL="3200272" algn="l" defTabSz="457182" rtl="0" eaLnBrk="1" latinLnBrk="0" hangingPunct="1">
        <a:defRPr sz="1800" kern="1200">
          <a:solidFill>
            <a:schemeClr val="tx1"/>
          </a:solidFill>
          <a:latin typeface="+mn-lt"/>
          <a:ea typeface="+mn-ea"/>
          <a:cs typeface="+mn-cs"/>
        </a:defRPr>
      </a:lvl8pPr>
      <a:lvl9pPr marL="3657454" algn="l" defTabSz="457182"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49.png"/><Relationship Id="rId4" Type="http://schemas.openxmlformats.org/officeDocument/2006/relationships/image" Target="../media/image10.emf"/><Relationship Id="rId5" Type="http://schemas.openxmlformats.org/officeDocument/2006/relationships/image" Target="../media/image11.emf"/><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14.xml.rels><?xml version="1.0" encoding="UTF-8" standalone="yes"?>
<Relationships xmlns="http://schemas.openxmlformats.org/package/2006/relationships"><Relationship Id="rId3" Type="http://schemas.openxmlformats.org/officeDocument/2006/relationships/image" Target="../media/image13.emf"/><Relationship Id="rId4" Type="http://schemas.openxmlformats.org/officeDocument/2006/relationships/image" Target="../media/image14.emf"/><Relationship Id="rId5" Type="http://schemas.openxmlformats.org/officeDocument/2006/relationships/image" Target="../media/image15.emf"/><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16.emf"/><Relationship Id="rId4" Type="http://schemas.openxmlformats.org/officeDocument/2006/relationships/image" Target="../media/image17.emf"/><Relationship Id="rId5" Type="http://schemas.openxmlformats.org/officeDocument/2006/relationships/image" Target="../media/image18.emf"/><Relationship Id="rId6" Type="http://schemas.openxmlformats.org/officeDocument/2006/relationships/image" Target="../media/image19.emf"/><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4" Type="http://schemas.openxmlformats.org/officeDocument/2006/relationships/image" Target="../media/image36.png"/><Relationship Id="rId5" Type="http://schemas.openxmlformats.org/officeDocument/2006/relationships/image" Target="../media/image26.png"/><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 Id="rId3" Type="http://schemas.openxmlformats.org/officeDocument/2006/relationships/image" Target="../media/image35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29.png"/></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31.png"/><Relationship Id="rId5" Type="http://schemas.openxmlformats.org/officeDocument/2006/relationships/image" Target="../media/image22.emf"/><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3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64.pn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3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2.png"/><Relationship Id="rId3" Type="http://schemas.openxmlformats.org/officeDocument/2006/relationships/image" Target="../media/image3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0.png"/><Relationship Id="rId3" Type="http://schemas.openxmlformats.org/officeDocument/2006/relationships/image" Target="../media/image3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3.png"/><Relationship Id="rId3" Type="http://schemas.openxmlformats.org/officeDocument/2006/relationships/image" Target="../media/image40.png"/></Relationships>
</file>

<file path=ppt/slides/_rels/slide34.xml.rels><?xml version="1.0" encoding="UTF-8" standalone="yes"?>
<Relationships xmlns="http://schemas.openxmlformats.org/package/2006/relationships"><Relationship Id="rId3" Type="http://schemas.openxmlformats.org/officeDocument/2006/relationships/image" Target="../media/image46.png"/><Relationship Id="rId4" Type="http://schemas.openxmlformats.org/officeDocument/2006/relationships/image" Target="../media/image41.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35.xml.rels><?xml version="1.0" encoding="UTF-8" standalone="yes"?>
<Relationships xmlns="http://schemas.openxmlformats.org/package/2006/relationships"><Relationship Id="rId3" Type="http://schemas.openxmlformats.org/officeDocument/2006/relationships/image" Target="../media/image48.png"/><Relationship Id="rId4" Type="http://schemas.openxmlformats.org/officeDocument/2006/relationships/image" Target="../media/image39.png"/><Relationship Id="rId5" Type="http://schemas.openxmlformats.org/officeDocument/2006/relationships/image" Target="../media/image38.png"/><Relationship Id="rId6" Type="http://schemas.openxmlformats.org/officeDocument/2006/relationships/image" Target="../media/image40.pn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4" Type="http://schemas.openxmlformats.org/officeDocument/2006/relationships/image" Target="../media/image43.png"/><Relationship Id="rId3" Type="http://schemas.openxmlformats.org/officeDocument/2006/relationships/image" Target="../media/image7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4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47.png"/></Relationships>
</file>

<file path=ppt/slides/_rels/slide4.xml.rels><?xml version="1.0" encoding="UTF-8" standalone="yes"?>
<Relationships xmlns="http://schemas.openxmlformats.org/package/2006/relationships"><Relationship Id="rId3" Type="http://schemas.openxmlformats.org/officeDocument/2006/relationships/image" Target="../media/image4.emf"/><Relationship Id="rId4"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50.png"/></Relationships>
</file>

<file path=ppt/slides/_rels/slide41.xml.rels><?xml version="1.0" encoding="UTF-8" standalone="yes"?>
<Relationships xmlns="http://schemas.openxmlformats.org/package/2006/relationships"><Relationship Id="rId3" Type="http://schemas.openxmlformats.org/officeDocument/2006/relationships/image" Target="../media/image51.png"/><Relationship Id="rId4" Type="http://schemas.openxmlformats.org/officeDocument/2006/relationships/image" Target="../media/image52.pn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42.xml.rels><?xml version="1.0" encoding="UTF-8" standalone="yes"?>
<Relationships xmlns="http://schemas.openxmlformats.org/package/2006/relationships"><Relationship Id="rId3" Type="http://schemas.openxmlformats.org/officeDocument/2006/relationships/image" Target="../media/image53.png"/><Relationship Id="rId4" Type="http://schemas.openxmlformats.org/officeDocument/2006/relationships/image" Target="../media/image58.png"/><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43.xml.rels><?xml version="1.0" encoding="UTF-8" standalone="yes"?>
<Relationships xmlns="http://schemas.openxmlformats.org/package/2006/relationships"><Relationship Id="rId3" Type="http://schemas.openxmlformats.org/officeDocument/2006/relationships/image" Target="../media/image55.png"/><Relationship Id="rId4" Type="http://schemas.openxmlformats.org/officeDocument/2006/relationships/image" Target="../media/image56.png"/><Relationship Id="rId1" Type="http://schemas.openxmlformats.org/officeDocument/2006/relationships/slideLayout" Target="../slideLayouts/slideLayout3.xml"/><Relationship Id="rId2" Type="http://schemas.openxmlformats.org/officeDocument/2006/relationships/image" Target="../media/image5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8.tiff"/><Relationship Id="rId4" Type="http://schemas.openxmlformats.org/officeDocument/2006/relationships/image" Target="../media/image59.tiff"/><Relationship Id="rId5" Type="http://schemas.openxmlformats.org/officeDocument/2006/relationships/image" Target="../media/image60.tiff"/><Relationship Id="rId6" Type="http://schemas.openxmlformats.org/officeDocument/2006/relationships/image" Target="../media/image61.tiff"/><Relationship Id="rId7" Type="http://schemas.openxmlformats.org/officeDocument/2006/relationships/image" Target="../media/image62.tiff"/><Relationship Id="rId1" Type="http://schemas.openxmlformats.org/officeDocument/2006/relationships/slideLayout" Target="../slideLayouts/slideLayout2.xml"/><Relationship Id="rId2" Type="http://schemas.openxmlformats.org/officeDocument/2006/relationships/image" Target="../media/image57.tiff"/></Relationships>
</file>

<file path=ppt/slides/_rels/slide47.xml.rels><?xml version="1.0" encoding="UTF-8" standalone="yes"?>
<Relationships xmlns="http://schemas.openxmlformats.org/package/2006/relationships"><Relationship Id="rId3" Type="http://schemas.openxmlformats.org/officeDocument/2006/relationships/image" Target="../media/image58.tiff"/><Relationship Id="rId4" Type="http://schemas.openxmlformats.org/officeDocument/2006/relationships/image" Target="../media/image59.tiff"/><Relationship Id="rId5" Type="http://schemas.openxmlformats.org/officeDocument/2006/relationships/image" Target="../media/image60.tiff"/><Relationship Id="rId6" Type="http://schemas.openxmlformats.org/officeDocument/2006/relationships/image" Target="../media/image61.tiff"/><Relationship Id="rId7" Type="http://schemas.openxmlformats.org/officeDocument/2006/relationships/image" Target="../media/image62.tiff"/><Relationship Id="rId1" Type="http://schemas.openxmlformats.org/officeDocument/2006/relationships/slideLayout" Target="../slideLayouts/slideLayout2.xml"/><Relationship Id="rId2" Type="http://schemas.openxmlformats.org/officeDocument/2006/relationships/image" Target="../media/image57.tiff"/></Relationships>
</file>

<file path=ppt/slides/_rels/slide48.xml.rels><?xml version="1.0" encoding="UTF-8" standalone="yes"?>
<Relationships xmlns="http://schemas.openxmlformats.org/package/2006/relationships"><Relationship Id="rId3" Type="http://schemas.openxmlformats.org/officeDocument/2006/relationships/image" Target="../media/image58.tiff"/><Relationship Id="rId4" Type="http://schemas.openxmlformats.org/officeDocument/2006/relationships/image" Target="../media/image59.tiff"/><Relationship Id="rId5" Type="http://schemas.openxmlformats.org/officeDocument/2006/relationships/image" Target="../media/image60.tiff"/><Relationship Id="rId6" Type="http://schemas.openxmlformats.org/officeDocument/2006/relationships/image" Target="../media/image61.tiff"/><Relationship Id="rId7" Type="http://schemas.openxmlformats.org/officeDocument/2006/relationships/image" Target="../media/image62.tiff"/><Relationship Id="rId1" Type="http://schemas.openxmlformats.org/officeDocument/2006/relationships/slideLayout" Target="../slideLayouts/slideLayout2.xml"/><Relationship Id="rId2" Type="http://schemas.openxmlformats.org/officeDocument/2006/relationships/image" Target="../media/image57.tiff"/></Relationships>
</file>

<file path=ppt/slides/_rels/slide49.xml.rels><?xml version="1.0" encoding="UTF-8" standalone="yes"?>
<Relationships xmlns="http://schemas.openxmlformats.org/package/2006/relationships"><Relationship Id="rId3" Type="http://schemas.openxmlformats.org/officeDocument/2006/relationships/image" Target="../media/image58.tiff"/><Relationship Id="rId4" Type="http://schemas.openxmlformats.org/officeDocument/2006/relationships/image" Target="../media/image59.tiff"/><Relationship Id="rId5" Type="http://schemas.openxmlformats.org/officeDocument/2006/relationships/image" Target="../media/image60.tiff"/><Relationship Id="rId6" Type="http://schemas.openxmlformats.org/officeDocument/2006/relationships/image" Target="../media/image61.tiff"/><Relationship Id="rId7" Type="http://schemas.openxmlformats.org/officeDocument/2006/relationships/image" Target="../media/image62.tiff"/><Relationship Id="rId1" Type="http://schemas.openxmlformats.org/officeDocument/2006/relationships/slideLayout" Target="../slideLayouts/slideLayout2.xml"/><Relationship Id="rId2" Type="http://schemas.openxmlformats.org/officeDocument/2006/relationships/image" Target="../media/image57.tif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10.png"/><Relationship Id="rId3" Type="http://schemas.openxmlformats.org/officeDocument/2006/relationships/image" Target="../media/image8.emf"/></Relationships>
</file>

<file path=ppt/slides/_rels/slide50.xml.rels><?xml version="1.0" encoding="UTF-8" standalone="yes"?>
<Relationships xmlns="http://schemas.openxmlformats.org/package/2006/relationships"><Relationship Id="rId3" Type="http://schemas.openxmlformats.org/officeDocument/2006/relationships/image" Target="../media/image58.tiff"/><Relationship Id="rId4" Type="http://schemas.openxmlformats.org/officeDocument/2006/relationships/image" Target="../media/image59.tiff"/><Relationship Id="rId5" Type="http://schemas.openxmlformats.org/officeDocument/2006/relationships/image" Target="../media/image60.tiff"/><Relationship Id="rId6" Type="http://schemas.openxmlformats.org/officeDocument/2006/relationships/image" Target="../media/image61.tiff"/><Relationship Id="rId7" Type="http://schemas.openxmlformats.org/officeDocument/2006/relationships/image" Target="../media/image62.tiff"/><Relationship Id="rId1" Type="http://schemas.openxmlformats.org/officeDocument/2006/relationships/slideLayout" Target="../slideLayouts/slideLayout2.xml"/><Relationship Id="rId2" Type="http://schemas.openxmlformats.org/officeDocument/2006/relationships/image" Target="../media/image57.tiff"/></Relationships>
</file>

<file path=ppt/slides/_rels/slide51.xml.rels><?xml version="1.0" encoding="UTF-8" standalone="yes"?>
<Relationships xmlns="http://schemas.openxmlformats.org/package/2006/relationships"><Relationship Id="rId3" Type="http://schemas.openxmlformats.org/officeDocument/2006/relationships/image" Target="../media/image57.tiff"/><Relationship Id="rId4" Type="http://schemas.openxmlformats.org/officeDocument/2006/relationships/image" Target="../media/image58.tiff"/><Relationship Id="rId5" Type="http://schemas.openxmlformats.org/officeDocument/2006/relationships/image" Target="../media/image59.tiff"/><Relationship Id="rId6" Type="http://schemas.openxmlformats.org/officeDocument/2006/relationships/image" Target="../media/image60.tiff"/><Relationship Id="rId7" Type="http://schemas.openxmlformats.org/officeDocument/2006/relationships/image" Target="../media/image61.tiff"/><Relationship Id="rId8" Type="http://schemas.openxmlformats.org/officeDocument/2006/relationships/image" Target="../media/image62.tiff"/><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52.xml.rels><?xml version="1.0" encoding="UTF-8" standalone="yes"?>
<Relationships xmlns="http://schemas.openxmlformats.org/package/2006/relationships"><Relationship Id="rId3" Type="http://schemas.openxmlformats.org/officeDocument/2006/relationships/image" Target="../media/image58.tiff"/><Relationship Id="rId4" Type="http://schemas.openxmlformats.org/officeDocument/2006/relationships/image" Target="../media/image59.tiff"/><Relationship Id="rId5" Type="http://schemas.openxmlformats.org/officeDocument/2006/relationships/image" Target="../media/image60.tiff"/><Relationship Id="rId6" Type="http://schemas.openxmlformats.org/officeDocument/2006/relationships/image" Target="../media/image61.tiff"/><Relationship Id="rId7" Type="http://schemas.openxmlformats.org/officeDocument/2006/relationships/image" Target="../media/image62.tiff"/><Relationship Id="rId1" Type="http://schemas.openxmlformats.org/officeDocument/2006/relationships/slideLayout" Target="../slideLayouts/slideLayout2.xml"/><Relationship Id="rId2" Type="http://schemas.openxmlformats.org/officeDocument/2006/relationships/image" Target="../media/image57.tiff"/></Relationships>
</file>

<file path=ppt/slides/_rels/slide53.xml.rels><?xml version="1.0" encoding="UTF-8" standalone="yes"?>
<Relationships xmlns="http://schemas.openxmlformats.org/package/2006/relationships"><Relationship Id="rId3" Type="http://schemas.openxmlformats.org/officeDocument/2006/relationships/image" Target="../media/image58.tiff"/><Relationship Id="rId4" Type="http://schemas.openxmlformats.org/officeDocument/2006/relationships/image" Target="../media/image59.tiff"/><Relationship Id="rId5" Type="http://schemas.openxmlformats.org/officeDocument/2006/relationships/image" Target="../media/image60.tiff"/><Relationship Id="rId6" Type="http://schemas.openxmlformats.org/officeDocument/2006/relationships/image" Target="../media/image61.tiff"/><Relationship Id="rId7" Type="http://schemas.openxmlformats.org/officeDocument/2006/relationships/image" Target="../media/image62.tiff"/><Relationship Id="rId1" Type="http://schemas.openxmlformats.org/officeDocument/2006/relationships/slideLayout" Target="../slideLayouts/slideLayout2.xml"/><Relationship Id="rId2" Type="http://schemas.openxmlformats.org/officeDocument/2006/relationships/image" Target="../media/image57.tiff"/></Relationships>
</file>

<file path=ppt/slides/_rels/slide54.xml.rels><?xml version="1.0" encoding="UTF-8" standalone="yes"?>
<Relationships xmlns="http://schemas.openxmlformats.org/package/2006/relationships"><Relationship Id="rId3" Type="http://schemas.openxmlformats.org/officeDocument/2006/relationships/image" Target="../media/image58.tiff"/><Relationship Id="rId4" Type="http://schemas.openxmlformats.org/officeDocument/2006/relationships/image" Target="../media/image59.tiff"/><Relationship Id="rId5" Type="http://schemas.openxmlformats.org/officeDocument/2006/relationships/image" Target="../media/image60.tiff"/><Relationship Id="rId6" Type="http://schemas.openxmlformats.org/officeDocument/2006/relationships/image" Target="../media/image61.tiff"/><Relationship Id="rId7" Type="http://schemas.openxmlformats.org/officeDocument/2006/relationships/image" Target="../media/image62.tiff"/><Relationship Id="rId1" Type="http://schemas.openxmlformats.org/officeDocument/2006/relationships/slideLayout" Target="../slideLayouts/slideLayout2.xml"/><Relationship Id="rId2" Type="http://schemas.openxmlformats.org/officeDocument/2006/relationships/image" Target="../media/image57.tiff"/></Relationships>
</file>

<file path=ppt/slides/_rels/slide55.xml.rels><?xml version="1.0" encoding="UTF-8" standalone="yes"?>
<Relationships xmlns="http://schemas.openxmlformats.org/package/2006/relationships"><Relationship Id="rId3" Type="http://schemas.openxmlformats.org/officeDocument/2006/relationships/image" Target="../media/image58.tiff"/><Relationship Id="rId4" Type="http://schemas.openxmlformats.org/officeDocument/2006/relationships/image" Target="../media/image59.tiff"/><Relationship Id="rId5" Type="http://schemas.openxmlformats.org/officeDocument/2006/relationships/image" Target="../media/image60.tiff"/><Relationship Id="rId6" Type="http://schemas.openxmlformats.org/officeDocument/2006/relationships/image" Target="../media/image61.tiff"/><Relationship Id="rId7" Type="http://schemas.openxmlformats.org/officeDocument/2006/relationships/image" Target="../media/image62.tiff"/><Relationship Id="rId1" Type="http://schemas.openxmlformats.org/officeDocument/2006/relationships/slideLayout" Target="../slideLayouts/slideLayout2.xml"/><Relationship Id="rId2" Type="http://schemas.openxmlformats.org/officeDocument/2006/relationships/image" Target="../media/image57.tiff"/></Relationships>
</file>

<file path=ppt/slides/_rels/slide56.xml.rels><?xml version="1.0" encoding="UTF-8" standalone="yes"?>
<Relationships xmlns="http://schemas.openxmlformats.org/package/2006/relationships"><Relationship Id="rId3" Type="http://schemas.openxmlformats.org/officeDocument/2006/relationships/image" Target="../media/image58.tiff"/><Relationship Id="rId4" Type="http://schemas.openxmlformats.org/officeDocument/2006/relationships/image" Target="../media/image59.tiff"/><Relationship Id="rId5" Type="http://schemas.openxmlformats.org/officeDocument/2006/relationships/image" Target="../media/image60.tiff"/><Relationship Id="rId6" Type="http://schemas.openxmlformats.org/officeDocument/2006/relationships/image" Target="../media/image61.tiff"/><Relationship Id="rId7" Type="http://schemas.openxmlformats.org/officeDocument/2006/relationships/image" Target="../media/image62.tiff"/><Relationship Id="rId1" Type="http://schemas.openxmlformats.org/officeDocument/2006/relationships/slideLayout" Target="../slideLayouts/slideLayout2.xml"/><Relationship Id="rId2" Type="http://schemas.openxmlformats.org/officeDocument/2006/relationships/image" Target="../media/image57.tiff"/></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69.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63.png"/></Relationships>
</file>

<file path=ppt/slides/_rels/slide59.xml.rels><?xml version="1.0" encoding="UTF-8" standalone="yes"?>
<Relationships xmlns="http://schemas.openxmlformats.org/package/2006/relationships"><Relationship Id="rId3" Type="http://schemas.openxmlformats.org/officeDocument/2006/relationships/image" Target="../media/image72.png"/><Relationship Id="rId4" Type="http://schemas.openxmlformats.org/officeDocument/2006/relationships/image" Target="../media/image64.emf"/><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60.xml.rels><?xml version="1.0" encoding="UTF-8" standalone="yes"?>
<Relationships xmlns="http://schemas.openxmlformats.org/package/2006/relationships"><Relationship Id="rId3" Type="http://schemas.openxmlformats.org/officeDocument/2006/relationships/image" Target="../media/image65.emf"/><Relationship Id="rId4" Type="http://schemas.openxmlformats.org/officeDocument/2006/relationships/image" Target="../media/image6.png"/><Relationship Id="rId5" Type="http://schemas.openxmlformats.org/officeDocument/2006/relationships/image" Target="../media/image66.png"/><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61.xml.rels><?xml version="1.0" encoding="UTF-8" standalone="yes"?>
<Relationships xmlns="http://schemas.openxmlformats.org/package/2006/relationships"><Relationship Id="rId3" Type="http://schemas.openxmlformats.org/officeDocument/2006/relationships/image" Target="../media/image68.emf"/><Relationship Id="rId4" Type="http://schemas.openxmlformats.org/officeDocument/2006/relationships/image" Target="../media/image71.png"/><Relationship Id="rId1" Type="http://schemas.openxmlformats.org/officeDocument/2006/relationships/slideLayout" Target="../slideLayouts/slideLayout2.xml"/><Relationship Id="rId2" Type="http://schemas.openxmlformats.org/officeDocument/2006/relationships/image" Target="../media/image67.png"/></Relationships>
</file>

<file path=ppt/slides/_rels/slide62.xml.rels><?xml version="1.0" encoding="UTF-8" standalone="yes"?>
<Relationships xmlns="http://schemas.openxmlformats.org/package/2006/relationships"><Relationship Id="rId3" Type="http://schemas.openxmlformats.org/officeDocument/2006/relationships/image" Target="../media/image65.emf"/><Relationship Id="rId4" Type="http://schemas.openxmlformats.org/officeDocument/2006/relationships/image" Target="../media/image11.png"/><Relationship Id="rId5" Type="http://schemas.openxmlformats.org/officeDocument/2006/relationships/image" Target="../media/image72.emf"/><Relationship Id="rId6" Type="http://schemas.openxmlformats.org/officeDocument/2006/relationships/image" Target="../media/image120.png"/><Relationship Id="rId7"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63.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8.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8.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9.png"/></Relationships>
</file>

<file path=ppt/slides/_rels/slide67.xml.rels><?xml version="1.0" encoding="UTF-8" standalone="yes"?>
<Relationships xmlns="http://schemas.openxmlformats.org/package/2006/relationships"><Relationship Id="rId3" Type="http://schemas.openxmlformats.org/officeDocument/2006/relationships/image" Target="../media/image55.png"/><Relationship Id="rId4" Type="http://schemas.openxmlformats.org/officeDocument/2006/relationships/image" Target="../media/image56.png"/><Relationship Id="rId1" Type="http://schemas.openxmlformats.org/officeDocument/2006/relationships/slideLayout" Target="../slideLayouts/slideLayout3.xml"/><Relationship Id="rId2" Type="http://schemas.openxmlformats.org/officeDocument/2006/relationships/image" Target="../media/image54.png"/></Relationships>
</file>

<file path=ppt/slides/_rels/slide68.xml.rels><?xml version="1.0" encoding="UTF-8" standalone="yes"?>
<Relationships xmlns="http://schemas.openxmlformats.org/package/2006/relationships"><Relationship Id="rId3" Type="http://schemas.openxmlformats.org/officeDocument/2006/relationships/image" Target="../media/image55.png"/><Relationship Id="rId4" Type="http://schemas.openxmlformats.org/officeDocument/2006/relationships/image" Target="../media/image56.png"/><Relationship Id="rId1" Type="http://schemas.openxmlformats.org/officeDocument/2006/relationships/slideLayout" Target="../slideLayouts/slideLayout3.xml"/><Relationship Id="rId2" Type="http://schemas.openxmlformats.org/officeDocument/2006/relationships/image" Target="../media/image54.png"/></Relationships>
</file>

<file path=ppt/slides/_rels/slide69.xml.rels><?xml version="1.0" encoding="UTF-8" standalone="yes"?>
<Relationships xmlns="http://schemas.openxmlformats.org/package/2006/relationships"><Relationship Id="rId3" Type="http://schemas.openxmlformats.org/officeDocument/2006/relationships/image" Target="../media/image74.png"/><Relationship Id="rId4" Type="http://schemas.openxmlformats.org/officeDocument/2006/relationships/image" Target="../media/image76.png"/><Relationship Id="rId5" Type="http://schemas.openxmlformats.org/officeDocument/2006/relationships/image" Target="../media/image77.png"/><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3" Type="http://schemas.openxmlformats.org/officeDocument/2006/relationships/image" Target="../media/image80.png"/><Relationship Id="rId4" Type="http://schemas.openxmlformats.org/officeDocument/2006/relationships/image" Target="../media/image81.png"/><Relationship Id="rId5" Type="http://schemas.openxmlformats.org/officeDocument/2006/relationships/image" Target="../media/image82.png"/><Relationship Id="rId6" Type="http://schemas.openxmlformats.org/officeDocument/2006/relationships/image" Target="../media/image83.png"/><Relationship Id="rId7" Type="http://schemas.openxmlformats.org/officeDocument/2006/relationships/image" Target="../media/image84.png"/><Relationship Id="rId1" Type="http://schemas.openxmlformats.org/officeDocument/2006/relationships/slideLayout" Target="../slideLayouts/slideLayout8.xml"/><Relationship Id="rId2" Type="http://schemas.openxmlformats.org/officeDocument/2006/relationships/image" Target="../media/image79.png"/></Relationships>
</file>

<file path=ppt/slides/_rels/slide72.xml.rels><?xml version="1.0" encoding="UTF-8" standalone="yes"?>
<Relationships xmlns="http://schemas.openxmlformats.org/package/2006/relationships"><Relationship Id="rId3" Type="http://schemas.openxmlformats.org/officeDocument/2006/relationships/image" Target="../media/image86.png"/><Relationship Id="rId4" Type="http://schemas.openxmlformats.org/officeDocument/2006/relationships/image" Target="../media/image87.png"/><Relationship Id="rId1" Type="http://schemas.openxmlformats.org/officeDocument/2006/relationships/slideLayout" Target="../slideLayouts/slideLayout8.xml"/><Relationship Id="rId2" Type="http://schemas.openxmlformats.org/officeDocument/2006/relationships/image" Target="../media/image85.png"/></Relationships>
</file>

<file path=ppt/slides/_rels/slide73.xml.rels><?xml version="1.0" encoding="UTF-8" standalone="yes"?>
<Relationships xmlns="http://schemas.openxmlformats.org/package/2006/relationships"><Relationship Id="rId3" Type="http://schemas.openxmlformats.org/officeDocument/2006/relationships/image" Target="../media/image88.png"/><Relationship Id="rId4" Type="http://schemas.openxmlformats.org/officeDocument/2006/relationships/image" Target="../media/image89.png"/><Relationship Id="rId5" Type="http://schemas.openxmlformats.org/officeDocument/2006/relationships/image" Target="../media/image90.png"/><Relationship Id="rId6" Type="http://schemas.openxmlformats.org/officeDocument/2006/relationships/image" Target="../media/image91.png"/><Relationship Id="rId7" Type="http://schemas.openxmlformats.org/officeDocument/2006/relationships/image" Target="../media/image92.png"/><Relationship Id="rId8" Type="http://schemas.openxmlformats.org/officeDocument/2006/relationships/image" Target="../media/image93.png"/><Relationship Id="rId1" Type="http://schemas.openxmlformats.org/officeDocument/2006/relationships/slideLayout" Target="../slideLayouts/slideLayout8.xml"/><Relationship Id="rId2" Type="http://schemas.openxmlformats.org/officeDocument/2006/relationships/image" Target="../media/image87.png"/></Relationships>
</file>

<file path=ppt/slides/_rels/slide74.xml.rels><?xml version="1.0" encoding="UTF-8" standalone="yes"?>
<Relationships xmlns="http://schemas.openxmlformats.org/package/2006/relationships"><Relationship Id="rId3" Type="http://schemas.openxmlformats.org/officeDocument/2006/relationships/image" Target="../media/image94.png"/><Relationship Id="rId4" Type="http://schemas.openxmlformats.org/officeDocument/2006/relationships/image" Target="../media/image51.png"/><Relationship Id="rId5" Type="http://schemas.openxmlformats.org/officeDocument/2006/relationships/image" Target="../media/image420.png"/><Relationship Id="rId6" Type="http://schemas.openxmlformats.org/officeDocument/2006/relationships/image" Target="../media/image431.png"/><Relationship Id="rId7" Type="http://schemas.openxmlformats.org/officeDocument/2006/relationships/image" Target="../media/image95.emf"/><Relationship Id="rId8" Type="http://schemas.openxmlformats.org/officeDocument/2006/relationships/image" Target="../media/image96.png"/><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75.xml.rels><?xml version="1.0" encoding="UTF-8" standalone="yes"?>
<Relationships xmlns="http://schemas.openxmlformats.org/package/2006/relationships"><Relationship Id="rId3" Type="http://schemas.openxmlformats.org/officeDocument/2006/relationships/image" Target="../media/image97.png"/><Relationship Id="rId4" Type="http://schemas.openxmlformats.org/officeDocument/2006/relationships/image" Target="../media/image86.png"/><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74.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830.png"/></Relationships>
</file>

<file path=ppt/slides/_rels/slide78.xml.rels><?xml version="1.0" encoding="UTF-8" standalone="yes"?>
<Relationships xmlns="http://schemas.openxmlformats.org/package/2006/relationships"><Relationship Id="rId3" Type="http://schemas.openxmlformats.org/officeDocument/2006/relationships/image" Target="../media/image450.png"/><Relationship Id="rId4" Type="http://schemas.openxmlformats.org/officeDocument/2006/relationships/image" Target="../media/image95.emf"/><Relationship Id="rId5" Type="http://schemas.openxmlformats.org/officeDocument/2006/relationships/image" Target="../media/image850.png"/><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86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80.xml.rels><?xml version="1.0" encoding="UTF-8" standalone="yes"?>
<Relationships xmlns="http://schemas.openxmlformats.org/package/2006/relationships"><Relationship Id="rId3" Type="http://schemas.openxmlformats.org/officeDocument/2006/relationships/image" Target="../media/image380.png"/><Relationship Id="rId4" Type="http://schemas.openxmlformats.org/officeDocument/2006/relationships/image" Target="../media/image390.png"/><Relationship Id="rId5" Type="http://schemas.openxmlformats.org/officeDocument/2006/relationships/image" Target="../media/image410.png"/><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70.png"/></Relationships>
</file>

<file path=ppt/slides/_rels/slide82.xml.rels><?xml version="1.0" encoding="UTF-8" standalone="yes"?>
<Relationships xmlns="http://schemas.openxmlformats.org/package/2006/relationships"><Relationship Id="rId3" Type="http://schemas.openxmlformats.org/officeDocument/2006/relationships/image" Target="../media/image920.png"/><Relationship Id="rId4" Type="http://schemas.openxmlformats.org/officeDocument/2006/relationships/image" Target="../media/image99.png"/><Relationship Id="rId1" Type="http://schemas.openxmlformats.org/officeDocument/2006/relationships/slideLayout" Target="../slideLayouts/slideLayout2.xml"/><Relationship Id="rId2" Type="http://schemas.openxmlformats.org/officeDocument/2006/relationships/image" Target="../media/image98.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0.png"/><Relationship Id="rId3" Type="http://schemas.openxmlformats.org/officeDocument/2006/relationships/image" Target="../media/image920.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1.png"/><Relationship Id="rId3" Type="http://schemas.openxmlformats.org/officeDocument/2006/relationships/image" Target="../media/image920.png"/></Relationships>
</file>

<file path=ppt/slides/_rels/slide85.xml.rels><?xml version="1.0" encoding="UTF-8" standalone="yes"?>
<Relationships xmlns="http://schemas.openxmlformats.org/package/2006/relationships"><Relationship Id="rId3" Type="http://schemas.openxmlformats.org/officeDocument/2006/relationships/image" Target="../media/image103.png"/><Relationship Id="rId4" Type="http://schemas.openxmlformats.org/officeDocument/2006/relationships/image" Target="../media/image920.png"/><Relationship Id="rId5" Type="http://schemas.openxmlformats.org/officeDocument/2006/relationships/image" Target="../media/image104.png"/><Relationship Id="rId1" Type="http://schemas.openxmlformats.org/officeDocument/2006/relationships/slideLayout" Target="../slideLayouts/slideLayout2.xml"/><Relationship Id="rId2" Type="http://schemas.openxmlformats.org/officeDocument/2006/relationships/image" Target="../media/image102.png"/></Relationships>
</file>

<file path=ppt/slides/_rels/slide86.xml.rels><?xml version="1.0" encoding="UTF-8" standalone="yes"?>
<Relationships xmlns="http://schemas.openxmlformats.org/package/2006/relationships"><Relationship Id="rId3" Type="http://schemas.openxmlformats.org/officeDocument/2006/relationships/image" Target="../media/image102.png"/><Relationship Id="rId4" Type="http://schemas.openxmlformats.org/officeDocument/2006/relationships/image" Target="../media/image920.png"/><Relationship Id="rId5" Type="http://schemas.openxmlformats.org/officeDocument/2006/relationships/image" Target="../media/image42.png"/><Relationship Id="rId1" Type="http://schemas.openxmlformats.org/officeDocument/2006/relationships/slideLayout" Target="../slideLayouts/slideLayout2.xml"/><Relationship Id="rId2" Type="http://schemas.openxmlformats.org/officeDocument/2006/relationships/image" Target="../media/image105.png"/></Relationships>
</file>

<file path=ppt/slides/_rels/slide87.xml.rels><?xml version="1.0" encoding="UTF-8" standalone="yes"?>
<Relationships xmlns="http://schemas.openxmlformats.org/package/2006/relationships"><Relationship Id="rId3" Type="http://schemas.openxmlformats.org/officeDocument/2006/relationships/image" Target="../media/image102.png"/><Relationship Id="rId4" Type="http://schemas.openxmlformats.org/officeDocument/2006/relationships/image" Target="../media/image920.png"/><Relationship Id="rId5" Type="http://schemas.openxmlformats.org/officeDocument/2006/relationships/image" Target="../media/image42.png"/><Relationship Id="rId1" Type="http://schemas.openxmlformats.org/officeDocument/2006/relationships/slideLayout" Target="../slideLayouts/slideLayout2.xml"/><Relationship Id="rId2" Type="http://schemas.openxmlformats.org/officeDocument/2006/relationships/image" Target="../media/image106.png"/></Relationships>
</file>

<file path=ppt/slides/_rels/slide88.xml.rels><?xml version="1.0" encoding="UTF-8" standalone="yes"?>
<Relationships xmlns="http://schemas.openxmlformats.org/package/2006/relationships"><Relationship Id="rId3" Type="http://schemas.openxmlformats.org/officeDocument/2006/relationships/image" Target="../media/image920.png"/><Relationship Id="rId4" Type="http://schemas.openxmlformats.org/officeDocument/2006/relationships/image" Target="../media/image470.png"/><Relationship Id="rId5" Type="http://schemas.openxmlformats.org/officeDocument/2006/relationships/image" Target="../media/image107.png"/><Relationship Id="rId6" Type="http://schemas.openxmlformats.org/officeDocument/2006/relationships/image" Target="../media/image49.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8.png"/><Relationship Id="rId3" Type="http://schemas.openxmlformats.org/officeDocument/2006/relationships/image" Target="../media/image50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90.xml.rels><?xml version="1.0" encoding="UTF-8" standalone="yes"?>
<Relationships xmlns="http://schemas.openxmlformats.org/package/2006/relationships"><Relationship Id="rId3" Type="http://schemas.openxmlformats.org/officeDocument/2006/relationships/image" Target="../media/image500.png"/><Relationship Id="rId4" Type="http://schemas.openxmlformats.org/officeDocument/2006/relationships/image" Target="../media/image110.png"/><Relationship Id="rId1" Type="http://schemas.openxmlformats.org/officeDocument/2006/relationships/slideLayout" Target="../slideLayouts/slideLayout2.xml"/><Relationship Id="rId2" Type="http://schemas.openxmlformats.org/officeDocument/2006/relationships/image" Target="../media/image109.png"/></Relationships>
</file>

<file path=ppt/slides/_rels/slide91.xml.rels><?xml version="1.0" encoding="UTF-8" standalone="yes"?>
<Relationships xmlns="http://schemas.openxmlformats.org/package/2006/relationships"><Relationship Id="rId3" Type="http://schemas.openxmlformats.org/officeDocument/2006/relationships/image" Target="../media/image111.png"/><Relationship Id="rId4" Type="http://schemas.openxmlformats.org/officeDocument/2006/relationships/image" Target="../media/image112.png"/><Relationship Id="rId1" Type="http://schemas.openxmlformats.org/officeDocument/2006/relationships/slideLayout" Target="../slideLayouts/slideLayout2.xml"/><Relationship Id="rId2" Type="http://schemas.openxmlformats.org/officeDocument/2006/relationships/image" Target="../media/image500.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694902"/>
            <a:ext cx="10363200" cy="1403898"/>
          </a:xfrm>
        </p:spPr>
        <p:txBody>
          <a:bodyPr/>
          <a:lstStyle/>
          <a:p>
            <a:r>
              <a:rPr lang="en-US" dirty="0"/>
              <a:t>Lecture </a:t>
            </a:r>
            <a:r>
              <a:rPr lang="en-US" dirty="0" smtClean="0"/>
              <a:t>3-4: Linear Regression</a:t>
            </a:r>
            <a:endParaRPr lang="en-US" dirty="0"/>
          </a:p>
        </p:txBody>
      </p:sp>
    </p:spTree>
    <p:extLst>
      <p:ext uri="{BB962C8B-B14F-4D97-AF65-F5344CB8AC3E}">
        <p14:creationId xmlns:p14="http://schemas.microsoft.com/office/powerpoint/2010/main" val="188999217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Regression </a:t>
            </a:r>
          </a:p>
        </p:txBody>
      </p:sp>
      <p:sp>
        <p:nvSpPr>
          <p:cNvPr id="4" name="Slide Number Placeholder 3"/>
          <p:cNvSpPr>
            <a:spLocks noGrp="1"/>
          </p:cNvSpPr>
          <p:nvPr>
            <p:ph type="sldNum" sz="quarter" idx="12"/>
          </p:nvPr>
        </p:nvSpPr>
        <p:spPr/>
        <p:txBody>
          <a:bodyPr/>
          <a:lstStyle/>
          <a:p>
            <a:fld id="{81B7CCDB-6D39-0547-B7B3-C80E39D6513A}" type="slidenum">
              <a:rPr lang="en-US" smtClean="0"/>
              <a:t>9</a:t>
            </a:fld>
            <a:endParaRPr lang="en-US"/>
          </a:p>
        </p:txBody>
      </p:sp>
      <p:cxnSp>
        <p:nvCxnSpPr>
          <p:cNvPr id="8" name="Straight Connector 7"/>
          <p:cNvCxnSpPr/>
          <p:nvPr/>
        </p:nvCxnSpPr>
        <p:spPr>
          <a:xfrm flipV="1">
            <a:off x="4036423" y="2547257"/>
            <a:ext cx="4689566" cy="1828800"/>
          </a:xfrm>
          <a:prstGeom prst="line">
            <a:avLst/>
          </a:prstGeom>
          <a:ln>
            <a:solidFill>
              <a:srgbClr val="C00000"/>
            </a:solidFill>
          </a:ln>
          <a:effectLst/>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655958" y="902522"/>
            <a:ext cx="1869423" cy="461665"/>
          </a:xfrm>
          <a:prstGeom prst="rect">
            <a:avLst/>
          </a:prstGeom>
          <a:noFill/>
        </p:spPr>
        <p:txBody>
          <a:bodyPr wrap="none" rtlCol="0">
            <a:spAutoFit/>
          </a:bodyPr>
          <a:lstStyle/>
          <a:p>
            <a:r>
              <a:rPr lang="en-US" sz="2400" dirty="0">
                <a:solidFill>
                  <a:schemeClr val="tx1">
                    <a:lumMod val="75000"/>
                    <a:lumOff val="25000"/>
                  </a:schemeClr>
                </a:solidFill>
                <a:latin typeface="Karla" charset="0"/>
                <a:ea typeface="Karla" charset="0"/>
                <a:cs typeface="Karla" charset="0"/>
              </a:rPr>
              <a:t>Or </a:t>
            </a:r>
            <a:r>
              <a:rPr lang="en-US" sz="2400" dirty="0" smtClean="0">
                <a:solidFill>
                  <a:schemeClr val="tx1">
                    <a:lumMod val="75000"/>
                    <a:lumOff val="25000"/>
                  </a:schemeClr>
                </a:solidFill>
                <a:latin typeface="Karla" charset="0"/>
                <a:ea typeface="Karla" charset="0"/>
                <a:cs typeface="Karla" charset="0"/>
              </a:rPr>
              <a:t>this one?</a:t>
            </a:r>
            <a:endParaRPr lang="en-US" sz="2400" dirty="0">
              <a:solidFill>
                <a:schemeClr val="tx1">
                  <a:lumMod val="75000"/>
                  <a:lumOff val="25000"/>
                </a:schemeClr>
              </a:solidFill>
              <a:latin typeface="Karla" charset="0"/>
              <a:ea typeface="Karla" charset="0"/>
              <a:cs typeface="Karla" charset="0"/>
            </a:endParaRPr>
          </a:p>
        </p:txBody>
      </p:sp>
      <p:pic>
        <p:nvPicPr>
          <p:cNvPr id="7" name="Picture 6">
            <a:extLst>
              <a:ext uri="{FF2B5EF4-FFF2-40B4-BE49-F238E27FC236}">
                <a16:creationId xmlns:a16="http://schemas.microsoft.com/office/drawing/2014/main" xmlns="" id="{3EC788C2-C5B8-F44E-B191-2E2849473424}"/>
              </a:ext>
            </a:extLst>
          </p:cNvPr>
          <p:cNvPicPr>
            <a:picLocks noChangeAspect="1"/>
          </p:cNvPicPr>
          <p:nvPr/>
        </p:nvPicPr>
        <p:blipFill>
          <a:blip r:embed="rId2"/>
          <a:stretch>
            <a:fillRect/>
          </a:stretch>
        </p:blipFill>
        <p:spPr>
          <a:xfrm>
            <a:off x="2615184" y="1463038"/>
            <a:ext cx="6858002" cy="4572001"/>
          </a:xfrm>
          <a:prstGeom prst="rect">
            <a:avLst/>
          </a:prstGeom>
        </p:spPr>
      </p:pic>
    </p:spTree>
    <p:extLst>
      <p:ext uri="{BB962C8B-B14F-4D97-AF65-F5344CB8AC3E}">
        <p14:creationId xmlns:p14="http://schemas.microsoft.com/office/powerpoint/2010/main" val="86760398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xmlns="" id="{3EC788C2-C5B8-F44E-B191-2E2849473424}"/>
              </a:ext>
            </a:extLst>
          </p:cNvPr>
          <p:cNvPicPr>
            <a:picLocks noChangeAspect="1"/>
          </p:cNvPicPr>
          <p:nvPr/>
        </p:nvPicPr>
        <p:blipFill>
          <a:blip r:embed="rId2"/>
          <a:stretch>
            <a:fillRect/>
          </a:stretch>
        </p:blipFill>
        <p:spPr>
          <a:xfrm>
            <a:off x="2615184" y="1463038"/>
            <a:ext cx="6858002" cy="4572001"/>
          </a:xfrm>
          <a:prstGeom prst="rect">
            <a:avLst/>
          </a:prstGeom>
        </p:spPr>
      </p:pic>
      <p:sp>
        <p:nvSpPr>
          <p:cNvPr id="2" name="Title 1"/>
          <p:cNvSpPr>
            <a:spLocks noGrp="1"/>
          </p:cNvSpPr>
          <p:nvPr>
            <p:ph type="title"/>
          </p:nvPr>
        </p:nvSpPr>
        <p:spPr/>
        <p:txBody>
          <a:bodyPr/>
          <a:lstStyle/>
          <a:p>
            <a:r>
              <a:rPr lang="en-US" dirty="0"/>
              <a:t>Inference for Linear Regression</a:t>
            </a:r>
          </a:p>
        </p:txBody>
      </p:sp>
      <p:sp>
        <p:nvSpPr>
          <p:cNvPr id="4" name="Slide Number Placeholder 3"/>
          <p:cNvSpPr>
            <a:spLocks noGrp="1"/>
          </p:cNvSpPr>
          <p:nvPr>
            <p:ph type="sldNum" sz="quarter" idx="12"/>
          </p:nvPr>
        </p:nvSpPr>
        <p:spPr/>
        <p:txBody>
          <a:bodyPr/>
          <a:lstStyle/>
          <a:p>
            <a:fld id="{81B7CCDB-6D39-0547-B7B3-C80E39D6513A}" type="slidenum">
              <a:rPr lang="en-US" smtClean="0"/>
              <a:t>10</a:t>
            </a:fld>
            <a:endParaRPr lang="en-US"/>
          </a:p>
        </p:txBody>
      </p:sp>
      <p:cxnSp>
        <p:nvCxnSpPr>
          <p:cNvPr id="8" name="Straight Connector 7"/>
          <p:cNvCxnSpPr/>
          <p:nvPr/>
        </p:nvCxnSpPr>
        <p:spPr>
          <a:xfrm flipV="1">
            <a:off x="4036423" y="2547257"/>
            <a:ext cx="4689566" cy="1828800"/>
          </a:xfrm>
          <a:prstGeom prst="line">
            <a:avLst/>
          </a:prstGeom>
          <a:ln>
            <a:solidFill>
              <a:srgbClr val="C00000"/>
            </a:solidFill>
          </a:ln>
          <a:effectLst/>
        </p:spPr>
        <p:style>
          <a:lnRef idx="2">
            <a:schemeClr val="accent1"/>
          </a:lnRef>
          <a:fillRef idx="0">
            <a:schemeClr val="accent1"/>
          </a:fillRef>
          <a:effectRef idx="1">
            <a:schemeClr val="accent1"/>
          </a:effectRef>
          <a:fontRef idx="minor">
            <a:schemeClr val="tx1"/>
          </a:fontRef>
        </p:style>
      </p:cxnSp>
      <p:grpSp>
        <p:nvGrpSpPr>
          <p:cNvPr id="6" name="Group 5"/>
          <p:cNvGrpSpPr/>
          <p:nvPr/>
        </p:nvGrpSpPr>
        <p:grpSpPr>
          <a:xfrm>
            <a:off x="4209305" y="2141448"/>
            <a:ext cx="4360953" cy="2804501"/>
            <a:chOff x="4209305" y="2155736"/>
            <a:chExt cx="4360953" cy="2804501"/>
          </a:xfrm>
        </p:grpSpPr>
        <p:cxnSp>
          <p:nvCxnSpPr>
            <p:cNvPr id="9" name="Straight Connector 8"/>
            <p:cNvCxnSpPr/>
            <p:nvPr/>
          </p:nvCxnSpPr>
          <p:spPr>
            <a:xfrm flipV="1">
              <a:off x="4209305" y="4301256"/>
              <a:ext cx="5108" cy="658981"/>
            </a:xfrm>
            <a:prstGeom prst="line">
              <a:avLst/>
            </a:prstGeom>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V="1">
              <a:off x="5245454" y="3419550"/>
              <a:ext cx="0" cy="478144"/>
            </a:xfrm>
            <a:prstGeom prst="line">
              <a:avLst/>
            </a:prstGeom>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V="1">
              <a:off x="5413179" y="3831285"/>
              <a:ext cx="1704" cy="305481"/>
            </a:xfrm>
            <a:prstGeom prst="line">
              <a:avLst/>
            </a:prstGeom>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V="1">
              <a:off x="6564268" y="3096872"/>
              <a:ext cx="3405" cy="301752"/>
            </a:xfrm>
            <a:prstGeom prst="line">
              <a:avLst/>
            </a:prstGeom>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flipH="1">
              <a:off x="8244925" y="2738092"/>
              <a:ext cx="15325" cy="920530"/>
            </a:xfrm>
            <a:prstGeom prst="line">
              <a:avLst/>
            </a:prstGeom>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flipV="1">
              <a:off x="8570258" y="2155736"/>
              <a:ext cx="0" cy="439321"/>
            </a:xfrm>
            <a:prstGeom prst="line">
              <a:avLst/>
            </a:prstGeom>
          </p:spPr>
          <p:style>
            <a:lnRef idx="2">
              <a:schemeClr val="accent1"/>
            </a:lnRef>
            <a:fillRef idx="0">
              <a:schemeClr val="accent1"/>
            </a:fillRef>
            <a:effectRef idx="1">
              <a:schemeClr val="accent1"/>
            </a:effectRef>
            <a:fontRef idx="minor">
              <a:schemeClr val="tx1"/>
            </a:fontRef>
          </p:style>
        </p:cxnSp>
      </p:grpSp>
      <p:sp>
        <p:nvSpPr>
          <p:cNvPr id="3" name="TextBox 2"/>
          <p:cNvSpPr txBox="1"/>
          <p:nvPr/>
        </p:nvSpPr>
        <p:spPr>
          <a:xfrm flipH="1">
            <a:off x="783770" y="936194"/>
            <a:ext cx="6021977" cy="830997"/>
          </a:xfrm>
          <a:prstGeom prst="rect">
            <a:avLst/>
          </a:prstGeom>
          <a:noFill/>
        </p:spPr>
        <p:txBody>
          <a:bodyPr wrap="square" rtlCol="0">
            <a:spAutoFit/>
          </a:bodyPr>
          <a:lstStyle/>
          <a:p>
            <a:r>
              <a:rPr lang="en-US" sz="2400" b="1" dirty="0" smtClean="0">
                <a:solidFill>
                  <a:schemeClr val="tx1">
                    <a:lumMod val="75000"/>
                    <a:lumOff val="25000"/>
                  </a:schemeClr>
                </a:solidFill>
                <a:latin typeface="Karla" charset="0"/>
                <a:ea typeface="Karla" charset="0"/>
                <a:cs typeface="Karla" charset="0"/>
              </a:rPr>
              <a:t>Question: </a:t>
            </a:r>
            <a:r>
              <a:rPr lang="en-US" sz="2400" dirty="0" smtClean="0">
                <a:solidFill>
                  <a:schemeClr val="tx1">
                    <a:lumMod val="75000"/>
                    <a:lumOff val="25000"/>
                  </a:schemeClr>
                </a:solidFill>
                <a:latin typeface="Karla" charset="0"/>
                <a:ea typeface="Karla" charset="0"/>
                <a:cs typeface="Karla" charset="0"/>
              </a:rPr>
              <a:t>Which line is the best? </a:t>
            </a:r>
          </a:p>
          <a:p>
            <a:r>
              <a:rPr lang="en-US" sz="2400" dirty="0" smtClean="0">
                <a:solidFill>
                  <a:schemeClr val="tx1">
                    <a:lumMod val="75000"/>
                    <a:lumOff val="25000"/>
                  </a:schemeClr>
                </a:solidFill>
                <a:latin typeface="Karla" charset="0"/>
                <a:ea typeface="Karla" charset="0"/>
                <a:cs typeface="Karla" charset="0"/>
              </a:rPr>
              <a:t>First </a:t>
            </a:r>
            <a:r>
              <a:rPr lang="en-US" sz="2400" dirty="0">
                <a:solidFill>
                  <a:schemeClr val="tx1">
                    <a:lumMod val="75000"/>
                    <a:lumOff val="25000"/>
                  </a:schemeClr>
                </a:solidFill>
                <a:latin typeface="Karla" charset="0"/>
                <a:ea typeface="Karla" charset="0"/>
                <a:cs typeface="Karla" charset="0"/>
              </a:rPr>
              <a:t>calculate the residuals </a:t>
            </a:r>
          </a:p>
        </p:txBody>
      </p:sp>
    </p:spTree>
    <p:extLst>
      <p:ext uri="{BB962C8B-B14F-4D97-AF65-F5344CB8AC3E}">
        <p14:creationId xmlns:p14="http://schemas.microsoft.com/office/powerpoint/2010/main" val="1673977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Inference for Linear Regression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3415" y="1177758"/>
                <a:ext cx="10327008" cy="5317171"/>
              </a:xfrm>
            </p:spPr>
            <p:txBody>
              <a:bodyPr/>
              <a:lstStyle/>
              <a:p>
                <a:r>
                  <a:rPr lang="en-US" sz="2400" dirty="0"/>
                  <a:t>We choose </a:t>
                </a:r>
                <a14:m>
                  <m:oMath xmlns:m="http://schemas.openxmlformats.org/officeDocument/2006/math">
                    <m:sSub>
                      <m:sSubPr>
                        <m:ctrlPr>
                          <a:rPr lang="en-US" sz="2400" i="1">
                            <a:latin typeface="Cambria Math" charset="0"/>
                          </a:rPr>
                        </m:ctrlPr>
                      </m:sSubPr>
                      <m:e>
                        <m:acc>
                          <m:accPr>
                            <m:chr m:val="̂"/>
                            <m:ctrlPr>
                              <a:rPr lang="en-US" sz="2400" i="1">
                                <a:latin typeface="Cambria Math" charset="0"/>
                              </a:rPr>
                            </m:ctrlPr>
                          </m:accPr>
                          <m:e>
                            <m:r>
                              <a:rPr lang="en-US" sz="2400" i="1">
                                <a:latin typeface="Cambria Math" charset="0"/>
                                <a:ea typeface="Cambria Math" charset="0"/>
                                <a:cs typeface="Cambria Math" charset="0"/>
                              </a:rPr>
                              <m:t>𝛽</m:t>
                            </m:r>
                          </m:e>
                        </m:acc>
                      </m:e>
                      <m:sub>
                        <m:r>
                          <a:rPr lang="en-US" sz="2400" i="1">
                            <a:latin typeface="Cambria Math" charset="0"/>
                          </a:rPr>
                          <m:t>1</m:t>
                        </m:r>
                      </m:sub>
                    </m:sSub>
                  </m:oMath>
                </a14:m>
                <a:r>
                  <a:rPr lang="en-US" sz="2400" dirty="0"/>
                  <a:t>and </a:t>
                </a:r>
                <a14:m>
                  <m:oMath xmlns:m="http://schemas.openxmlformats.org/officeDocument/2006/math">
                    <m:sSub>
                      <m:sSubPr>
                        <m:ctrlPr>
                          <a:rPr lang="en-US" sz="2400" i="1">
                            <a:latin typeface="Cambria Math" charset="0"/>
                          </a:rPr>
                        </m:ctrlPr>
                      </m:sSubPr>
                      <m:e>
                        <m:acc>
                          <m:accPr>
                            <m:chr m:val="̂"/>
                            <m:ctrlPr>
                              <a:rPr lang="en-US" sz="2400" i="1">
                                <a:latin typeface="Cambria Math" charset="0"/>
                              </a:rPr>
                            </m:ctrlPr>
                          </m:accPr>
                          <m:e>
                            <m:r>
                              <a:rPr lang="en-US" sz="2400" i="1">
                                <a:latin typeface="Cambria Math" charset="0"/>
                                <a:ea typeface="Cambria Math" charset="0"/>
                                <a:cs typeface="Cambria Math" charset="0"/>
                              </a:rPr>
                              <m:t>𝛽</m:t>
                            </m:r>
                          </m:e>
                        </m:acc>
                      </m:e>
                      <m:sub>
                        <m:r>
                          <a:rPr lang="en-US" sz="2400" i="1">
                            <a:latin typeface="Cambria Math" charset="0"/>
                            <a:ea typeface="Cambria Math" charset="0"/>
                            <a:cs typeface="Cambria Math" charset="0"/>
                          </a:rPr>
                          <m:t>0</m:t>
                        </m:r>
                      </m:sub>
                    </m:sSub>
                  </m:oMath>
                </a14:m>
                <a:r>
                  <a:rPr lang="en-US" sz="2400" dirty="0"/>
                  <a:t> in order to minimize the predictive errors made by our model, i.e. minimize our loss function.</a:t>
                </a:r>
              </a:p>
              <a:p>
                <a:endParaRPr lang="en-US" sz="2400" dirty="0"/>
              </a:p>
              <a:p>
                <a:pPr>
                  <a:spcAft>
                    <a:spcPts val="1200"/>
                  </a:spcAft>
                </a:pPr>
                <a:r>
                  <a:rPr lang="en-US" sz="2400" dirty="0"/>
                  <a:t>Again we use MSE as our loss function, </a:t>
                </a:r>
              </a:p>
              <a:p>
                <a:endParaRPr lang="en-US" sz="2400" i="1" dirty="0">
                  <a:latin typeface="Cambria Math" charset="0"/>
                </a:endParaRPr>
              </a:p>
              <a:p>
                <a:endParaRPr lang="en-US" sz="2400" i="1" dirty="0">
                  <a:latin typeface="Cambria Math" charset="0"/>
                </a:endParaRPr>
              </a:p>
              <a:p>
                <a:endParaRPr lang="en-US" sz="2400" dirty="0"/>
              </a:p>
              <a:p>
                <a:pPr>
                  <a:spcAft>
                    <a:spcPts val="1200"/>
                  </a:spcAft>
                </a:pPr>
                <a:r>
                  <a:rPr lang="en-US" sz="2400" dirty="0"/>
                  <a:t>Then the optimal values for </a:t>
                </a:r>
                <a14:m>
                  <m:oMath xmlns:m="http://schemas.openxmlformats.org/officeDocument/2006/math">
                    <m:sSub>
                      <m:sSubPr>
                        <m:ctrlPr>
                          <a:rPr lang="en-US" sz="2400" i="1">
                            <a:latin typeface="Cambria Math" charset="0"/>
                          </a:rPr>
                        </m:ctrlPr>
                      </m:sSubPr>
                      <m:e>
                        <m:acc>
                          <m:accPr>
                            <m:chr m:val="̂"/>
                            <m:ctrlPr>
                              <a:rPr lang="en-US" sz="2400" i="1">
                                <a:latin typeface="Cambria Math" charset="0"/>
                              </a:rPr>
                            </m:ctrlPr>
                          </m:accPr>
                          <m:e>
                            <m:r>
                              <a:rPr lang="en-US" sz="2400" i="1">
                                <a:latin typeface="Cambria Math" charset="0"/>
                                <a:ea typeface="Cambria Math" charset="0"/>
                                <a:cs typeface="Cambria Math" charset="0"/>
                              </a:rPr>
                              <m:t>𝛽</m:t>
                            </m:r>
                          </m:e>
                        </m:acc>
                      </m:e>
                      <m:sub>
                        <m:r>
                          <a:rPr lang="en-US" sz="2400" i="1">
                            <a:latin typeface="Cambria Math" charset="0"/>
                            <a:ea typeface="Cambria Math" charset="0"/>
                            <a:cs typeface="Cambria Math" charset="0"/>
                          </a:rPr>
                          <m:t>0</m:t>
                        </m:r>
                      </m:sub>
                    </m:sSub>
                  </m:oMath>
                </a14:m>
                <a:r>
                  <a:rPr lang="en-US" sz="2400" b="0" i="0" dirty="0">
                    <a:latin typeface="+mj-lt"/>
                    <a:ea typeface="Cambria Math" charset="0"/>
                    <a:cs typeface="Cambria Math" charset="0"/>
                  </a:rPr>
                  <a:t> and </a:t>
                </a:r>
                <a14:m>
                  <m:oMath xmlns:m="http://schemas.openxmlformats.org/officeDocument/2006/math">
                    <m:sSub>
                      <m:sSubPr>
                        <m:ctrlPr>
                          <a:rPr lang="en-US" sz="2400" i="1">
                            <a:latin typeface="Cambria Math" charset="0"/>
                          </a:rPr>
                        </m:ctrlPr>
                      </m:sSubPr>
                      <m:e>
                        <m:acc>
                          <m:accPr>
                            <m:chr m:val="̂"/>
                            <m:ctrlPr>
                              <a:rPr lang="en-US" sz="2400" i="1">
                                <a:latin typeface="Cambria Math" charset="0"/>
                              </a:rPr>
                            </m:ctrlPr>
                          </m:accPr>
                          <m:e>
                            <m:r>
                              <a:rPr lang="en-US" sz="2400" i="1">
                                <a:latin typeface="Cambria Math" charset="0"/>
                                <a:ea typeface="Cambria Math" charset="0"/>
                                <a:cs typeface="Cambria Math" charset="0"/>
                              </a:rPr>
                              <m:t>𝛽</m:t>
                            </m:r>
                          </m:e>
                        </m:acc>
                      </m:e>
                      <m:sub>
                        <m:r>
                          <a:rPr lang="en-US" sz="2400" b="0" i="1" smtClean="0">
                            <a:latin typeface="Cambria Math" charset="0"/>
                            <a:ea typeface="Cambria Math" charset="0"/>
                            <a:cs typeface="Cambria Math" charset="0"/>
                          </a:rPr>
                          <m:t>1</m:t>
                        </m:r>
                      </m:sub>
                    </m:sSub>
                  </m:oMath>
                </a14:m>
                <a:r>
                  <a:rPr lang="en-US" sz="2400" dirty="0"/>
                  <a:t> should be:</a:t>
                </a:r>
              </a:p>
              <a:p>
                <a:pPr>
                  <a:spcBef>
                    <a:spcPts val="1872"/>
                  </a:spcBef>
                  <a:spcAft>
                    <a:spcPts val="1200"/>
                  </a:spcAft>
                </a:pPr>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3415" y="1177758"/>
                <a:ext cx="10327008" cy="5317171"/>
              </a:xfrm>
              <a:blipFill rotWithShape="0">
                <a:blip r:embed="rId3"/>
                <a:stretch>
                  <a:fillRect l="-945" t="-459"/>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11</a:t>
            </a:fld>
            <a:endParaRPr lang="en-US"/>
          </a:p>
        </p:txBody>
      </p:sp>
      <p:pic>
        <p:nvPicPr>
          <p:cNvPr id="5" name="Picture 4"/>
          <p:cNvPicPr>
            <a:picLocks noChangeAspect="1"/>
          </p:cNvPicPr>
          <p:nvPr/>
        </p:nvPicPr>
        <p:blipFill>
          <a:blip r:embed="rId4"/>
          <a:stretch>
            <a:fillRect/>
          </a:stretch>
        </p:blipFill>
        <p:spPr>
          <a:xfrm>
            <a:off x="1676400" y="3154510"/>
            <a:ext cx="8839200" cy="1005840"/>
          </a:xfrm>
          <a:prstGeom prst="rect">
            <a:avLst/>
          </a:prstGeom>
        </p:spPr>
      </p:pic>
      <p:pic>
        <p:nvPicPr>
          <p:cNvPr id="6" name="Picture 5"/>
          <p:cNvPicPr>
            <a:picLocks noChangeAspect="1"/>
          </p:cNvPicPr>
          <p:nvPr/>
        </p:nvPicPr>
        <p:blipFill>
          <a:blip r:embed="rId5"/>
          <a:stretch>
            <a:fillRect/>
          </a:stretch>
        </p:blipFill>
        <p:spPr>
          <a:xfrm>
            <a:off x="4094480" y="5324910"/>
            <a:ext cx="4003040" cy="731520"/>
          </a:xfrm>
          <a:prstGeom prst="rect">
            <a:avLst/>
          </a:prstGeom>
        </p:spPr>
      </p:pic>
    </p:spTree>
    <p:extLst>
      <p:ext uri="{BB962C8B-B14F-4D97-AF65-F5344CB8AC3E}">
        <p14:creationId xmlns:p14="http://schemas.microsoft.com/office/powerpoint/2010/main" val="137172475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xmlns="" id="{497CAC28-8F17-A041-9AFD-E4F44A652076}"/>
              </a:ext>
            </a:extLst>
          </p:cNvPr>
          <p:cNvPicPr>
            <a:picLocks noChangeAspect="1"/>
          </p:cNvPicPr>
          <p:nvPr/>
        </p:nvPicPr>
        <p:blipFill>
          <a:blip r:embed="rId3"/>
          <a:stretch>
            <a:fillRect/>
          </a:stretch>
        </p:blipFill>
        <p:spPr>
          <a:xfrm>
            <a:off x="3253719" y="3038579"/>
            <a:ext cx="5486400" cy="3657600"/>
          </a:xfrm>
          <a:prstGeom prst="rect">
            <a:avLst/>
          </a:prstGeom>
        </p:spPr>
      </p:pic>
      <p:sp>
        <p:nvSpPr>
          <p:cNvPr id="2" name="Title 1"/>
          <p:cNvSpPr>
            <a:spLocks noGrp="1"/>
          </p:cNvSpPr>
          <p:nvPr>
            <p:ph type="title"/>
          </p:nvPr>
        </p:nvSpPr>
        <p:spPr/>
        <p:txBody>
          <a:bodyPr/>
          <a:lstStyle/>
          <a:p>
            <a:r>
              <a:rPr lang="en-US" dirty="0" smtClean="0"/>
              <a:t>Estimate of the regression coefficients: brute force</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a:spcAft>
                    <a:spcPts val="1800"/>
                  </a:spcAft>
                </a:pPr>
                <a:r>
                  <a:rPr lang="en-US" sz="2400" dirty="0" smtClean="0"/>
                  <a:t>A way to estimate </a:t>
                </a:r>
                <a14:m>
                  <m:oMath xmlns:m="http://schemas.openxmlformats.org/officeDocument/2006/math">
                    <m:func>
                      <m:funcPr>
                        <m:ctrlPr>
                          <a:rPr lang="mr-IN" sz="2400" b="0" i="1" smtClean="0">
                            <a:latin typeface="Cambria Math" charset="0"/>
                          </a:rPr>
                        </m:ctrlPr>
                      </m:funcPr>
                      <m:fName>
                        <m:sSub>
                          <m:sSubPr>
                            <m:ctrlPr>
                              <a:rPr lang="mr-IN" sz="2400" b="0" i="1" smtClean="0">
                                <a:latin typeface="Cambria Math" charset="0"/>
                              </a:rPr>
                            </m:ctrlPr>
                          </m:sSubPr>
                          <m:e>
                            <m:r>
                              <m:rPr>
                                <m:sty m:val="p"/>
                              </m:rPr>
                              <a:rPr lang="en-US" sz="2400" b="0" i="0" smtClean="0">
                                <a:latin typeface="Cambria Math" charset="0"/>
                              </a:rPr>
                              <m:t>argmin</m:t>
                            </m:r>
                          </m:e>
                          <m:sub>
                            <m:sSub>
                              <m:sSubPr>
                                <m:ctrlPr>
                                  <a:rPr lang="en-US" sz="2400" b="0" i="1" smtClean="0">
                                    <a:latin typeface="Cambria Math" charset="0"/>
                                  </a:rPr>
                                </m:ctrlPr>
                              </m:sSubPr>
                              <m:e>
                                <m:r>
                                  <a:rPr lang="en-US" sz="2400" b="0" i="1" smtClean="0">
                                    <a:latin typeface="Cambria Math" charset="0"/>
                                  </a:rPr>
                                  <m:t>𝛽</m:t>
                                </m:r>
                              </m:e>
                              <m:sub>
                                <m:r>
                                  <a:rPr lang="en-US" sz="2400" b="0" i="1" smtClean="0">
                                    <a:latin typeface="Cambria Math" charset="0"/>
                                  </a:rPr>
                                  <m:t>0</m:t>
                                </m:r>
                              </m:sub>
                            </m:sSub>
                            <m:r>
                              <a:rPr lang="en-US" sz="2400" b="0" i="1" smtClean="0">
                                <a:latin typeface="Cambria Math" charset="0"/>
                              </a:rPr>
                              <m:t>,</m:t>
                            </m:r>
                            <m:sSub>
                              <m:sSubPr>
                                <m:ctrlPr>
                                  <a:rPr lang="en-US" sz="2400" b="0" i="1" smtClean="0">
                                    <a:latin typeface="Cambria Math" charset="0"/>
                                  </a:rPr>
                                </m:ctrlPr>
                              </m:sSubPr>
                              <m:e>
                                <m:r>
                                  <a:rPr lang="en-US" sz="2400" b="0" i="1" smtClean="0">
                                    <a:latin typeface="Cambria Math" charset="0"/>
                                  </a:rPr>
                                  <m:t>𝛽</m:t>
                                </m:r>
                              </m:e>
                              <m:sub>
                                <m:r>
                                  <a:rPr lang="en-US" sz="2400" b="0" i="1" smtClean="0">
                                    <a:latin typeface="Cambria Math" charset="0"/>
                                  </a:rPr>
                                  <m:t>1</m:t>
                                </m:r>
                              </m:sub>
                            </m:sSub>
                          </m:sub>
                        </m:sSub>
                      </m:fName>
                      <m:e>
                        <m:r>
                          <a:rPr lang="en-US" sz="2400" b="0" i="1" smtClean="0">
                            <a:latin typeface="Cambria Math" charset="0"/>
                          </a:rPr>
                          <m:t>𝐿</m:t>
                        </m:r>
                      </m:e>
                    </m:func>
                  </m:oMath>
                </a14:m>
                <a:r>
                  <a:rPr lang="en-US" sz="2400" dirty="0" smtClean="0"/>
                  <a:t> is to calculate </a:t>
                </a:r>
                <a:r>
                  <a:rPr lang="en-US" sz="2400" dirty="0"/>
                  <a:t>the loss function for every possible </a:t>
                </a:r>
                <a14:m>
                  <m:oMath xmlns:m="http://schemas.openxmlformats.org/officeDocument/2006/math">
                    <m:sSub>
                      <m:sSubPr>
                        <m:ctrlPr>
                          <a:rPr lang="en-US" sz="2400" i="1" dirty="0" smtClean="0">
                            <a:latin typeface="Cambria Math" charset="0"/>
                          </a:rPr>
                        </m:ctrlPr>
                      </m:sSubPr>
                      <m:e>
                        <m:r>
                          <a:rPr lang="en-US" sz="2400" i="1" dirty="0" smtClean="0">
                            <a:latin typeface="Cambria Math" charset="0"/>
                            <a:ea typeface="Cambria Math" charset="0"/>
                            <a:cs typeface="Cambria Math" charset="0"/>
                          </a:rPr>
                          <m:t>𝛽</m:t>
                        </m:r>
                      </m:e>
                      <m:sub>
                        <m:r>
                          <a:rPr lang="en-US" sz="2400" b="0" i="1" dirty="0" smtClean="0">
                            <a:latin typeface="Cambria Math" charset="0"/>
                          </a:rPr>
                          <m:t>0</m:t>
                        </m:r>
                      </m:sub>
                    </m:sSub>
                  </m:oMath>
                </a14:m>
                <a:r>
                  <a:rPr lang="en-US" sz="2400" dirty="0"/>
                  <a:t> and </a:t>
                </a:r>
                <a14:m>
                  <m:oMath xmlns:m="http://schemas.openxmlformats.org/officeDocument/2006/math">
                    <m:sSub>
                      <m:sSubPr>
                        <m:ctrlPr>
                          <a:rPr lang="en-US" sz="2400" i="1" dirty="0">
                            <a:latin typeface="Cambria Math" charset="0"/>
                          </a:rPr>
                        </m:ctrlPr>
                      </m:sSubPr>
                      <m:e>
                        <m:r>
                          <a:rPr lang="en-US" sz="2400" i="1" dirty="0">
                            <a:latin typeface="Cambria Math" charset="0"/>
                            <a:ea typeface="Cambria Math" charset="0"/>
                            <a:cs typeface="Cambria Math" charset="0"/>
                          </a:rPr>
                          <m:t>𝛽</m:t>
                        </m:r>
                      </m:e>
                      <m:sub>
                        <m:r>
                          <a:rPr lang="en-US" sz="2400" b="0" i="1" dirty="0" smtClean="0">
                            <a:latin typeface="Cambria Math" charset="0"/>
                            <a:ea typeface="Cambria Math" charset="0"/>
                            <a:cs typeface="Cambria Math" charset="0"/>
                          </a:rPr>
                          <m:t>1</m:t>
                        </m:r>
                      </m:sub>
                    </m:sSub>
                  </m:oMath>
                </a14:m>
                <a:r>
                  <a:rPr lang="en-US" sz="2400" dirty="0"/>
                  <a:t>.</a:t>
                </a:r>
                <a:r>
                  <a:rPr lang="en-US" sz="2400" dirty="0" smtClean="0"/>
                  <a:t> Then </a:t>
                </a:r>
                <a:r>
                  <a:rPr lang="en-US" sz="2400" dirty="0"/>
                  <a:t>s</a:t>
                </a:r>
                <a:r>
                  <a:rPr lang="en-US" sz="2400" dirty="0" smtClean="0"/>
                  <a:t>elect the  </a:t>
                </a:r>
                <a14:m>
                  <m:oMath xmlns:m="http://schemas.openxmlformats.org/officeDocument/2006/math">
                    <m:sSub>
                      <m:sSubPr>
                        <m:ctrlPr>
                          <a:rPr lang="en-US" sz="2400" i="1" dirty="0">
                            <a:latin typeface="Cambria Math" charset="0"/>
                          </a:rPr>
                        </m:ctrlPr>
                      </m:sSubPr>
                      <m:e>
                        <m:r>
                          <a:rPr lang="en-US" sz="2400" i="1" dirty="0">
                            <a:latin typeface="Cambria Math" charset="0"/>
                            <a:ea typeface="Cambria Math" charset="0"/>
                            <a:cs typeface="Cambria Math" charset="0"/>
                          </a:rPr>
                          <m:t>𝛽</m:t>
                        </m:r>
                      </m:e>
                      <m:sub>
                        <m:r>
                          <a:rPr lang="en-US" sz="2400" i="1" dirty="0">
                            <a:latin typeface="Cambria Math" charset="0"/>
                          </a:rPr>
                          <m:t>0</m:t>
                        </m:r>
                      </m:sub>
                    </m:sSub>
                  </m:oMath>
                </a14:m>
                <a:r>
                  <a:rPr lang="en-US" sz="2400" dirty="0"/>
                  <a:t> and </a:t>
                </a:r>
                <a14:m>
                  <m:oMath xmlns:m="http://schemas.openxmlformats.org/officeDocument/2006/math">
                    <m:sSub>
                      <m:sSubPr>
                        <m:ctrlPr>
                          <a:rPr lang="en-US" sz="2400" i="1" dirty="0">
                            <a:latin typeface="Cambria Math" charset="0"/>
                          </a:rPr>
                        </m:ctrlPr>
                      </m:sSubPr>
                      <m:e>
                        <m:r>
                          <a:rPr lang="en-US" sz="2400" i="1" dirty="0">
                            <a:latin typeface="Cambria Math" charset="0"/>
                            <a:ea typeface="Cambria Math" charset="0"/>
                            <a:cs typeface="Cambria Math" charset="0"/>
                          </a:rPr>
                          <m:t>𝛽</m:t>
                        </m:r>
                      </m:e>
                      <m:sub>
                        <m:r>
                          <a:rPr lang="en-US" sz="2400" i="1" dirty="0">
                            <a:latin typeface="Cambria Math" charset="0"/>
                            <a:ea typeface="Cambria Math" charset="0"/>
                            <a:cs typeface="Cambria Math" charset="0"/>
                          </a:rPr>
                          <m:t>1</m:t>
                        </m:r>
                      </m:sub>
                    </m:sSub>
                  </m:oMath>
                </a14:m>
                <a:r>
                  <a:rPr lang="en-US" sz="2400" dirty="0"/>
                  <a:t> where the loss function is minimum. </a:t>
                </a:r>
              </a:p>
              <a:p>
                <a:r>
                  <a:rPr lang="en-US" sz="2400" dirty="0"/>
                  <a:t>E.g. the loss function for different </a:t>
                </a:r>
                <a14:m>
                  <m:oMath xmlns:m="http://schemas.openxmlformats.org/officeDocument/2006/math">
                    <m:sSub>
                      <m:sSubPr>
                        <m:ctrlPr>
                          <a:rPr lang="en-US" sz="2400" i="1" dirty="0">
                            <a:latin typeface="Cambria Math" charset="0"/>
                          </a:rPr>
                        </m:ctrlPr>
                      </m:sSubPr>
                      <m:e>
                        <m:r>
                          <a:rPr lang="en-US" sz="2400" i="1" dirty="0">
                            <a:latin typeface="Cambria Math" charset="0"/>
                            <a:ea typeface="Cambria Math" charset="0"/>
                            <a:cs typeface="Cambria Math" charset="0"/>
                          </a:rPr>
                          <m:t>𝛽</m:t>
                        </m:r>
                      </m:e>
                      <m:sub>
                        <m:r>
                          <a:rPr lang="en-US" sz="2400" b="0" i="1" dirty="0" smtClean="0">
                            <a:latin typeface="Cambria Math" charset="0"/>
                            <a:ea typeface="Cambria Math" charset="0"/>
                            <a:cs typeface="Cambria Math" charset="0"/>
                          </a:rPr>
                          <m:t>1</m:t>
                        </m:r>
                      </m:sub>
                    </m:sSub>
                  </m:oMath>
                </a14:m>
                <a:r>
                  <a:rPr lang="en-US" sz="2400" dirty="0"/>
                  <a:t> </a:t>
                </a:r>
                <a:r>
                  <a:rPr lang="en-US" sz="2400" dirty="0" smtClean="0"/>
                  <a:t>when </a:t>
                </a:r>
                <a14:m>
                  <m:oMath xmlns:m="http://schemas.openxmlformats.org/officeDocument/2006/math">
                    <m:sSub>
                      <m:sSubPr>
                        <m:ctrlPr>
                          <a:rPr lang="en-US" sz="2400" i="1" dirty="0">
                            <a:latin typeface="Cambria Math" charset="0"/>
                          </a:rPr>
                        </m:ctrlPr>
                      </m:sSubPr>
                      <m:e>
                        <m:r>
                          <a:rPr lang="en-US" sz="2400" i="1" dirty="0">
                            <a:latin typeface="Cambria Math" charset="0"/>
                            <a:ea typeface="Cambria Math" charset="0"/>
                            <a:cs typeface="Cambria Math" charset="0"/>
                          </a:rPr>
                          <m:t>𝛽</m:t>
                        </m:r>
                      </m:e>
                      <m:sub>
                        <m:r>
                          <a:rPr lang="en-US" sz="2400" i="1" dirty="0">
                            <a:latin typeface="Cambria Math" charset="0"/>
                          </a:rPr>
                          <m:t>0</m:t>
                        </m:r>
                      </m:sub>
                    </m:sSub>
                    <m:r>
                      <a:rPr lang="en-US" sz="2400" b="0" i="1" dirty="0" smtClean="0">
                        <a:latin typeface="Cambria Math" charset="0"/>
                      </a:rPr>
                      <m:t> </m:t>
                    </m:r>
                  </m:oMath>
                </a14:m>
                <a:r>
                  <a:rPr lang="en-US" sz="2400" dirty="0"/>
                  <a:t>is fixed to be </a:t>
                </a:r>
                <a:r>
                  <a:rPr lang="en-US" sz="2400" dirty="0" smtClean="0"/>
                  <a:t>6:</a:t>
                </a:r>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4"/>
                <a:stretch>
                  <a:fillRect l="-945" t="-2017" r="-236" b="-1815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12</a:t>
            </a:fld>
            <a:endParaRPr lang="en-US"/>
          </a:p>
        </p:txBody>
      </p:sp>
    </p:spTree>
    <p:extLst>
      <p:ext uri="{BB962C8B-B14F-4D97-AF65-F5344CB8AC3E}">
        <p14:creationId xmlns:p14="http://schemas.microsoft.com/office/powerpoint/2010/main" val="76762181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Content Placeholder 1"/>
              <p:cNvSpPr txBox="1">
                <a:spLocks/>
              </p:cNvSpPr>
              <p:nvPr/>
            </p:nvSpPr>
            <p:spPr>
              <a:xfrm>
                <a:off x="872951" y="1100442"/>
                <a:ext cx="10346984" cy="5281313"/>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Take the partial derivatives of </a:t>
                </a:r>
                <a14:m>
                  <m:oMath xmlns:m="http://schemas.openxmlformats.org/officeDocument/2006/math">
                    <m:r>
                      <a:rPr lang="en-US" sz="2400" i="1">
                        <a:latin typeface="Cambria Math" charset="0"/>
                      </a:rPr>
                      <m:t>𝐿</m:t>
                    </m:r>
                  </m:oMath>
                </a14:m>
                <a:r>
                  <a:rPr lang="en-US" sz="2400" dirty="0"/>
                  <a:t> with respect to </a:t>
                </a:r>
                <a14:m>
                  <m:oMath xmlns:m="http://schemas.openxmlformats.org/officeDocument/2006/math">
                    <m:sSub>
                      <m:sSubPr>
                        <m:ctrlPr>
                          <a:rPr lang="en-US" sz="2400" i="1">
                            <a:latin typeface="Cambria Math" charset="0"/>
                            <a:ea typeface="Cambria Math" charset="0"/>
                            <a:cs typeface="Cambria Math" charset="0"/>
                          </a:rPr>
                        </m:ctrlPr>
                      </m:sSubPr>
                      <m:e>
                        <m:r>
                          <a:rPr lang="en-US" sz="2400" i="1">
                            <a:latin typeface="Cambria Math" charset="0"/>
                            <a:ea typeface="Cambria Math" charset="0"/>
                            <a:cs typeface="Cambria Math" charset="0"/>
                          </a:rPr>
                          <m:t>𝛽</m:t>
                        </m:r>
                      </m:e>
                      <m:sub>
                        <m:r>
                          <a:rPr lang="en-US" sz="2400" i="1">
                            <a:latin typeface="Cambria Math" charset="0"/>
                            <a:ea typeface="Cambria Math" charset="0"/>
                            <a:cs typeface="Cambria Math" charset="0"/>
                          </a:rPr>
                          <m:t>0</m:t>
                        </m:r>
                      </m:sub>
                    </m:sSub>
                  </m:oMath>
                </a14:m>
                <a:r>
                  <a:rPr lang="en-US" sz="2400" dirty="0"/>
                  <a:t> and </a:t>
                </a:r>
                <a14:m>
                  <m:oMath xmlns:m="http://schemas.openxmlformats.org/officeDocument/2006/math">
                    <m:sSub>
                      <m:sSubPr>
                        <m:ctrlPr>
                          <a:rPr lang="en-US" sz="2400" i="1">
                            <a:latin typeface="Cambria Math" charset="0"/>
                          </a:rPr>
                        </m:ctrlPr>
                      </m:sSubPr>
                      <m:e>
                        <m:r>
                          <a:rPr lang="en-US" sz="2400" i="1">
                            <a:latin typeface="Cambria Math" charset="0"/>
                          </a:rPr>
                          <m:t>𝛽</m:t>
                        </m:r>
                      </m:e>
                      <m:sub>
                        <m:r>
                          <a:rPr lang="en-US" sz="2400" i="1">
                            <a:latin typeface="Cambria Math" charset="0"/>
                          </a:rPr>
                          <m:t>1</m:t>
                        </m:r>
                      </m:sub>
                    </m:sSub>
                  </m:oMath>
                </a14:m>
                <a:r>
                  <a:rPr lang="en-US" sz="2400" dirty="0"/>
                  <a:t>, set to zero, and find the solution to that equation. This procedure will give us explicit formulae for </a:t>
                </a:r>
                <a14:m>
                  <m:oMath xmlns:m="http://schemas.openxmlformats.org/officeDocument/2006/math">
                    <m:sSub>
                      <m:sSubPr>
                        <m:ctrlPr>
                          <a:rPr lang="en-US" sz="2400" i="1">
                            <a:latin typeface="Cambria Math" charset="0"/>
                          </a:rPr>
                        </m:ctrlPr>
                      </m:sSubPr>
                      <m:e>
                        <m:acc>
                          <m:accPr>
                            <m:chr m:val="̂"/>
                            <m:ctrlPr>
                              <a:rPr lang="en-US" sz="2400" i="1">
                                <a:latin typeface="Cambria Math" charset="0"/>
                              </a:rPr>
                            </m:ctrlPr>
                          </m:accPr>
                          <m:e>
                            <m:r>
                              <a:rPr lang="en-US" sz="2400" i="1">
                                <a:latin typeface="Cambria Math" charset="0"/>
                                <a:ea typeface="Cambria Math" charset="0"/>
                                <a:cs typeface="Cambria Math" charset="0"/>
                              </a:rPr>
                              <m:t>𝛽</m:t>
                            </m:r>
                          </m:e>
                        </m:acc>
                      </m:e>
                      <m:sub>
                        <m:r>
                          <a:rPr lang="en-US" sz="2400" i="1">
                            <a:latin typeface="Cambria Math" charset="0"/>
                            <a:ea typeface="Cambria Math" charset="0"/>
                            <a:cs typeface="Cambria Math" charset="0"/>
                          </a:rPr>
                          <m:t>0</m:t>
                        </m:r>
                      </m:sub>
                    </m:sSub>
                  </m:oMath>
                </a14:m>
                <a:r>
                  <a:rPr lang="en-US" sz="2400" dirty="0">
                    <a:ea typeface="Cambria Math" charset="0"/>
                    <a:cs typeface="Cambria Math" charset="0"/>
                  </a:rPr>
                  <a:t> and </a:t>
                </a:r>
                <a14:m>
                  <m:oMath xmlns:m="http://schemas.openxmlformats.org/officeDocument/2006/math">
                    <m:sSub>
                      <m:sSubPr>
                        <m:ctrlPr>
                          <a:rPr lang="en-US" sz="2400" i="1">
                            <a:latin typeface="Cambria Math" charset="0"/>
                          </a:rPr>
                        </m:ctrlPr>
                      </m:sSubPr>
                      <m:e>
                        <m:acc>
                          <m:accPr>
                            <m:chr m:val="̂"/>
                            <m:ctrlPr>
                              <a:rPr lang="en-US" sz="2400" i="1">
                                <a:latin typeface="Cambria Math" charset="0"/>
                              </a:rPr>
                            </m:ctrlPr>
                          </m:accPr>
                          <m:e>
                            <m:r>
                              <a:rPr lang="en-US" sz="2400" i="1">
                                <a:latin typeface="Cambria Math" charset="0"/>
                                <a:ea typeface="Cambria Math" charset="0"/>
                                <a:cs typeface="Cambria Math" charset="0"/>
                              </a:rPr>
                              <m:t>𝛽</m:t>
                            </m:r>
                          </m:e>
                        </m:acc>
                      </m:e>
                      <m:sub>
                        <m:r>
                          <a:rPr lang="en-US" sz="2400" i="1">
                            <a:latin typeface="Cambria Math" charset="0"/>
                            <a:ea typeface="Cambria Math" charset="0"/>
                            <a:cs typeface="Cambria Math" charset="0"/>
                          </a:rPr>
                          <m:t>1</m:t>
                        </m:r>
                      </m:sub>
                    </m:sSub>
                    <m:r>
                      <a:rPr lang="en-US" sz="2400" i="1">
                        <a:latin typeface="Cambria Math" charset="0"/>
                        <a:ea typeface="Cambria Math" charset="0"/>
                        <a:cs typeface="Cambria Math" charset="0"/>
                      </a:rPr>
                      <m:t>:</m:t>
                    </m:r>
                  </m:oMath>
                </a14:m>
                <a:endParaRPr lang="en-US" sz="2400" dirty="0">
                  <a:ea typeface="Cambria Math" charset="0"/>
                  <a:cs typeface="Cambria Math" charset="0"/>
                </a:endParaRPr>
              </a:p>
              <a:p>
                <a:endParaRPr lang="en-US" sz="2400" dirty="0"/>
              </a:p>
              <a:p>
                <a:endParaRPr lang="en-US" sz="2400" dirty="0"/>
              </a:p>
              <a:p>
                <a:endParaRPr lang="en-US" sz="2400" dirty="0"/>
              </a:p>
              <a:p>
                <a:endParaRPr lang="en-US" sz="2400" dirty="0"/>
              </a:p>
              <a:p>
                <a:pPr>
                  <a:spcBef>
                    <a:spcPts val="624"/>
                  </a:spcBef>
                  <a:spcAft>
                    <a:spcPts val="600"/>
                  </a:spcAft>
                </a:pPr>
                <a:endParaRPr lang="en-US" sz="2400" dirty="0" smtClean="0"/>
              </a:p>
              <a:p>
                <a:pPr>
                  <a:spcBef>
                    <a:spcPts val="624"/>
                  </a:spcBef>
                  <a:spcAft>
                    <a:spcPts val="600"/>
                  </a:spcAft>
                </a:pPr>
                <a:r>
                  <a:rPr lang="en-US" sz="2400" dirty="0" smtClean="0"/>
                  <a:t>where </a:t>
                </a:r>
                <a14:m>
                  <m:oMath xmlns:m="http://schemas.openxmlformats.org/officeDocument/2006/math">
                    <m:acc>
                      <m:accPr>
                        <m:chr m:val="̅"/>
                        <m:ctrlPr>
                          <a:rPr lang="en-US" sz="2400" i="1" smtClean="0">
                            <a:latin typeface="Cambria Math" charset="0"/>
                          </a:rPr>
                        </m:ctrlPr>
                      </m:accPr>
                      <m:e>
                        <m:r>
                          <a:rPr lang="en-US" sz="2400" i="1" smtClean="0">
                            <a:latin typeface="Cambria Math" charset="0"/>
                          </a:rPr>
                          <m:t>𝑦</m:t>
                        </m:r>
                      </m:e>
                    </m:acc>
                  </m:oMath>
                </a14:m>
                <a:r>
                  <a:rPr lang="en-US" sz="2400" dirty="0"/>
                  <a:t> and </a:t>
                </a:r>
                <a14:m>
                  <m:oMath xmlns:m="http://schemas.openxmlformats.org/officeDocument/2006/math">
                    <m:acc>
                      <m:accPr>
                        <m:chr m:val="̅"/>
                        <m:ctrlPr>
                          <a:rPr lang="en-US" sz="2400" i="1">
                            <a:latin typeface="Cambria Math" charset="0"/>
                          </a:rPr>
                        </m:ctrlPr>
                      </m:accPr>
                      <m:e>
                        <m:r>
                          <a:rPr lang="en-US" sz="2400" i="1" smtClean="0">
                            <a:latin typeface="Cambria Math" charset="0"/>
                          </a:rPr>
                          <m:t>𝑥</m:t>
                        </m:r>
                      </m:e>
                    </m:acc>
                    <m:r>
                      <a:rPr lang="en-US" sz="2400" i="1">
                        <a:latin typeface="Cambria Math" charset="0"/>
                      </a:rPr>
                      <m:t> </m:t>
                    </m:r>
                  </m:oMath>
                </a14:m>
                <a:r>
                  <a:rPr lang="en-US" sz="2400" dirty="0"/>
                  <a:t>are sample means. </a:t>
                </a:r>
              </a:p>
              <a:p>
                <a:pPr>
                  <a:spcBef>
                    <a:spcPts val="0"/>
                  </a:spcBef>
                </a:pPr>
                <a:r>
                  <a:rPr lang="en-US" sz="2400" dirty="0"/>
                  <a:t>The line: </a:t>
                </a:r>
              </a:p>
              <a:p>
                <a:pPr>
                  <a:spcBef>
                    <a:spcPts val="0"/>
                  </a:spcBef>
                </a:pPr>
                <a:endParaRPr lang="en-US" sz="2400" dirty="0" smtClean="0"/>
              </a:p>
              <a:p>
                <a:pPr>
                  <a:spcBef>
                    <a:spcPts val="0"/>
                  </a:spcBef>
                </a:pPr>
                <a:r>
                  <a:rPr lang="en-US" sz="2400" dirty="0" smtClean="0"/>
                  <a:t>is </a:t>
                </a:r>
                <a:r>
                  <a:rPr lang="en-US" sz="2400" dirty="0"/>
                  <a:t>called the </a:t>
                </a:r>
                <a:r>
                  <a:rPr lang="en-US" sz="2400" b="1" dirty="0"/>
                  <a:t>regression line</a:t>
                </a:r>
                <a:r>
                  <a:rPr lang="en-US" sz="2400" dirty="0"/>
                  <a:t>.</a:t>
                </a:r>
                <a:endParaRPr lang="en-US" sz="2400" b="1" dirty="0"/>
              </a:p>
            </p:txBody>
          </p:sp>
        </mc:Choice>
        <mc:Fallback xmlns="">
          <p:sp>
            <p:nvSpPr>
              <p:cNvPr id="5" name="Content Placeholder 1"/>
              <p:cNvSpPr txBox="1">
                <a:spLocks noRot="1" noChangeAspect="1" noMove="1" noResize="1" noEditPoints="1" noAdjustHandles="1" noChangeArrowheads="1" noChangeShapeType="1" noTextEdit="1"/>
              </p:cNvSpPr>
              <p:nvPr/>
            </p:nvSpPr>
            <p:spPr>
              <a:xfrm>
                <a:off x="872951" y="1100442"/>
                <a:ext cx="10346984" cy="5281313"/>
              </a:xfrm>
              <a:prstGeom prst="rect">
                <a:avLst/>
              </a:prstGeom>
              <a:blipFill rotWithShape="0">
                <a:blip r:embed="rId2"/>
                <a:stretch>
                  <a:fillRect l="-883" t="-924" r="-1531"/>
                </a:stretch>
              </a:blipFill>
              <a:ln>
                <a:noFill/>
              </a:ln>
            </p:spPr>
            <p:txBody>
              <a:bodyPr/>
              <a:lstStyle/>
              <a:p>
                <a:r>
                  <a:rPr lang="en-US">
                    <a:noFill/>
                  </a:rPr>
                  <a:t> </a:t>
                </a:r>
              </a:p>
            </p:txBody>
          </p:sp>
        </mc:Fallback>
      </mc:AlternateContent>
      <p:sp>
        <p:nvSpPr>
          <p:cNvPr id="2" name="Title 1"/>
          <p:cNvSpPr>
            <a:spLocks noGrp="1"/>
          </p:cNvSpPr>
          <p:nvPr>
            <p:ph type="title"/>
          </p:nvPr>
        </p:nvSpPr>
        <p:spPr/>
        <p:txBody>
          <a:bodyPr/>
          <a:lstStyle/>
          <a:p>
            <a:r>
              <a:rPr lang="en-US" dirty="0"/>
              <a:t>Estimate of the regression coefficients: </a:t>
            </a:r>
            <a:r>
              <a:rPr lang="en-US" dirty="0" smtClean="0"/>
              <a:t>exact method </a:t>
            </a:r>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t>13</a:t>
            </a:fld>
            <a:endParaRPr lang="en-US"/>
          </a:p>
        </p:txBody>
      </p:sp>
      <p:grpSp>
        <p:nvGrpSpPr>
          <p:cNvPr id="10" name="Group 9"/>
          <p:cNvGrpSpPr/>
          <p:nvPr/>
        </p:nvGrpSpPr>
        <p:grpSpPr>
          <a:xfrm>
            <a:off x="3990575" y="2543179"/>
            <a:ext cx="4343400" cy="1800225"/>
            <a:chOff x="3714751" y="2271711"/>
            <a:chExt cx="4343400" cy="1800225"/>
          </a:xfrm>
        </p:grpSpPr>
        <p:sp>
          <p:nvSpPr>
            <p:cNvPr id="3" name="Rectangle 2"/>
            <p:cNvSpPr/>
            <p:nvPr/>
          </p:nvSpPr>
          <p:spPr>
            <a:xfrm>
              <a:off x="3714751" y="2271711"/>
              <a:ext cx="4343400" cy="1800225"/>
            </a:xfrm>
            <a:prstGeom prst="rect">
              <a:avLst/>
            </a:prstGeom>
            <a:solidFill>
              <a:schemeClr val="accent1">
                <a:alpha val="13000"/>
              </a:schemeClr>
            </a:solidFill>
            <a:ln>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 name="Group 8"/>
            <p:cNvGrpSpPr/>
            <p:nvPr/>
          </p:nvGrpSpPr>
          <p:grpSpPr>
            <a:xfrm>
              <a:off x="3993314" y="2434223"/>
              <a:ext cx="3821947" cy="1539688"/>
              <a:chOff x="3993316" y="2434223"/>
              <a:chExt cx="3821947" cy="1539688"/>
            </a:xfrm>
          </p:grpSpPr>
          <p:pic>
            <p:nvPicPr>
              <p:cNvPr id="6" name="Picture 5"/>
              <p:cNvPicPr>
                <a:picLocks noChangeAspect="1"/>
              </p:cNvPicPr>
              <p:nvPr/>
            </p:nvPicPr>
            <p:blipFill>
              <a:blip r:embed="rId3"/>
              <a:stretch>
                <a:fillRect/>
              </a:stretch>
            </p:blipFill>
            <p:spPr>
              <a:xfrm>
                <a:off x="5016044" y="3571206"/>
                <a:ext cx="1936815" cy="402705"/>
              </a:xfrm>
              <a:prstGeom prst="rect">
                <a:avLst/>
              </a:prstGeom>
            </p:spPr>
          </p:pic>
          <p:pic>
            <p:nvPicPr>
              <p:cNvPr id="7" name="Picture 6"/>
              <p:cNvPicPr>
                <a:picLocks noChangeAspect="1"/>
              </p:cNvPicPr>
              <p:nvPr/>
            </p:nvPicPr>
            <p:blipFill>
              <a:blip r:embed="rId4"/>
              <a:stretch>
                <a:fillRect/>
              </a:stretch>
            </p:blipFill>
            <p:spPr>
              <a:xfrm>
                <a:off x="3993316" y="2434223"/>
                <a:ext cx="3821947" cy="878149"/>
              </a:xfrm>
              <a:prstGeom prst="rect">
                <a:avLst/>
              </a:prstGeom>
            </p:spPr>
          </p:pic>
        </p:grpSp>
      </p:grpSp>
      <p:pic>
        <p:nvPicPr>
          <p:cNvPr id="8" name="Picture 7"/>
          <p:cNvPicPr>
            <a:picLocks noChangeAspect="1"/>
          </p:cNvPicPr>
          <p:nvPr/>
        </p:nvPicPr>
        <p:blipFill>
          <a:blip r:embed="rId5"/>
          <a:stretch>
            <a:fillRect/>
          </a:stretch>
        </p:blipFill>
        <p:spPr>
          <a:xfrm>
            <a:off x="4900212" y="5231763"/>
            <a:ext cx="2292462" cy="454362"/>
          </a:xfrm>
          <a:prstGeom prst="rect">
            <a:avLst/>
          </a:prstGeom>
        </p:spPr>
      </p:pic>
    </p:spTree>
    <p:extLst>
      <p:ext uri="{BB962C8B-B14F-4D97-AF65-F5344CB8AC3E}">
        <p14:creationId xmlns:p14="http://schemas.microsoft.com/office/powerpoint/2010/main" val="27543175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1B7CCDB-6D39-0547-B7B3-C80E39D6513A}" type="slidenum">
              <a:rPr lang="en-US" smtClean="0"/>
              <a:t>14</a:t>
            </a:fld>
            <a:endParaRPr lang="en-US"/>
          </a:p>
        </p:txBody>
      </p:sp>
      <p:pic>
        <p:nvPicPr>
          <p:cNvPr id="19" name="Picture 18"/>
          <p:cNvPicPr>
            <a:picLocks noChangeAspect="1"/>
          </p:cNvPicPr>
          <p:nvPr/>
        </p:nvPicPr>
        <p:blipFill>
          <a:blip r:embed="rId3"/>
          <a:stretch>
            <a:fillRect/>
          </a:stretch>
        </p:blipFill>
        <p:spPr>
          <a:xfrm>
            <a:off x="3081337" y="173809"/>
            <a:ext cx="5838292" cy="950660"/>
          </a:xfrm>
          <a:prstGeom prst="rect">
            <a:avLst/>
          </a:prstGeom>
        </p:spPr>
      </p:pic>
      <p:pic>
        <p:nvPicPr>
          <p:cNvPr id="20" name="Picture 19"/>
          <p:cNvPicPr>
            <a:picLocks noChangeAspect="1"/>
          </p:cNvPicPr>
          <p:nvPr/>
        </p:nvPicPr>
        <p:blipFill>
          <a:blip r:embed="rId4"/>
          <a:stretch>
            <a:fillRect/>
          </a:stretch>
        </p:blipFill>
        <p:spPr>
          <a:xfrm>
            <a:off x="639910" y="1474841"/>
            <a:ext cx="3949490" cy="2632993"/>
          </a:xfrm>
          <a:prstGeom prst="rect">
            <a:avLst/>
          </a:prstGeom>
        </p:spPr>
      </p:pic>
      <p:pic>
        <p:nvPicPr>
          <p:cNvPr id="21" name="Picture 20"/>
          <p:cNvPicPr>
            <a:picLocks noChangeAspect="1"/>
          </p:cNvPicPr>
          <p:nvPr/>
        </p:nvPicPr>
        <p:blipFill>
          <a:blip r:embed="rId5"/>
          <a:stretch>
            <a:fillRect/>
          </a:stretch>
        </p:blipFill>
        <p:spPr>
          <a:xfrm>
            <a:off x="5751210" y="1474841"/>
            <a:ext cx="4938329" cy="2564325"/>
          </a:xfrm>
          <a:prstGeom prst="rect">
            <a:avLst/>
          </a:prstGeom>
        </p:spPr>
      </p:pic>
      <p:pic>
        <p:nvPicPr>
          <p:cNvPr id="22" name="Picture 21"/>
          <p:cNvPicPr>
            <a:picLocks noChangeAspect="1"/>
          </p:cNvPicPr>
          <p:nvPr/>
        </p:nvPicPr>
        <p:blipFill>
          <a:blip r:embed="rId6"/>
          <a:stretch>
            <a:fillRect/>
          </a:stretch>
        </p:blipFill>
        <p:spPr>
          <a:xfrm>
            <a:off x="5783733" y="4127655"/>
            <a:ext cx="4341659" cy="2224036"/>
          </a:xfrm>
          <a:prstGeom prst="rect">
            <a:avLst/>
          </a:prstGeom>
        </p:spPr>
      </p:pic>
      <p:grpSp>
        <p:nvGrpSpPr>
          <p:cNvPr id="28" name="Group 27"/>
          <p:cNvGrpSpPr/>
          <p:nvPr/>
        </p:nvGrpSpPr>
        <p:grpSpPr>
          <a:xfrm>
            <a:off x="206477" y="1227147"/>
            <a:ext cx="11680723" cy="5089159"/>
            <a:chOff x="206477" y="1227147"/>
            <a:chExt cx="11680723" cy="5089159"/>
          </a:xfrm>
        </p:grpSpPr>
        <p:cxnSp>
          <p:nvCxnSpPr>
            <p:cNvPr id="15" name="Straight Connector 14"/>
            <p:cNvCxnSpPr/>
            <p:nvPr/>
          </p:nvCxnSpPr>
          <p:spPr>
            <a:xfrm>
              <a:off x="5343525" y="1260584"/>
              <a:ext cx="14288" cy="5055722"/>
            </a:xfrm>
            <a:prstGeom prst="line">
              <a:avLst/>
            </a:prstGeom>
            <a:ln>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flipV="1">
              <a:off x="206477" y="1227147"/>
              <a:ext cx="11680723" cy="48186"/>
            </a:xfrm>
            <a:prstGeom prst="line">
              <a:avLst/>
            </a:prstGeom>
            <a:ln>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cxnSp>
      </p:grpSp>
      <p:sp>
        <p:nvSpPr>
          <p:cNvPr id="29" name="Rectangle 28"/>
          <p:cNvSpPr/>
          <p:nvPr/>
        </p:nvSpPr>
        <p:spPr>
          <a:xfrm>
            <a:off x="514307" y="3758949"/>
            <a:ext cx="2260694" cy="444342"/>
          </a:xfrm>
          <a:prstGeom prst="rect">
            <a:avLst/>
          </a:prstGeom>
          <a:solidFill>
            <a:srgbClr val="F9F9F9">
              <a:alpha val="19000"/>
            </a:srgbClr>
          </a:solidFill>
          <a:ln>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ectangle 29"/>
          <p:cNvSpPr/>
          <p:nvPr/>
        </p:nvSpPr>
        <p:spPr>
          <a:xfrm>
            <a:off x="5636529" y="5666407"/>
            <a:ext cx="3283100" cy="729529"/>
          </a:xfrm>
          <a:prstGeom prst="rect">
            <a:avLst/>
          </a:prstGeom>
          <a:solidFill>
            <a:srgbClr val="F9F9F9">
              <a:alpha val="19000"/>
            </a:srgbClr>
          </a:solidFill>
          <a:ln>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74228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grpId="0" nodeType="withEffect">
                                  <p:stCondLst>
                                    <p:cond delay="1000"/>
                                  </p:stCondLst>
                                  <p:childTnLst>
                                    <p:set>
                                      <p:cBhvr>
                                        <p:cTn id="16" dur="1" fill="hold">
                                          <p:stCondLst>
                                            <p:cond delay="0"/>
                                          </p:stCondLst>
                                        </p:cTn>
                                        <p:tgtEl>
                                          <p:spTgt spid="2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par>
                                <p:cTn id="25" presetID="1" presetClass="entr" presetSubtype="0" fill="hold" grpId="0" nodeType="withEffect">
                                  <p:stCondLst>
                                    <p:cond delay="1000"/>
                                  </p:stCondLst>
                                  <p:childTnLst>
                                    <p:set>
                                      <p:cBhvr>
                                        <p:cTn id="26"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Content Placeholder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45886" y="600169"/>
            <a:ext cx="5181121" cy="3454081"/>
          </a:xfrm>
          <a:prstGeom prst="rect">
            <a:avLst/>
          </a:prstGeom>
          <a:ln>
            <a:noFill/>
          </a:ln>
        </p:spPr>
      </p:pic>
      <p:sp>
        <p:nvSpPr>
          <p:cNvPr id="2" name="Title 1"/>
          <p:cNvSpPr>
            <a:spLocks noGrp="1"/>
          </p:cNvSpPr>
          <p:nvPr>
            <p:ph type="title"/>
          </p:nvPr>
        </p:nvSpPr>
        <p:spPr/>
        <p:txBody>
          <a:bodyPr/>
          <a:lstStyle/>
          <a:p>
            <a:r>
              <a:rPr lang="en-US" dirty="0"/>
              <a:t>Estimate of the regression coefficients:  Gradient Descent </a:t>
            </a:r>
          </a:p>
        </p:txBody>
      </p:sp>
      <p:sp>
        <p:nvSpPr>
          <p:cNvPr id="4" name="Slide Number Placeholder 3"/>
          <p:cNvSpPr>
            <a:spLocks noGrp="1"/>
          </p:cNvSpPr>
          <p:nvPr>
            <p:ph type="sldNum" sz="quarter" idx="12"/>
          </p:nvPr>
        </p:nvSpPr>
        <p:spPr/>
        <p:txBody>
          <a:bodyPr/>
          <a:lstStyle/>
          <a:p>
            <a:fld id="{74FD6AAA-7C75-FB4B-8EA1-06B22787237D}" type="slidenum">
              <a:rPr lang="en-US" smtClean="0"/>
              <a:t>15</a:t>
            </a:fld>
            <a:endParaRPr lang="en-US"/>
          </a:p>
        </p:txBody>
      </p:sp>
      <p:sp>
        <p:nvSpPr>
          <p:cNvPr id="8" name="Rectangle 7"/>
          <p:cNvSpPr/>
          <p:nvPr/>
        </p:nvSpPr>
        <p:spPr>
          <a:xfrm>
            <a:off x="602691" y="3599117"/>
            <a:ext cx="10862299" cy="2431435"/>
          </a:xfrm>
          <a:prstGeom prst="rect">
            <a:avLst/>
          </a:prstGeom>
        </p:spPr>
        <p:txBody>
          <a:bodyPr wrap="square">
            <a:spAutoFit/>
          </a:bodyPr>
          <a:lstStyle/>
          <a:p>
            <a:pPr>
              <a:spcAft>
                <a:spcPts val="600"/>
              </a:spcAft>
            </a:pPr>
            <a:r>
              <a:rPr lang="en-US" sz="2400" dirty="0" smtClean="0">
                <a:solidFill>
                  <a:schemeClr val="tx1">
                    <a:lumMod val="75000"/>
                    <a:lumOff val="25000"/>
                  </a:schemeClr>
                </a:solidFill>
                <a:latin typeface="Karla" charset="0"/>
                <a:ea typeface="Karla" charset="0"/>
                <a:cs typeface="Karla" charset="0"/>
              </a:rPr>
              <a:t>A more flexible method is</a:t>
            </a:r>
          </a:p>
          <a:p>
            <a:pPr marL="342900" indent="-342900">
              <a:spcAft>
                <a:spcPts val="600"/>
              </a:spcAft>
              <a:buFont typeface="Arial" charset="0"/>
              <a:buChar char="•"/>
            </a:pPr>
            <a:r>
              <a:rPr lang="en-US" sz="2400" dirty="0" smtClean="0">
                <a:solidFill>
                  <a:schemeClr val="tx1">
                    <a:lumMod val="75000"/>
                    <a:lumOff val="25000"/>
                  </a:schemeClr>
                </a:solidFill>
                <a:latin typeface="Karla" charset="0"/>
                <a:ea typeface="Karla" charset="0"/>
                <a:cs typeface="Karla" charset="0"/>
              </a:rPr>
              <a:t>Start from a random point</a:t>
            </a:r>
          </a:p>
          <a:p>
            <a:pPr marL="914400" lvl="1" indent="-457200">
              <a:spcAft>
                <a:spcPts val="600"/>
              </a:spcAft>
              <a:buFont typeface="+mj-lt"/>
              <a:buAutoNum type="arabicPeriod"/>
            </a:pPr>
            <a:r>
              <a:rPr lang="en-US" sz="2000" dirty="0" smtClean="0">
                <a:solidFill>
                  <a:schemeClr val="tx1">
                    <a:lumMod val="75000"/>
                    <a:lumOff val="25000"/>
                  </a:schemeClr>
                </a:solidFill>
                <a:latin typeface="Karla" charset="0"/>
                <a:ea typeface="Karla" charset="0"/>
                <a:cs typeface="Karla" charset="0"/>
              </a:rPr>
              <a:t>Determine which direction to go to reduce the loss (left or right)</a:t>
            </a:r>
          </a:p>
          <a:p>
            <a:pPr marL="914400" lvl="1" indent="-457200">
              <a:spcAft>
                <a:spcPts val="600"/>
              </a:spcAft>
              <a:buFont typeface="+mj-lt"/>
              <a:buAutoNum type="arabicPeriod"/>
            </a:pPr>
            <a:r>
              <a:rPr lang="en-US" sz="2000" dirty="0" smtClean="0">
                <a:solidFill>
                  <a:schemeClr val="tx1">
                    <a:lumMod val="75000"/>
                    <a:lumOff val="25000"/>
                  </a:schemeClr>
                </a:solidFill>
                <a:latin typeface="Karla" charset="0"/>
                <a:ea typeface="Karla" charset="0"/>
                <a:cs typeface="Karla" charset="0"/>
              </a:rPr>
              <a:t>Compute the slope of the function at this point and step to the right if slope is negative or step to the left if slope is positive</a:t>
            </a:r>
          </a:p>
          <a:p>
            <a:pPr marL="914400" lvl="1" indent="-457200">
              <a:spcAft>
                <a:spcPts val="600"/>
              </a:spcAft>
              <a:buFont typeface="+mj-lt"/>
              <a:buAutoNum type="arabicPeriod"/>
            </a:pPr>
            <a:r>
              <a:rPr lang="en-US" sz="2000" dirty="0" err="1" smtClean="0">
                <a:solidFill>
                  <a:schemeClr val="tx1">
                    <a:lumMod val="75000"/>
                    <a:lumOff val="25000"/>
                  </a:schemeClr>
                </a:solidFill>
                <a:latin typeface="Karla" charset="0"/>
                <a:ea typeface="Karla" charset="0"/>
                <a:cs typeface="Karla" charset="0"/>
              </a:rPr>
              <a:t>Goto</a:t>
            </a:r>
            <a:r>
              <a:rPr lang="en-US" sz="2000" dirty="0" smtClean="0">
                <a:solidFill>
                  <a:schemeClr val="tx1">
                    <a:lumMod val="75000"/>
                    <a:lumOff val="25000"/>
                  </a:schemeClr>
                </a:solidFill>
                <a:latin typeface="Karla" charset="0"/>
                <a:ea typeface="Karla" charset="0"/>
                <a:cs typeface="Karla" charset="0"/>
              </a:rPr>
              <a:t> to #1 </a:t>
            </a:r>
            <a:endParaRPr lang="en-US" sz="2000" dirty="0">
              <a:solidFill>
                <a:schemeClr val="tx1">
                  <a:lumMod val="75000"/>
                  <a:lumOff val="25000"/>
                </a:schemeClr>
              </a:solidFill>
              <a:latin typeface="Karla" charset="0"/>
              <a:ea typeface="Karla" charset="0"/>
              <a:cs typeface="Karla" charset="0"/>
            </a:endParaRPr>
          </a:p>
        </p:txBody>
      </p:sp>
      <p:sp>
        <p:nvSpPr>
          <p:cNvPr id="3" name="Oval 2"/>
          <p:cNvSpPr/>
          <p:nvPr/>
        </p:nvSpPr>
        <p:spPr>
          <a:xfrm>
            <a:off x="5644896" y="2121408"/>
            <a:ext cx="91440" cy="91440"/>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4" name="Group 13"/>
          <p:cNvGrpSpPr/>
          <p:nvPr/>
        </p:nvGrpSpPr>
        <p:grpSpPr>
          <a:xfrm>
            <a:off x="5370576" y="2157984"/>
            <a:ext cx="663265" cy="12192"/>
            <a:chOff x="5370576" y="2157984"/>
            <a:chExt cx="663265" cy="12192"/>
          </a:xfrm>
        </p:grpSpPr>
        <p:cxnSp>
          <p:nvCxnSpPr>
            <p:cNvPr id="7" name="Straight Arrow Connector 6"/>
            <p:cNvCxnSpPr/>
            <p:nvPr/>
          </p:nvCxnSpPr>
          <p:spPr>
            <a:xfrm flipV="1">
              <a:off x="5759521" y="2157984"/>
              <a:ext cx="274320" cy="119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flipH="1">
              <a:off x="5370576" y="2170176"/>
              <a:ext cx="27432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cxnSp>
        <p:nvCxnSpPr>
          <p:cNvPr id="16" name="Straight Connector 15"/>
          <p:cNvCxnSpPr/>
          <p:nvPr/>
        </p:nvCxnSpPr>
        <p:spPr>
          <a:xfrm flipH="1" flipV="1">
            <a:off x="4986528" y="1048512"/>
            <a:ext cx="1499616" cy="2267712"/>
          </a:xfrm>
          <a:prstGeom prst="line">
            <a:avLst/>
          </a:prstGeom>
          <a:ln>
            <a:solidFill>
              <a:schemeClr val="accent2">
                <a:alpha val="72000"/>
              </a:schemeClr>
            </a:solidFill>
          </a:ln>
        </p:spPr>
        <p:style>
          <a:lnRef idx="2">
            <a:schemeClr val="accent1"/>
          </a:lnRef>
          <a:fillRef idx="0">
            <a:schemeClr val="accent1"/>
          </a:fillRef>
          <a:effectRef idx="1">
            <a:schemeClr val="accent1"/>
          </a:effectRef>
          <a:fontRef idx="minor">
            <a:schemeClr val="tx1"/>
          </a:fontRef>
        </p:style>
      </p:cxnSp>
      <p:sp>
        <p:nvSpPr>
          <p:cNvPr id="5" name="Striped Right Arrow 4"/>
          <p:cNvSpPr/>
          <p:nvPr/>
        </p:nvSpPr>
        <p:spPr>
          <a:xfrm>
            <a:off x="5702046" y="2075688"/>
            <a:ext cx="355854" cy="187452"/>
          </a:xfrm>
          <a:prstGeom prst="stripedRightArrow">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42713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childTnLst>
                                </p:cTn>
                              </p:par>
                              <p:par>
                                <p:cTn id="7" presetID="1" presetClass="entr" presetSubtype="0" fill="hold" grpId="0" nodeType="withEffect">
                                  <p:stCondLst>
                                    <p:cond delay="50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50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nodeType="clickEffect">
                                  <p:stCondLst>
                                    <p:cond delay="0"/>
                                  </p:stCondLst>
                                  <p:childTnLst>
                                    <p:set>
                                      <p:cBhvr>
                                        <p:cTn id="30" dur="1" fill="hold">
                                          <p:stCondLst>
                                            <p:cond delay="0"/>
                                          </p:stCondLst>
                                        </p:cTn>
                                        <p:tgtEl>
                                          <p:spTgt spid="16"/>
                                        </p:tgtEl>
                                        <p:attrNameLst>
                                          <p:attrName>style.visibility</p:attrName>
                                        </p:attrNameLst>
                                      </p:cBhvr>
                                      <p:to>
                                        <p:strVal val="hidden"/>
                                      </p:to>
                                    </p:set>
                                  </p:childTnLst>
                                </p:cTn>
                              </p:par>
                              <p:par>
                                <p:cTn id="31" presetID="1" presetClass="exit" presetSubtype="0" fill="hold" nodeType="withEffect">
                                  <p:stCondLst>
                                    <p:cond delay="0"/>
                                  </p:stCondLst>
                                  <p:childTnLst>
                                    <p:set>
                                      <p:cBhvr>
                                        <p:cTn id="32" dur="1" fill="hold">
                                          <p:stCondLst>
                                            <p:cond delay="0"/>
                                          </p:stCondLst>
                                        </p:cTn>
                                        <p:tgtEl>
                                          <p:spTgt spid="14"/>
                                        </p:tgtEl>
                                        <p:attrNameLst>
                                          <p:attrName>style.visibility</p:attrName>
                                        </p:attrNameLst>
                                      </p:cBhvr>
                                      <p:to>
                                        <p:strVal val="hidden"/>
                                      </p:to>
                                    </p:set>
                                  </p:childTnLst>
                                </p:cTn>
                              </p:par>
                              <p:par>
                                <p:cTn id="33" presetID="1" presetClass="exit" presetSubtype="0" fill="hold" grpId="1" nodeType="withEffect">
                                  <p:stCondLst>
                                    <p:cond delay="0"/>
                                  </p:stCondLst>
                                  <p:childTnLst>
                                    <p:set>
                                      <p:cBhvr>
                                        <p:cTn id="34" dur="1" fill="hold">
                                          <p:stCondLst>
                                            <p:cond delay="0"/>
                                          </p:stCondLst>
                                        </p:cTn>
                                        <p:tgtEl>
                                          <p:spTgt spid="5"/>
                                        </p:tgtEl>
                                        <p:attrNameLst>
                                          <p:attrName>style.visibility</p:attrName>
                                        </p:attrNameLst>
                                      </p:cBhvr>
                                      <p:to>
                                        <p:strVal val="hidden"/>
                                      </p:to>
                                    </p:set>
                                  </p:childTnLst>
                                </p:cTn>
                              </p:par>
                              <p:par>
                                <p:cTn id="35" presetID="0" presetClass="path" presetSubtype="0" accel="50000" decel="50000" fill="hold" grpId="1" nodeType="withEffect">
                                  <p:stCondLst>
                                    <p:cond delay="500"/>
                                  </p:stCondLst>
                                  <p:childTnLst>
                                    <p:animMotion origin="layout" path="M 3.33333E-6 -2.22222E-6 L 0.03021 0.08496 " pathEditMode="relative" rAng="0" ptsTypes="AA">
                                      <p:cBhvr>
                                        <p:cTn id="36" dur="2000" fill="hold"/>
                                        <p:tgtEl>
                                          <p:spTgt spid="3"/>
                                        </p:tgtEl>
                                        <p:attrNameLst>
                                          <p:attrName>ppt_x</p:attrName>
                                          <p:attrName>ppt_y</p:attrName>
                                        </p:attrNameLst>
                                      </p:cBhvr>
                                      <p:rCtr x="1510" y="4236"/>
                                    </p:animMotion>
                                  </p:childTnLst>
                                </p:cTn>
                              </p:par>
                            </p:childTnLst>
                          </p:cTn>
                        </p:par>
                      </p:childTnLst>
                    </p:cTn>
                  </p:par>
                  <p:par>
                    <p:cTn id="37" fill="hold">
                      <p:stCondLst>
                        <p:cond delay="indefinite"/>
                      </p:stCondLst>
                      <p:childTnLst>
                        <p:par>
                          <p:cTn id="38" fill="hold">
                            <p:stCondLst>
                              <p:cond delay="0"/>
                            </p:stCondLst>
                            <p:childTnLst>
                              <p:par>
                                <p:cTn id="39" presetID="0" presetClass="path" presetSubtype="0" accel="50000" decel="50000" fill="hold" grpId="2" nodeType="clickEffect">
                                  <p:stCondLst>
                                    <p:cond delay="0"/>
                                  </p:stCondLst>
                                  <p:childTnLst>
                                    <p:animMotion origin="layout" path="M 0.03021 0.08495 C 0.03034 0.08611 0.0306 0.08912 0.03099 0.09028 L 0.03203 0.09329 C 0.03229 0.09375 0.03242 0.09445 0.03268 0.09468 L 0.03346 0.09583 L 0.03398 0.09884 C 0.03411 0.09931 0.03411 0.09977 0.03424 0.10023 L 0.03593 0.10463 C 0.03619 0.10509 0.03633 0.10579 0.03659 0.10625 L 0.03737 0.10764 C 0.0375 0.10857 0.0375 0.10995 0.03789 0.11065 C 0.03815 0.11111 0.03854 0.11157 0.0388 0.11204 C 0.03893 0.1125 0.03906 0.1132 0.03932 0.11366 C 0.03958 0.11412 0.03984 0.11435 0.0401 0.11458 C 0.04205 0.11991 0.03906 0.11181 0.04153 0.11759 C 0.04192 0.11852 0.04218 0.11968 0.04258 0.1206 C 0.04297 0.12107 0.04323 0.12153 0.04349 0.12199 C 0.04362 0.12245 0.04375 0.12315 0.04401 0.12361 C 0.04427 0.12407 0.04453 0.12454 0.04479 0.125 C 0.04505 0.12546 0.04518 0.12616 0.04544 0.12662 C 0.047 0.12963 0.04557 0.12431 0.04791 0.13056 C 0.04922 0.13403 0.04843 0.13287 0.04987 0.13449 C 0.05 0.13495 0.05013 0.13565 0.05039 0.13588 C 0.05065 0.13634 0.05104 0.13657 0.05117 0.13704 C 0.05143 0.1375 0.0513 0.1382 0.05156 0.13843 C 0.05195 0.13935 0.05312 0.14051 0.05312 0.14074 C 0.05351 0.14236 0.05338 0.14144 0.05338 0.14306 " pathEditMode="relative" rAng="0" ptsTypes="AAAAAAAAAAAAAAAAAAAAAAAAAAA">
                                      <p:cBhvr>
                                        <p:cTn id="40" dur="2000" fill="hold"/>
                                        <p:tgtEl>
                                          <p:spTgt spid="3"/>
                                        </p:tgtEl>
                                        <p:attrNameLst>
                                          <p:attrName>ppt_x</p:attrName>
                                          <p:attrName>ppt_y</p:attrName>
                                        </p:attrNameLst>
                                      </p:cBhvr>
                                      <p:rCtr x="1159" y="2894"/>
                                    </p:animMotion>
                                  </p:childTnLst>
                                </p:cTn>
                              </p:par>
                            </p:childTnLst>
                          </p:cTn>
                        </p:par>
                      </p:childTnLst>
                    </p:cTn>
                  </p:par>
                  <p:par>
                    <p:cTn id="41" fill="hold">
                      <p:stCondLst>
                        <p:cond delay="indefinite"/>
                      </p:stCondLst>
                      <p:childTnLst>
                        <p:par>
                          <p:cTn id="42" fill="hold">
                            <p:stCondLst>
                              <p:cond delay="0"/>
                            </p:stCondLst>
                            <p:childTnLst>
                              <p:par>
                                <p:cTn id="43" presetID="0" presetClass="path" presetSubtype="0" accel="50000" decel="50000" fill="hold" grpId="3" nodeType="clickEffect">
                                  <p:stCondLst>
                                    <p:cond delay="0"/>
                                  </p:stCondLst>
                                  <p:childTnLst>
                                    <p:animMotion origin="layout" path="M 0.05338 0.14306 C 0.05364 0.14352 0.05377 0.14421 0.05416 0.14491 C 0.05469 0.14583 0.05521 0.14606 0.05586 0.1463 C 0.05612 0.14676 0.05638 0.14699 0.05664 0.14745 C 0.0569 0.14769 0.05729 0.14745 0.05755 0.14792 C 0.05781 0.14815 0.05781 0.14884 0.05807 0.14931 C 0.05833 0.14977 0.05859 0.15 0.05885 0.15023 C 0.05976 0.15278 0.05911 0.15139 0.06107 0.1537 C 0.06146 0.15394 0.06159 0.1544 0.06198 0.15463 L 0.06367 0.15579 C 0.06562 0.15556 0.06771 0.15556 0.06979 0.15509 C 0.07096 0.15509 0.07096 0.15347 0.07174 0.15185 C 0.07187 0.15116 0.072 0.15069 0.07226 0.15023 L 0.07305 0.14931 C 0.07344 0.14838 0.0737 0.14699 0.07422 0.1463 C 0.07526 0.14514 0.07487 0.14583 0.07539 0.14444 " pathEditMode="relative" rAng="0" ptsTypes="AAAAAAAAAAAAAAAA">
                                      <p:cBhvr>
                                        <p:cTn id="44" dur="2000" fill="hold"/>
                                        <p:tgtEl>
                                          <p:spTgt spid="3"/>
                                        </p:tgtEl>
                                        <p:attrNameLst>
                                          <p:attrName>ppt_x</p:attrName>
                                          <p:attrName>ppt_y</p:attrName>
                                        </p:attrNameLst>
                                      </p:cBhvr>
                                      <p:rCtr x="1094" y="625"/>
                                    </p:animMotion>
                                  </p:childTnLst>
                                </p:cTn>
                              </p:par>
                            </p:childTnLst>
                          </p:cTn>
                        </p:par>
                      </p:childTnLst>
                    </p:cTn>
                  </p:par>
                  <p:par>
                    <p:cTn id="45" fill="hold">
                      <p:stCondLst>
                        <p:cond delay="indefinite"/>
                      </p:stCondLst>
                      <p:childTnLst>
                        <p:par>
                          <p:cTn id="46" fill="hold">
                            <p:stCondLst>
                              <p:cond delay="0"/>
                            </p:stCondLst>
                            <p:childTnLst>
                              <p:par>
                                <p:cTn id="47" presetID="0" presetClass="path" presetSubtype="0" accel="50000" decel="50000" fill="hold" grpId="4" nodeType="clickEffect">
                                  <p:stCondLst>
                                    <p:cond delay="0"/>
                                  </p:stCondLst>
                                  <p:childTnLst>
                                    <p:animMotion origin="layout" path="M 0.07539 0.14444 C 0.07513 0.14491 0.075 0.14583 0.07474 0.1463 C 0.07435 0.14699 0.0737 0.14768 0.07305 0.14815 L 0.07149 0.15023 C 0.07123 0.15046 0.07097 0.15092 0.07058 0.15116 L 0.06888 0.15208 L 0.06732 0.15301 L 0.06641 0.1537 C 0.0655 0.15347 0.06459 0.15347 0.06368 0.15301 C 0.06302 0.15301 0.0625 0.15255 0.06198 0.15208 L 0.0612 0.15162 C 0.06094 0.15116 0.06068 0.15069 0.06029 0.15023 C 0.06003 0.14977 0.05977 0.14954 0.05951 0.1493 C 0.0586 0.14768 0.05938 0.14768 0.05873 0.14768 " pathEditMode="relative" rAng="0" ptsTypes="AAAAAAAAAAAAAA">
                                      <p:cBhvr>
                                        <p:cTn id="48" dur="2000" fill="hold"/>
                                        <p:tgtEl>
                                          <p:spTgt spid="3"/>
                                        </p:tgtEl>
                                        <p:attrNameLst>
                                          <p:attrName>ppt_x</p:attrName>
                                          <p:attrName>ppt_y</p:attrName>
                                        </p:attrNameLst>
                                      </p:cBhvr>
                                      <p:rCtr x="-833" y="46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3" grpId="2" animBg="1"/>
      <p:bldP spid="3" grpId="3" animBg="1"/>
      <p:bldP spid="3" grpId="4" animBg="1"/>
      <p:bldP spid="5" grpId="0" animBg="1"/>
      <p:bldP spid="5" grpId="1"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Estimate of the regression coefficients:  Gradient Descent </a:t>
            </a:r>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t>16</a:t>
            </a:fld>
            <a:endParaRPr lang="en-US"/>
          </a:p>
        </p:txBody>
      </p:sp>
      <p:sp>
        <p:nvSpPr>
          <p:cNvPr id="20" name="Content Placeholder 2"/>
          <p:cNvSpPr>
            <a:spLocks noGrp="1"/>
          </p:cNvSpPr>
          <p:nvPr>
            <p:ph idx="1"/>
          </p:nvPr>
        </p:nvSpPr>
        <p:spPr>
          <a:xfrm>
            <a:off x="833415" y="1177758"/>
            <a:ext cx="10581643" cy="2111143"/>
          </a:xfrm>
        </p:spPr>
        <p:txBody>
          <a:bodyPr/>
          <a:lstStyle/>
          <a:p>
            <a:r>
              <a:rPr lang="en-US" sz="2400" b="1" dirty="0" smtClean="0"/>
              <a:t>Question</a:t>
            </a:r>
            <a:r>
              <a:rPr lang="en-US" sz="2400" dirty="0" smtClean="0"/>
              <a:t>: What is the mathematical function that describes the slope? </a:t>
            </a:r>
          </a:p>
          <a:p>
            <a:pPr indent="1381125"/>
            <a:r>
              <a:rPr lang="en-US" sz="2400" b="1" dirty="0">
                <a:solidFill>
                  <a:srgbClr val="C00000"/>
                </a:solidFill>
              </a:rPr>
              <a:t>Derivative</a:t>
            </a:r>
            <a:endParaRPr lang="en-US" sz="2400" dirty="0"/>
          </a:p>
          <a:p>
            <a:endParaRPr lang="en-US" sz="2400" dirty="0"/>
          </a:p>
          <a:p>
            <a:r>
              <a:rPr lang="en-US" sz="2400" b="1" dirty="0"/>
              <a:t>Question:  </a:t>
            </a:r>
            <a:r>
              <a:rPr lang="en-US" sz="2400" dirty="0"/>
              <a:t>What do you think it is a good approach for telling the model how to change (what is the step size) to become better? </a:t>
            </a:r>
            <a:endParaRPr lang="en-US" sz="2400" dirty="0" smtClean="0"/>
          </a:p>
          <a:p>
            <a:pPr marL="1381125"/>
            <a:r>
              <a:rPr lang="en-US" sz="2400" b="1" dirty="0" smtClean="0">
                <a:solidFill>
                  <a:srgbClr val="C00000"/>
                </a:solidFill>
              </a:rPr>
              <a:t>If </a:t>
            </a:r>
            <a:r>
              <a:rPr lang="en-US" sz="2400" b="1" dirty="0">
                <a:solidFill>
                  <a:srgbClr val="C00000"/>
                </a:solidFill>
              </a:rPr>
              <a:t>the step is proportional to the slope then you </a:t>
            </a:r>
            <a:r>
              <a:rPr lang="en-US" sz="2400" b="1" dirty="0" smtClean="0">
                <a:solidFill>
                  <a:srgbClr val="C00000"/>
                </a:solidFill>
              </a:rPr>
              <a:t>avoid overshooting </a:t>
            </a:r>
            <a:r>
              <a:rPr lang="en-US" sz="2400" b="1" dirty="0">
                <a:solidFill>
                  <a:srgbClr val="C00000"/>
                </a:solidFill>
              </a:rPr>
              <a:t>the </a:t>
            </a:r>
            <a:r>
              <a:rPr lang="en-US" sz="2400" b="1" dirty="0" smtClean="0">
                <a:solidFill>
                  <a:srgbClr val="C00000"/>
                </a:solidFill>
              </a:rPr>
              <a:t>minimum</a:t>
            </a:r>
            <a:endParaRPr lang="en-US" sz="2400" b="1" dirty="0">
              <a:solidFill>
                <a:srgbClr val="C00000"/>
              </a:solidFill>
            </a:endParaRPr>
          </a:p>
          <a:p>
            <a:endParaRPr lang="en-US" sz="2400" dirty="0" smtClean="0"/>
          </a:p>
          <a:p>
            <a:r>
              <a:rPr lang="en-US" sz="2400" b="1" dirty="0" smtClean="0"/>
              <a:t>Question</a:t>
            </a:r>
            <a:r>
              <a:rPr lang="en-US" sz="2400" dirty="0" smtClean="0"/>
              <a:t>: How do we generalize this to more than one predictor?</a:t>
            </a:r>
          </a:p>
          <a:p>
            <a:r>
              <a:rPr lang="en-US" sz="2400" b="1" dirty="0" smtClean="0">
                <a:solidFill>
                  <a:srgbClr val="C00000"/>
                </a:solidFill>
              </a:rPr>
              <a:t>			Take </a:t>
            </a:r>
            <a:r>
              <a:rPr lang="en-US" sz="2400" b="1" dirty="0">
                <a:solidFill>
                  <a:srgbClr val="C00000"/>
                </a:solidFill>
              </a:rPr>
              <a:t>the derivative with respect to each coefficient and do </a:t>
            </a:r>
            <a:r>
              <a:rPr lang="en-US" sz="2400" b="1" dirty="0" smtClean="0">
                <a:solidFill>
                  <a:srgbClr val="C00000"/>
                </a:solidFill>
              </a:rPr>
              <a:t>				the </a:t>
            </a:r>
            <a:r>
              <a:rPr lang="en-US" sz="2400" b="1" dirty="0">
                <a:solidFill>
                  <a:srgbClr val="C00000"/>
                </a:solidFill>
              </a:rPr>
              <a:t>same sequentially</a:t>
            </a:r>
          </a:p>
          <a:p>
            <a:endParaRPr lang="en-US" sz="2400" b="1" dirty="0" smtClean="0"/>
          </a:p>
          <a:p>
            <a:endParaRPr lang="en-US" b="1" dirty="0"/>
          </a:p>
          <a:p>
            <a:endParaRPr lang="en-US" sz="2400" dirty="0" smtClean="0"/>
          </a:p>
        </p:txBody>
      </p:sp>
    </p:spTree>
    <p:extLst>
      <p:ext uri="{BB962C8B-B14F-4D97-AF65-F5344CB8AC3E}">
        <p14:creationId xmlns:p14="http://schemas.microsoft.com/office/powerpoint/2010/main" val="1909360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0">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0">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Estimate of the regression coefficients:  Gradient Descent </a:t>
            </a:r>
          </a:p>
        </p:txBody>
      </p:sp>
      <p:sp>
        <p:nvSpPr>
          <p:cNvPr id="3" name="Content Placeholder 2"/>
          <p:cNvSpPr>
            <a:spLocks noGrp="1"/>
          </p:cNvSpPr>
          <p:nvPr>
            <p:ph idx="1"/>
          </p:nvPr>
        </p:nvSpPr>
        <p:spPr>
          <a:xfrm>
            <a:off x="833415" y="1077550"/>
            <a:ext cx="10596585" cy="5160412"/>
          </a:xfrm>
        </p:spPr>
        <p:txBody>
          <a:bodyPr/>
          <a:lstStyle/>
          <a:p>
            <a:r>
              <a:rPr lang="en-US" sz="2400" dirty="0" smtClean="0"/>
              <a:t>We know that we want to go in the opposite direction of the derivative and we know we want to be making a step proportionally to the derivative. </a:t>
            </a:r>
          </a:p>
          <a:p>
            <a:endParaRPr lang="en-US" sz="2400" dirty="0" smtClean="0"/>
          </a:p>
          <a:p>
            <a:pPr>
              <a:spcBef>
                <a:spcPts val="1824"/>
              </a:spcBef>
            </a:pPr>
            <a:r>
              <a:rPr lang="en-US" sz="2400" dirty="0" smtClean="0"/>
              <a:t>Making a step means:</a:t>
            </a:r>
          </a:p>
          <a:p>
            <a:endParaRPr lang="en-US" sz="2400" dirty="0"/>
          </a:p>
          <a:p>
            <a:endParaRPr lang="en-US" sz="2400" dirty="0" smtClean="0"/>
          </a:p>
          <a:p>
            <a:endParaRPr lang="en-US" sz="2400" dirty="0" smtClean="0"/>
          </a:p>
        </p:txBody>
      </p:sp>
      <p:sp>
        <p:nvSpPr>
          <p:cNvPr id="4" name="Slide Number Placeholder 3"/>
          <p:cNvSpPr>
            <a:spLocks noGrp="1"/>
          </p:cNvSpPr>
          <p:nvPr>
            <p:ph type="sldNum" sz="quarter" idx="12"/>
          </p:nvPr>
        </p:nvSpPr>
        <p:spPr/>
        <p:txBody>
          <a:bodyPr/>
          <a:lstStyle/>
          <a:p>
            <a:fld id="{74FD6AAA-7C75-FB4B-8EA1-06B22787237D}" type="slidenum">
              <a:rPr lang="en-US" smtClean="0"/>
              <a:t>17</a:t>
            </a:fld>
            <a:endParaRPr lang="en-US"/>
          </a:p>
        </p:txBody>
      </p:sp>
      <mc:AlternateContent xmlns:mc="http://schemas.openxmlformats.org/markup-compatibility/2006" xmlns:a14="http://schemas.microsoft.com/office/drawing/2010/main">
        <mc:Choice Requires="a14">
          <p:sp>
            <p:nvSpPr>
              <p:cNvPr id="5" name="TextBox 4"/>
              <p:cNvSpPr txBox="1"/>
              <p:nvPr/>
            </p:nvSpPr>
            <p:spPr>
              <a:xfrm>
                <a:off x="5078789" y="3074488"/>
                <a:ext cx="2766335" cy="37587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latin typeface="Cambria Math" charset="0"/>
                            </a:rPr>
                          </m:ctrlPr>
                        </m:sSupPr>
                        <m:e>
                          <m:sSup>
                            <m:sSupPr>
                              <m:ctrlPr>
                                <a:rPr lang="en-US" sz="2400" b="0" i="1" smtClean="0">
                                  <a:latin typeface="Cambria Math" charset="0"/>
                                </a:rPr>
                              </m:ctrlPr>
                            </m:sSupPr>
                            <m:e>
                              <m:r>
                                <a:rPr lang="en-US" sz="2400" b="0" i="1" smtClean="0">
                                  <a:latin typeface="Cambria Math" charset="0"/>
                                </a:rPr>
                                <m:t>𝑤</m:t>
                              </m:r>
                            </m:e>
                            <m:sup>
                              <m:r>
                                <a:rPr lang="en-US" sz="2400" b="0" i="1" smtClean="0">
                                  <a:latin typeface="Cambria Math" charset="0"/>
                                </a:rPr>
                                <m:t>𝑛𝑒𝑤</m:t>
                              </m:r>
                            </m:sup>
                          </m:sSup>
                          <m:r>
                            <a:rPr lang="en-US" sz="2400" b="0" i="1" smtClean="0">
                              <a:latin typeface="Cambria Math" charset="0"/>
                            </a:rPr>
                            <m:t>=</m:t>
                          </m:r>
                          <m:r>
                            <a:rPr lang="en-US" sz="2400" b="0" i="1" smtClean="0">
                              <a:latin typeface="Cambria Math" charset="0"/>
                            </a:rPr>
                            <m:t>𝑤</m:t>
                          </m:r>
                        </m:e>
                        <m:sup>
                          <m:r>
                            <a:rPr lang="en-US" sz="2400" b="0" i="1" smtClean="0">
                              <a:latin typeface="Cambria Math" charset="0"/>
                            </a:rPr>
                            <m:t>𝑜𝑙𝑑</m:t>
                          </m:r>
                        </m:sup>
                      </m:sSup>
                      <m:r>
                        <a:rPr lang="en-US" sz="2400" b="0" i="1" smtClean="0">
                          <a:latin typeface="Cambria Math" charset="0"/>
                        </a:rPr>
                        <m:t>+</m:t>
                      </m:r>
                      <m:r>
                        <a:rPr lang="en-US" sz="2400" b="0" i="1" smtClean="0">
                          <a:latin typeface="Cambria Math" charset="0"/>
                        </a:rPr>
                        <m:t>𝑠𝑡𝑒𝑝</m:t>
                      </m:r>
                    </m:oMath>
                  </m:oMathPara>
                </a14:m>
                <a:endParaRPr lang="en-US" dirty="0"/>
              </a:p>
            </p:txBody>
          </p:sp>
        </mc:Choice>
        <mc:Fallback xmlns="">
          <p:sp>
            <p:nvSpPr>
              <p:cNvPr id="5" name="TextBox 4"/>
              <p:cNvSpPr txBox="1">
                <a:spLocks noRot="1" noChangeAspect="1" noMove="1" noResize="1" noEditPoints="1" noAdjustHandles="1" noChangeArrowheads="1" noChangeShapeType="1" noTextEdit="1"/>
              </p:cNvSpPr>
              <p:nvPr/>
            </p:nvSpPr>
            <p:spPr>
              <a:xfrm>
                <a:off x="5078789" y="3074488"/>
                <a:ext cx="2766335" cy="375872"/>
              </a:xfrm>
              <a:prstGeom prst="rect">
                <a:avLst/>
              </a:prstGeom>
              <a:blipFill rotWithShape="0">
                <a:blip r:embed="rId2"/>
                <a:stretch>
                  <a:fillRect l="-881" t="-3226" r="-2643" b="-25806"/>
                </a:stretch>
              </a:blipFill>
            </p:spPr>
            <p:txBody>
              <a:bodyPr/>
              <a:lstStyle/>
              <a:p>
                <a:r>
                  <a:rPr lang="en-US">
                    <a:noFill/>
                  </a:rPr>
                  <a:t> </a:t>
                </a:r>
              </a:p>
            </p:txBody>
          </p:sp>
        </mc:Fallback>
      </mc:AlternateContent>
      <p:grpSp>
        <p:nvGrpSpPr>
          <p:cNvPr id="8" name="Group 7"/>
          <p:cNvGrpSpPr/>
          <p:nvPr/>
        </p:nvGrpSpPr>
        <p:grpSpPr>
          <a:xfrm>
            <a:off x="833415" y="3649313"/>
            <a:ext cx="10596585" cy="1379175"/>
            <a:chOff x="833415" y="3649313"/>
            <a:chExt cx="10596585" cy="1379175"/>
          </a:xfrm>
        </p:grpSpPr>
        <p:sp>
          <p:nvSpPr>
            <p:cNvPr id="6" name="Content Placeholder 2"/>
            <p:cNvSpPr txBox="1">
              <a:spLocks/>
            </p:cNvSpPr>
            <p:nvPr/>
          </p:nvSpPr>
          <p:spPr>
            <a:xfrm>
              <a:off x="833415" y="3649313"/>
              <a:ext cx="10596585" cy="1379175"/>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smtClean="0"/>
                <a:t>Opposite direction of the derivative means:   </a:t>
              </a:r>
            </a:p>
            <a:p>
              <a:endParaRPr lang="en-US" sz="2400" dirty="0" smtClean="0"/>
            </a:p>
            <a:p>
              <a:endParaRPr lang="en-US" sz="2400" dirty="0" smtClean="0"/>
            </a:p>
            <a:p>
              <a:endParaRPr lang="en-US" sz="2400" dirty="0" smtClean="0"/>
            </a:p>
          </p:txBody>
        </p:sp>
        <mc:AlternateContent xmlns:mc="http://schemas.openxmlformats.org/markup-compatibility/2006" xmlns:a14="http://schemas.microsoft.com/office/drawing/2010/main">
          <mc:Choice Requires="a14">
            <p:sp>
              <p:nvSpPr>
                <p:cNvPr id="7" name="TextBox 6"/>
                <p:cNvSpPr txBox="1"/>
                <p:nvPr/>
              </p:nvSpPr>
              <p:spPr>
                <a:xfrm>
                  <a:off x="4848189" y="4139556"/>
                  <a:ext cx="2804101" cy="7012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latin typeface="Cambria Math" charset="0"/>
                              </a:rPr>
                            </m:ctrlPr>
                          </m:sSupPr>
                          <m:e>
                            <m:sSup>
                              <m:sSupPr>
                                <m:ctrlPr>
                                  <a:rPr lang="en-US" sz="2400" b="0" i="1" smtClean="0">
                                    <a:latin typeface="Cambria Math" charset="0"/>
                                  </a:rPr>
                                </m:ctrlPr>
                              </m:sSupPr>
                              <m:e>
                                <m:r>
                                  <a:rPr lang="en-US" sz="2400" b="0" i="1" smtClean="0">
                                    <a:latin typeface="Cambria Math" charset="0"/>
                                  </a:rPr>
                                  <m:t>𝑤</m:t>
                                </m:r>
                              </m:e>
                              <m:sup>
                                <m:r>
                                  <a:rPr lang="en-US" sz="2400" b="0" i="1" smtClean="0">
                                    <a:latin typeface="Cambria Math" charset="0"/>
                                  </a:rPr>
                                  <m:t>𝑛𝑒𝑤</m:t>
                                </m:r>
                              </m:sup>
                            </m:sSup>
                            <m:r>
                              <a:rPr lang="en-US" sz="2400" b="0" i="1" smtClean="0">
                                <a:latin typeface="Cambria Math" charset="0"/>
                              </a:rPr>
                              <m:t>=</m:t>
                            </m:r>
                            <m:r>
                              <a:rPr lang="en-US" sz="2400" b="0" i="1" smtClean="0">
                                <a:latin typeface="Cambria Math" charset="0"/>
                              </a:rPr>
                              <m:t>𝑤</m:t>
                            </m:r>
                          </m:e>
                          <m:sup>
                            <m:r>
                              <a:rPr lang="en-US" sz="2400" b="0" i="1" smtClean="0">
                                <a:latin typeface="Cambria Math" charset="0"/>
                              </a:rPr>
                              <m:t>𝑜𝑙𝑑</m:t>
                            </m:r>
                          </m:sup>
                        </m:sSup>
                        <m:r>
                          <a:rPr lang="en-US" sz="2400" b="0" i="1" smtClean="0">
                            <a:latin typeface="Cambria Math" charset="0"/>
                          </a:rPr>
                          <m:t>−</m:t>
                        </m:r>
                        <m:r>
                          <a:rPr lang="en-US" sz="2400" b="0" i="1" smtClean="0">
                            <a:latin typeface="Cambria Math" charset="0"/>
                          </a:rPr>
                          <m:t>𝜆</m:t>
                        </m:r>
                        <m:f>
                          <m:fPr>
                            <m:ctrlPr>
                              <a:rPr lang="mr-IN" sz="2400" b="0" i="1" smtClean="0">
                                <a:latin typeface="Cambria Math" charset="0"/>
                              </a:rPr>
                            </m:ctrlPr>
                          </m:fPr>
                          <m:num>
                            <m:r>
                              <a:rPr lang="en-US" sz="2400" b="0" i="1" smtClean="0">
                                <a:latin typeface="Cambria Math" charset="0"/>
                              </a:rPr>
                              <m:t>𝑑</m:t>
                            </m:r>
                            <m:r>
                              <a:rPr lang="en-US" sz="2400" b="0" i="1" smtClean="0">
                                <a:latin typeface="Cambria Math" charset="0"/>
                                <a:ea typeface="Cambria Math" charset="0"/>
                                <a:cs typeface="Cambria Math" charset="0"/>
                              </a:rPr>
                              <m:t>ℒ</m:t>
                            </m:r>
                          </m:num>
                          <m:den>
                            <m:r>
                              <a:rPr lang="en-US" sz="2400" b="0" i="1" smtClean="0">
                                <a:latin typeface="Cambria Math" charset="0"/>
                              </a:rPr>
                              <m:t>𝑑𝑤</m:t>
                            </m:r>
                          </m:den>
                        </m:f>
                      </m:oMath>
                    </m:oMathPara>
                  </a14:m>
                  <a:endParaRPr 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4848189" y="4139556"/>
                  <a:ext cx="2804101" cy="701218"/>
                </a:xfrm>
                <a:prstGeom prst="rect">
                  <a:avLst/>
                </a:prstGeom>
                <a:blipFill rotWithShape="0">
                  <a:blip r:embed="rId3"/>
                  <a:stretch>
                    <a:fillRect/>
                  </a:stretch>
                </a:blipFill>
              </p:spPr>
              <p:txBody>
                <a:bodyPr/>
                <a:lstStyle/>
                <a:p>
                  <a:r>
                    <a:rPr lang="en-US">
                      <a:noFill/>
                    </a:rPr>
                    <a:t> </a:t>
                  </a:r>
                </a:p>
              </p:txBody>
            </p:sp>
          </mc:Fallback>
        </mc:AlternateContent>
      </p:grpSp>
      <p:sp>
        <p:nvSpPr>
          <p:cNvPr id="38" name="Content Placeholder 2"/>
          <p:cNvSpPr txBox="1">
            <a:spLocks/>
          </p:cNvSpPr>
          <p:nvPr/>
        </p:nvSpPr>
        <p:spPr>
          <a:xfrm>
            <a:off x="951946" y="5133502"/>
            <a:ext cx="10596585" cy="1379175"/>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smtClean="0"/>
              <a:t>Change to more conventional notation:</a:t>
            </a:r>
          </a:p>
        </p:txBody>
      </p:sp>
      <mc:AlternateContent xmlns:mc="http://schemas.openxmlformats.org/markup-compatibility/2006" xmlns:a14="http://schemas.microsoft.com/office/drawing/2010/main">
        <mc:Choice Requires="a14">
          <p:sp>
            <p:nvSpPr>
              <p:cNvPr id="39" name="TextBox 38"/>
              <p:cNvSpPr txBox="1"/>
              <p:nvPr/>
            </p:nvSpPr>
            <p:spPr>
              <a:xfrm>
                <a:off x="4839691" y="5713065"/>
                <a:ext cx="2821093" cy="7012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latin typeface="Cambria Math" charset="0"/>
                            </a:rPr>
                          </m:ctrlPr>
                        </m:sSupPr>
                        <m:e>
                          <m:sSup>
                            <m:sSupPr>
                              <m:ctrlPr>
                                <a:rPr lang="en-US" sz="2400" b="0" i="1" smtClean="0">
                                  <a:latin typeface="Cambria Math" charset="0"/>
                                </a:rPr>
                              </m:ctrlPr>
                            </m:sSupPr>
                            <m:e>
                              <m:r>
                                <a:rPr lang="en-US" sz="2400" b="0" i="1" smtClean="0">
                                  <a:latin typeface="Cambria Math" charset="0"/>
                                </a:rPr>
                                <m:t>𝑤</m:t>
                              </m:r>
                            </m:e>
                            <m:sup>
                              <m:r>
                                <a:rPr lang="en-US" sz="2400" b="0" i="1" smtClean="0">
                                  <a:latin typeface="Cambria Math" charset="0"/>
                                </a:rPr>
                                <m:t>(</m:t>
                              </m:r>
                              <m:r>
                                <a:rPr lang="en-US" sz="2400" b="0" i="1" smtClean="0">
                                  <a:latin typeface="Cambria Math" charset="0"/>
                                </a:rPr>
                                <m:t>𝑖</m:t>
                              </m:r>
                              <m:r>
                                <a:rPr lang="en-US" sz="2400" b="0" i="1" smtClean="0">
                                  <a:latin typeface="Cambria Math" charset="0"/>
                                </a:rPr>
                                <m:t>+1)</m:t>
                              </m:r>
                            </m:sup>
                          </m:sSup>
                          <m:r>
                            <a:rPr lang="en-US" sz="2400" b="0" i="1" smtClean="0">
                              <a:latin typeface="Cambria Math" charset="0"/>
                            </a:rPr>
                            <m:t>=</m:t>
                          </m:r>
                          <m:r>
                            <a:rPr lang="en-US" sz="2400" b="0" i="1" smtClean="0">
                              <a:latin typeface="Cambria Math" charset="0"/>
                            </a:rPr>
                            <m:t>𝑤</m:t>
                          </m:r>
                        </m:e>
                        <m:sup>
                          <m:r>
                            <a:rPr lang="en-US" sz="2400" b="0" i="1" smtClean="0">
                              <a:latin typeface="Cambria Math" charset="0"/>
                            </a:rPr>
                            <m:t>(</m:t>
                          </m:r>
                          <m:r>
                            <a:rPr lang="en-US" sz="2400" b="0" i="1" smtClean="0">
                              <a:latin typeface="Cambria Math" charset="0"/>
                            </a:rPr>
                            <m:t>𝑖</m:t>
                          </m:r>
                          <m:r>
                            <a:rPr lang="en-US" sz="2400" b="0" i="1" smtClean="0">
                              <a:latin typeface="Cambria Math" charset="0"/>
                            </a:rPr>
                            <m:t>)</m:t>
                          </m:r>
                        </m:sup>
                      </m:sSup>
                      <m:r>
                        <a:rPr lang="en-US" sz="2400" b="0" i="1" smtClean="0">
                          <a:latin typeface="Cambria Math" charset="0"/>
                        </a:rPr>
                        <m:t>−</m:t>
                      </m:r>
                      <m:r>
                        <a:rPr lang="en-US" sz="2400" b="0" i="1" smtClean="0">
                          <a:latin typeface="Cambria Math" charset="0"/>
                        </a:rPr>
                        <m:t>𝜆</m:t>
                      </m:r>
                      <m:f>
                        <m:fPr>
                          <m:ctrlPr>
                            <a:rPr lang="mr-IN" sz="2400" b="0" i="1" smtClean="0">
                              <a:latin typeface="Cambria Math" charset="0"/>
                            </a:rPr>
                          </m:ctrlPr>
                        </m:fPr>
                        <m:num>
                          <m:r>
                            <a:rPr lang="en-US" sz="2400" b="0" i="1" smtClean="0">
                              <a:latin typeface="Cambria Math" charset="0"/>
                            </a:rPr>
                            <m:t>𝑑</m:t>
                          </m:r>
                          <m:r>
                            <a:rPr lang="en-US" sz="2400" b="0" i="1" smtClean="0">
                              <a:latin typeface="Cambria Math" charset="0"/>
                              <a:ea typeface="Cambria Math" charset="0"/>
                              <a:cs typeface="Cambria Math" charset="0"/>
                            </a:rPr>
                            <m:t>ℒ</m:t>
                          </m:r>
                        </m:num>
                        <m:den>
                          <m:r>
                            <a:rPr lang="en-US" sz="2400" b="0" i="1" smtClean="0">
                              <a:latin typeface="Cambria Math" charset="0"/>
                            </a:rPr>
                            <m:t>𝑑𝑤</m:t>
                          </m:r>
                        </m:den>
                      </m:f>
                    </m:oMath>
                  </m:oMathPara>
                </a14:m>
                <a:endParaRPr lang="en-US" dirty="0"/>
              </a:p>
            </p:txBody>
          </p:sp>
        </mc:Choice>
        <mc:Fallback xmlns="">
          <p:sp>
            <p:nvSpPr>
              <p:cNvPr id="39" name="TextBox 38"/>
              <p:cNvSpPr txBox="1">
                <a:spLocks noRot="1" noChangeAspect="1" noMove="1" noResize="1" noEditPoints="1" noAdjustHandles="1" noChangeArrowheads="1" noChangeShapeType="1" noTextEdit="1"/>
              </p:cNvSpPr>
              <p:nvPr/>
            </p:nvSpPr>
            <p:spPr>
              <a:xfrm>
                <a:off x="4839691" y="5713065"/>
                <a:ext cx="2821093" cy="701218"/>
              </a:xfrm>
              <a:prstGeom prst="rect">
                <a:avLst/>
              </a:prstGeom>
              <a:blipFill rotWithShape="0">
                <a:blip r:embed="rId4"/>
                <a:stretch>
                  <a:fillRect/>
                </a:stretch>
              </a:blipFill>
            </p:spPr>
            <p:txBody>
              <a:bodyPr/>
              <a:lstStyle/>
              <a:p>
                <a:r>
                  <a:rPr lang="en-US">
                    <a:noFill/>
                  </a:rPr>
                  <a:t> </a:t>
                </a:r>
              </a:p>
            </p:txBody>
          </p:sp>
        </mc:Fallback>
      </mc:AlternateContent>
      <p:sp>
        <p:nvSpPr>
          <p:cNvPr id="40" name="Oval Callout 39"/>
          <p:cNvSpPr/>
          <p:nvPr/>
        </p:nvSpPr>
        <p:spPr>
          <a:xfrm>
            <a:off x="8229600" y="2442112"/>
            <a:ext cx="1828800" cy="1403105"/>
          </a:xfrm>
          <a:prstGeom prst="wedgeEllipseCallout">
            <a:avLst>
              <a:gd name="adj1" fmla="val -111921"/>
              <a:gd name="adj2" fmla="val 84827"/>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Learning Rate</a:t>
            </a:r>
            <a:endParaRPr lang="en-US"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9" name="TextBox 8"/>
              <p:cNvSpPr txBox="1"/>
              <p:nvPr/>
            </p:nvSpPr>
            <p:spPr>
              <a:xfrm>
                <a:off x="926894" y="2087393"/>
                <a:ext cx="9269292" cy="369332"/>
              </a:xfrm>
              <a:prstGeom prst="rect">
                <a:avLst/>
              </a:prstGeom>
              <a:noFill/>
            </p:spPr>
            <p:txBody>
              <a:bodyPr wrap="square" lIns="0" tIns="0" rIns="0" bIns="0" rtlCol="0">
                <a:spAutoFit/>
              </a:bodyPr>
              <a:lstStyle/>
              <a:p>
                <a:r>
                  <a:rPr lang="en-US" sz="2400" b="0" dirty="0" smtClean="0">
                    <a:solidFill>
                      <a:schemeClr val="tx1">
                        <a:lumMod val="75000"/>
                        <a:lumOff val="25000"/>
                      </a:schemeClr>
                    </a:solidFill>
                  </a:rPr>
                  <a:t>Notation:                                     </a:t>
                </a:r>
                <a:r>
                  <a:rPr lang="en-US" sz="2400" b="0" dirty="0" smtClean="0"/>
                  <a:t>       </a:t>
                </a:r>
                <a14:m>
                  <m:oMath xmlns:m="http://schemas.openxmlformats.org/officeDocument/2006/math">
                    <m:r>
                      <a:rPr lang="en-US" sz="2400" b="0" i="1" smtClean="0">
                        <a:latin typeface="Cambria Math" charset="0"/>
                      </a:rPr>
                      <m:t>𝑤</m:t>
                    </m:r>
                    <m:r>
                      <a:rPr lang="en-US" sz="2400" b="0" i="1" smtClean="0">
                        <a:latin typeface="Cambria Math" charset="0"/>
                      </a:rPr>
                      <m:t>=</m:t>
                    </m:r>
                    <m:sSub>
                      <m:sSubPr>
                        <m:ctrlPr>
                          <a:rPr lang="en-US" sz="2400" b="0" i="1" smtClean="0">
                            <a:latin typeface="Cambria Math" charset="0"/>
                          </a:rPr>
                        </m:ctrlPr>
                      </m:sSubPr>
                      <m:e>
                        <m:r>
                          <a:rPr lang="en-US" sz="2400" b="0" i="1" smtClean="0">
                            <a:latin typeface="Cambria Math" charset="0"/>
                          </a:rPr>
                          <m:t>𝛽</m:t>
                        </m:r>
                      </m:e>
                      <m:sub>
                        <m:r>
                          <a:rPr lang="en-US" sz="2400" b="0" i="1" smtClean="0">
                            <a:latin typeface="Cambria Math" charset="0"/>
                          </a:rPr>
                          <m:t>0</m:t>
                        </m:r>
                      </m:sub>
                    </m:sSub>
                    <m:r>
                      <a:rPr lang="en-US" sz="2400" b="0" i="1" smtClean="0">
                        <a:latin typeface="Cambria Math" charset="0"/>
                      </a:rPr>
                      <m:t>, </m:t>
                    </m:r>
                    <m:sSub>
                      <m:sSubPr>
                        <m:ctrlPr>
                          <a:rPr lang="en-US" sz="2400" b="0" i="1" smtClean="0">
                            <a:latin typeface="Cambria Math" charset="0"/>
                          </a:rPr>
                        </m:ctrlPr>
                      </m:sSubPr>
                      <m:e>
                        <m:r>
                          <a:rPr lang="en-US" sz="2400" b="0" i="1" smtClean="0">
                            <a:latin typeface="Cambria Math" charset="0"/>
                          </a:rPr>
                          <m:t>𝛽</m:t>
                        </m:r>
                      </m:e>
                      <m:sub>
                        <m:r>
                          <a:rPr lang="en-US" sz="2400" b="0" i="1" smtClean="0">
                            <a:latin typeface="Cambria Math" charset="0"/>
                          </a:rPr>
                          <m:t>1</m:t>
                        </m:r>
                      </m:sub>
                    </m:sSub>
                  </m:oMath>
                </a14:m>
                <a:endParaRPr lang="en-US" sz="2400" dirty="0"/>
              </a:p>
            </p:txBody>
          </p:sp>
        </mc:Choice>
        <mc:Fallback xmlns="">
          <p:sp>
            <p:nvSpPr>
              <p:cNvPr id="9" name="TextBox 8"/>
              <p:cNvSpPr txBox="1">
                <a:spLocks noRot="1" noChangeAspect="1" noMove="1" noResize="1" noEditPoints="1" noAdjustHandles="1" noChangeArrowheads="1" noChangeShapeType="1" noTextEdit="1"/>
              </p:cNvSpPr>
              <p:nvPr/>
            </p:nvSpPr>
            <p:spPr>
              <a:xfrm>
                <a:off x="926894" y="2087393"/>
                <a:ext cx="9269292" cy="369332"/>
              </a:xfrm>
              <a:prstGeom prst="rect">
                <a:avLst/>
              </a:prstGeom>
              <a:blipFill rotWithShape="0">
                <a:blip r:embed="rId5"/>
                <a:stretch>
                  <a:fillRect l="-1972" t="-24590" b="-49180"/>
                </a:stretch>
              </a:blipFill>
            </p:spPr>
            <p:txBody>
              <a:bodyPr/>
              <a:lstStyle/>
              <a:p>
                <a:r>
                  <a:rPr lang="en-US">
                    <a:noFill/>
                  </a:rPr>
                  <a:t> </a:t>
                </a:r>
              </a:p>
            </p:txBody>
          </p:sp>
        </mc:Fallback>
      </mc:AlternateContent>
    </p:spTree>
    <p:extLst>
      <p:ext uri="{BB962C8B-B14F-4D97-AF65-F5344CB8AC3E}">
        <p14:creationId xmlns:p14="http://schemas.microsoft.com/office/powerpoint/2010/main" val="1226313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P spid="38" grpId="0"/>
      <p:bldP spid="39" grpId="0"/>
      <p:bldP spid="40" grpId="0" animBg="1"/>
      <p:bldP spid="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Estimate of the regression coefficients:  Gradient Descent </a:t>
            </a:r>
          </a:p>
        </p:txBody>
      </p:sp>
      <mc:AlternateContent xmlns:mc="http://schemas.openxmlformats.org/markup-compatibility/2006" xmlns:a14="http://schemas.microsoft.com/office/drawing/2010/main">
        <mc:Choice Requires="a14">
          <p:sp>
            <p:nvSpPr>
              <p:cNvPr id="10" name="Google Shape;479;p43"/>
              <p:cNvSpPr txBox="1">
                <a:spLocks noGrp="1"/>
              </p:cNvSpPr>
              <p:nvPr>
                <p:ph idx="1"/>
              </p:nvPr>
            </p:nvSpPr>
            <p:spPr>
              <a:xfrm>
                <a:off x="584528" y="1381799"/>
                <a:ext cx="5622771" cy="4082654"/>
              </a:xfrm>
              <a:prstGeom prst="rect">
                <a:avLst/>
              </a:prstGeom>
            </p:spPr>
            <p:txBody>
              <a:bodyPr spcFirstLastPara="1" wrap="square" lIns="91425" tIns="91425" rIns="91425" bIns="91425" anchor="t" anchorCtr="0">
                <a:noAutofit/>
              </a:bodyPr>
              <a:lstStyle/>
              <a:p>
                <a:pPr marL="114300" marR="0" lvl="0" algn="l" rtl="0">
                  <a:lnSpc>
                    <a:spcPct val="115000"/>
                  </a:lnSpc>
                  <a:spcBef>
                    <a:spcPts val="0"/>
                  </a:spcBef>
                  <a:spcAft>
                    <a:spcPts val="0"/>
                  </a:spcAft>
                  <a:buClr>
                    <a:schemeClr val="dk2"/>
                  </a:buClr>
                  <a:buSzPts val="1800"/>
                </a:pPr>
                <a:r>
                  <a:rPr lang="en-US" sz="2400" b="1" dirty="0" smtClean="0"/>
                  <a:t>Summary of Gradient Descent </a:t>
                </a:r>
              </a:p>
              <a:p>
                <a:pPr marL="457200" marR="0" lvl="0" indent="-342900" algn="l" rtl="0">
                  <a:lnSpc>
                    <a:spcPct val="115000"/>
                  </a:lnSpc>
                  <a:spcBef>
                    <a:spcPts val="0"/>
                  </a:spcBef>
                  <a:spcAft>
                    <a:spcPts val="0"/>
                  </a:spcAft>
                  <a:buClr>
                    <a:schemeClr val="dk2"/>
                  </a:buClr>
                  <a:buSzPts val="1800"/>
                  <a:buFont typeface="Arial" charset="0"/>
                  <a:buChar char="•"/>
                </a:pPr>
                <a:r>
                  <a:rPr lang="en-US" sz="2400" dirty="0" smtClean="0"/>
                  <a:t>Algorithm for optimization of first order to finding a minimum of a function. </a:t>
                </a:r>
              </a:p>
              <a:p>
                <a:pPr marL="457200" lvl="0" indent="-342900" rtl="0">
                  <a:spcBef>
                    <a:spcPts val="1000"/>
                  </a:spcBef>
                  <a:spcAft>
                    <a:spcPts val="0"/>
                  </a:spcAft>
                  <a:buSzPts val="1800"/>
                  <a:buFont typeface="Arial" charset="0"/>
                  <a:buChar char="•"/>
                </a:pPr>
                <a:r>
                  <a:rPr lang="en-US" sz="2400" dirty="0" smtClean="0"/>
                  <a:t>It is an iterative method</a:t>
                </a:r>
              </a:p>
              <a:p>
                <a:pPr marL="457200" lvl="0" indent="-342900" rtl="0">
                  <a:spcBef>
                    <a:spcPts val="1000"/>
                  </a:spcBef>
                  <a:spcAft>
                    <a:spcPts val="0"/>
                  </a:spcAft>
                  <a:buSzPts val="1800"/>
                  <a:buFont typeface="Arial" charset="0"/>
                  <a:buChar char="•"/>
                </a:pPr>
                <a:r>
                  <a:rPr lang="en-US" sz="2400" i="1" dirty="0" smtClean="0"/>
                  <a:t>L</a:t>
                </a:r>
                <a:r>
                  <a:rPr lang="en-US" sz="2400" dirty="0" smtClean="0"/>
                  <a:t> is decreasing in the direction of the negative derivative</a:t>
                </a:r>
              </a:p>
              <a:p>
                <a:pPr marL="457200" lvl="0" indent="-342900" rtl="0">
                  <a:spcBef>
                    <a:spcPts val="1000"/>
                  </a:spcBef>
                  <a:spcAft>
                    <a:spcPts val="0"/>
                  </a:spcAft>
                  <a:buSzPts val="1800"/>
                  <a:buFont typeface="Arial" charset="0"/>
                  <a:buChar char="•"/>
                </a:pPr>
                <a:r>
                  <a:rPr lang="en-US" sz="2400" dirty="0" smtClean="0"/>
                  <a:t>The learning rate is controlled by the magnitude of </a:t>
                </a:r>
                <a14:m>
                  <m:oMath xmlns:m="http://schemas.openxmlformats.org/officeDocument/2006/math">
                    <m:r>
                      <a:rPr lang="en-US" sz="2400" b="0" i="1" smtClean="0">
                        <a:latin typeface="Cambria Math" charset="0"/>
                      </a:rPr>
                      <m:t>𝜆</m:t>
                    </m:r>
                  </m:oMath>
                </a14:m>
                <a:endParaRPr lang="en-US" sz="2400" dirty="0"/>
              </a:p>
              <a:p>
                <a:pPr marL="0" lvl="0" indent="0" rtl="0">
                  <a:spcBef>
                    <a:spcPts val="1000"/>
                  </a:spcBef>
                  <a:spcAft>
                    <a:spcPts val="0"/>
                  </a:spcAft>
                  <a:buNone/>
                </a:pPr>
                <a:endParaRPr lang="en-US" sz="2400" dirty="0"/>
              </a:p>
              <a:p>
                <a:pPr marL="0" lvl="0" indent="0" rtl="0">
                  <a:spcBef>
                    <a:spcPts val="1000"/>
                  </a:spcBef>
                  <a:spcAft>
                    <a:spcPts val="0"/>
                  </a:spcAft>
                  <a:buNone/>
                </a:pPr>
                <a:endParaRPr lang="en-US" sz="2400" b="1" dirty="0"/>
              </a:p>
              <a:p>
                <a:pPr marL="0" marR="0" lvl="0" indent="0" algn="l" rtl="0">
                  <a:lnSpc>
                    <a:spcPct val="115000"/>
                  </a:lnSpc>
                  <a:spcBef>
                    <a:spcPts val="1600"/>
                  </a:spcBef>
                  <a:spcAft>
                    <a:spcPts val="1600"/>
                  </a:spcAft>
                  <a:buNone/>
                </a:pPr>
                <a:endParaRPr sz="2400" dirty="0"/>
              </a:p>
            </p:txBody>
          </p:sp>
        </mc:Choice>
        <mc:Fallback xmlns="">
          <p:sp>
            <p:nvSpPr>
              <p:cNvPr id="10" name="Google Shape;479;p43"/>
              <p:cNvSpPr txBox="1">
                <a:spLocks noGrp="1" noRot="1" noChangeAspect="1" noMove="1" noResize="1" noEditPoints="1" noAdjustHandles="1" noChangeArrowheads="1" noChangeShapeType="1" noTextEdit="1"/>
              </p:cNvSpPr>
              <p:nvPr>
                <p:ph idx="1"/>
              </p:nvPr>
            </p:nvSpPr>
            <p:spPr>
              <a:xfrm>
                <a:off x="584528" y="1381799"/>
                <a:ext cx="5622771" cy="4082654"/>
              </a:xfrm>
              <a:prstGeom prst="rect">
                <a:avLst/>
              </a:prstGeom>
              <a:blipFill rotWithShape="0">
                <a:blip r:embed="rId2"/>
                <a:stretch>
                  <a:fillRect b="-2242"/>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74FD6AAA-7C75-FB4B-8EA1-06B22787237D}" type="slidenum">
              <a:rPr lang="en-US" smtClean="0"/>
              <a:t>18</a:t>
            </a:fld>
            <a:endParaRPr lang="en-US"/>
          </a:p>
        </p:txBody>
      </p:sp>
      <p:grpSp>
        <p:nvGrpSpPr>
          <p:cNvPr id="3" name="Group 2"/>
          <p:cNvGrpSpPr/>
          <p:nvPr/>
        </p:nvGrpSpPr>
        <p:grpSpPr>
          <a:xfrm>
            <a:off x="6912028" y="2851581"/>
            <a:ext cx="3691950" cy="2866600"/>
            <a:chOff x="6874450" y="2814003"/>
            <a:chExt cx="3691950" cy="2866600"/>
          </a:xfrm>
        </p:grpSpPr>
        <p:sp>
          <p:nvSpPr>
            <p:cNvPr id="7" name="Google Shape;473;p43"/>
            <p:cNvSpPr/>
            <p:nvPr/>
          </p:nvSpPr>
          <p:spPr>
            <a:xfrm>
              <a:off x="7575175" y="3337478"/>
              <a:ext cx="2813250" cy="1495125"/>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olid"/>
              <a:round/>
              <a:headEnd type="none" w="med" len="med"/>
              <a:tailEnd type="none" w="med" len="med"/>
            </a:ln>
          </p:spPr>
        </p:sp>
        <p:cxnSp>
          <p:nvCxnSpPr>
            <p:cNvPr id="8" name="Google Shape;474;p43"/>
            <p:cNvCxnSpPr/>
            <p:nvPr/>
          </p:nvCxnSpPr>
          <p:spPr>
            <a:xfrm flipH="1">
              <a:off x="9613725" y="3699353"/>
              <a:ext cx="366900" cy="635400"/>
            </a:xfrm>
            <a:prstGeom prst="straightConnector1">
              <a:avLst/>
            </a:prstGeom>
            <a:noFill/>
            <a:ln w="19050" cap="flat" cmpd="sng">
              <a:solidFill>
                <a:srgbClr val="CC0000"/>
              </a:solidFill>
              <a:prstDash val="dash"/>
              <a:round/>
              <a:headEnd type="none" w="med" len="med"/>
              <a:tailEnd type="none" w="med" len="med"/>
            </a:ln>
          </p:spPr>
        </p:cxnSp>
        <p:cxnSp>
          <p:nvCxnSpPr>
            <p:cNvPr id="9" name="Google Shape;475;p43"/>
            <p:cNvCxnSpPr/>
            <p:nvPr/>
          </p:nvCxnSpPr>
          <p:spPr>
            <a:xfrm flipH="1">
              <a:off x="8288575" y="3677753"/>
              <a:ext cx="366900" cy="635400"/>
            </a:xfrm>
            <a:prstGeom prst="straightConnector1">
              <a:avLst/>
            </a:prstGeom>
            <a:noFill/>
            <a:ln w="19050" cap="flat" cmpd="sng">
              <a:solidFill>
                <a:srgbClr val="CC0000"/>
              </a:solidFill>
              <a:prstDash val="dash"/>
              <a:round/>
              <a:headEnd type="none" w="med" len="med"/>
              <a:tailEnd type="none" w="med" len="med"/>
            </a:ln>
          </p:spPr>
        </p:cxnSp>
        <p:cxnSp>
          <p:nvCxnSpPr>
            <p:cNvPr id="11" name="Google Shape;476;p43"/>
            <p:cNvCxnSpPr/>
            <p:nvPr/>
          </p:nvCxnSpPr>
          <p:spPr>
            <a:xfrm>
              <a:off x="9042875" y="4134853"/>
              <a:ext cx="366900" cy="635400"/>
            </a:xfrm>
            <a:prstGeom prst="straightConnector1">
              <a:avLst/>
            </a:prstGeom>
            <a:noFill/>
            <a:ln w="19050" cap="flat" cmpd="sng">
              <a:solidFill>
                <a:srgbClr val="CC0000"/>
              </a:solidFill>
              <a:prstDash val="dash"/>
              <a:round/>
              <a:headEnd type="none" w="med" len="med"/>
              <a:tailEnd type="none" w="med" len="med"/>
            </a:ln>
          </p:spPr>
        </p:cxnSp>
        <p:cxnSp>
          <p:nvCxnSpPr>
            <p:cNvPr id="12" name="Google Shape;477;p43"/>
            <p:cNvCxnSpPr/>
            <p:nvPr/>
          </p:nvCxnSpPr>
          <p:spPr>
            <a:xfrm>
              <a:off x="7527650" y="3283603"/>
              <a:ext cx="366900" cy="635400"/>
            </a:xfrm>
            <a:prstGeom prst="straightConnector1">
              <a:avLst/>
            </a:prstGeom>
            <a:noFill/>
            <a:ln w="19050" cap="flat" cmpd="sng">
              <a:solidFill>
                <a:srgbClr val="CC0000"/>
              </a:solidFill>
              <a:prstDash val="dash"/>
              <a:round/>
              <a:headEnd type="none" w="med" len="med"/>
              <a:tailEnd type="none" w="med" len="med"/>
            </a:ln>
          </p:spPr>
        </p:cxnSp>
        <p:cxnSp>
          <p:nvCxnSpPr>
            <p:cNvPr id="13" name="Google Shape;480;p43"/>
            <p:cNvCxnSpPr/>
            <p:nvPr/>
          </p:nvCxnSpPr>
          <p:spPr>
            <a:xfrm>
              <a:off x="7377500" y="2916253"/>
              <a:ext cx="0" cy="2548200"/>
            </a:xfrm>
            <a:prstGeom prst="straightConnector1">
              <a:avLst/>
            </a:prstGeom>
            <a:noFill/>
            <a:ln w="28575" cap="flat" cmpd="sng">
              <a:solidFill>
                <a:schemeClr val="dk2"/>
              </a:solidFill>
              <a:prstDash val="dash"/>
              <a:round/>
              <a:headEnd type="none" w="med" len="med"/>
              <a:tailEnd type="none" w="med" len="med"/>
            </a:ln>
          </p:spPr>
        </p:cxnSp>
        <p:cxnSp>
          <p:nvCxnSpPr>
            <p:cNvPr id="14" name="Google Shape;481;p43"/>
            <p:cNvCxnSpPr/>
            <p:nvPr/>
          </p:nvCxnSpPr>
          <p:spPr>
            <a:xfrm>
              <a:off x="6874450" y="5231078"/>
              <a:ext cx="3485400" cy="0"/>
            </a:xfrm>
            <a:prstGeom prst="straightConnector1">
              <a:avLst/>
            </a:prstGeom>
            <a:noFill/>
            <a:ln w="28575" cap="flat" cmpd="sng">
              <a:solidFill>
                <a:schemeClr val="dk2"/>
              </a:solidFill>
              <a:prstDash val="dash"/>
              <a:round/>
              <a:headEnd type="none" w="med" len="med"/>
              <a:tailEnd type="none" w="med" len="med"/>
            </a:ln>
          </p:spPr>
        </p:cxnSp>
        <p:sp>
          <p:nvSpPr>
            <p:cNvPr id="15" name="Google Shape;483;p43"/>
            <p:cNvSpPr txBox="1"/>
            <p:nvPr/>
          </p:nvSpPr>
          <p:spPr>
            <a:xfrm>
              <a:off x="6964500" y="2877828"/>
              <a:ext cx="413100" cy="4323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sz="1800" b="1" dirty="0"/>
                <a:t>L</a:t>
              </a:r>
              <a:endParaRPr sz="1800" b="1" dirty="0"/>
            </a:p>
          </p:txBody>
        </p:sp>
        <p:sp>
          <p:nvSpPr>
            <p:cNvPr id="16" name="Google Shape;482;p43"/>
            <p:cNvSpPr txBox="1"/>
            <p:nvPr/>
          </p:nvSpPr>
          <p:spPr>
            <a:xfrm>
              <a:off x="10153300" y="5248303"/>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1800" dirty="0" smtClean="0"/>
                <a:t>w</a:t>
              </a:r>
              <a:endParaRPr sz="1800" dirty="0"/>
            </a:p>
          </p:txBody>
        </p:sp>
        <p:sp>
          <p:nvSpPr>
            <p:cNvPr id="17" name="Google Shape;484;p43"/>
            <p:cNvSpPr/>
            <p:nvPr/>
          </p:nvSpPr>
          <p:spPr>
            <a:xfrm>
              <a:off x="7619900" y="3510103"/>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18" name="Google Shape;485;p43"/>
            <p:cNvCxnSpPr/>
            <p:nvPr/>
          </p:nvCxnSpPr>
          <p:spPr>
            <a:xfrm>
              <a:off x="7802300" y="3601303"/>
              <a:ext cx="334500" cy="0"/>
            </a:xfrm>
            <a:prstGeom prst="straightConnector1">
              <a:avLst/>
            </a:prstGeom>
            <a:noFill/>
            <a:ln w="19050" cap="flat" cmpd="sng">
              <a:solidFill>
                <a:srgbClr val="CC0000"/>
              </a:solidFill>
              <a:prstDash val="solid"/>
              <a:round/>
              <a:headEnd type="none" w="med" len="med"/>
              <a:tailEnd type="triangle" w="med" len="med"/>
            </a:ln>
          </p:spPr>
        </p:cxnSp>
        <p:sp>
          <p:nvSpPr>
            <p:cNvPr id="19" name="Google Shape;486;p43"/>
            <p:cNvSpPr/>
            <p:nvPr/>
          </p:nvSpPr>
          <p:spPr>
            <a:xfrm>
              <a:off x="9705971" y="3919072"/>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20" name="Google Shape;487;p43"/>
            <p:cNvCxnSpPr/>
            <p:nvPr/>
          </p:nvCxnSpPr>
          <p:spPr>
            <a:xfrm rot="10800000">
              <a:off x="9428771" y="4010272"/>
              <a:ext cx="277200" cy="0"/>
            </a:xfrm>
            <a:prstGeom prst="straightConnector1">
              <a:avLst/>
            </a:prstGeom>
            <a:noFill/>
            <a:ln w="19050" cap="flat" cmpd="sng">
              <a:solidFill>
                <a:srgbClr val="CC0000"/>
              </a:solidFill>
              <a:prstDash val="solid"/>
              <a:round/>
              <a:headEnd type="none" w="med" len="med"/>
              <a:tailEnd type="triangle" w="med" len="med"/>
            </a:ln>
          </p:spPr>
        </p:cxnSp>
        <p:sp>
          <p:nvSpPr>
            <p:cNvPr id="21" name="Google Shape;488;p43"/>
            <p:cNvSpPr/>
            <p:nvPr/>
          </p:nvSpPr>
          <p:spPr>
            <a:xfrm rot="4578386">
              <a:off x="8363975" y="3904201"/>
              <a:ext cx="182487" cy="182487"/>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22" name="Google Shape;489;p43"/>
            <p:cNvCxnSpPr/>
            <p:nvPr/>
          </p:nvCxnSpPr>
          <p:spPr>
            <a:xfrm rot="10800000">
              <a:off x="8131669" y="4017045"/>
              <a:ext cx="234900" cy="0"/>
            </a:xfrm>
            <a:prstGeom prst="straightConnector1">
              <a:avLst/>
            </a:prstGeom>
            <a:noFill/>
            <a:ln w="19050" cap="flat" cmpd="sng">
              <a:solidFill>
                <a:srgbClr val="CC0000"/>
              </a:solidFill>
              <a:prstDash val="solid"/>
              <a:round/>
              <a:headEnd type="none" w="med" len="med"/>
              <a:tailEnd type="triangle" w="med" len="med"/>
            </a:ln>
          </p:spPr>
        </p:cxnSp>
        <p:sp>
          <p:nvSpPr>
            <p:cNvPr id="23" name="Google Shape;490;p43"/>
            <p:cNvSpPr/>
            <p:nvPr/>
          </p:nvSpPr>
          <p:spPr>
            <a:xfrm>
              <a:off x="9141744" y="4356762"/>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24" name="Google Shape;491;p43"/>
            <p:cNvCxnSpPr/>
            <p:nvPr/>
          </p:nvCxnSpPr>
          <p:spPr>
            <a:xfrm>
              <a:off x="9324144" y="4447962"/>
              <a:ext cx="223800" cy="0"/>
            </a:xfrm>
            <a:prstGeom prst="straightConnector1">
              <a:avLst/>
            </a:prstGeom>
            <a:noFill/>
            <a:ln w="19050" cap="flat" cmpd="sng">
              <a:solidFill>
                <a:srgbClr val="CC0000"/>
              </a:solidFill>
              <a:prstDash val="solid"/>
              <a:round/>
              <a:headEnd type="none" w="med" len="med"/>
              <a:tailEnd type="triangle" w="med" len="med"/>
            </a:ln>
          </p:spPr>
        </p:cxnSp>
        <p:sp>
          <p:nvSpPr>
            <p:cNvPr id="25" name="Google Shape;492;p43"/>
            <p:cNvSpPr/>
            <p:nvPr/>
          </p:nvSpPr>
          <p:spPr>
            <a:xfrm>
              <a:off x="8780472" y="3130224"/>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26" name="Google Shape;493;p43"/>
            <p:cNvCxnSpPr/>
            <p:nvPr/>
          </p:nvCxnSpPr>
          <p:spPr>
            <a:xfrm>
              <a:off x="8962872" y="3221424"/>
              <a:ext cx="287100" cy="0"/>
            </a:xfrm>
            <a:prstGeom prst="straightConnector1">
              <a:avLst/>
            </a:prstGeom>
            <a:noFill/>
            <a:ln w="19050" cap="flat" cmpd="sng">
              <a:solidFill>
                <a:srgbClr val="CC0000"/>
              </a:solidFill>
              <a:prstDash val="solid"/>
              <a:round/>
              <a:headEnd type="none" w="med" len="med"/>
              <a:tailEnd type="triangle" w="med" len="med"/>
            </a:ln>
          </p:spPr>
        </p:cxnSp>
        <p:cxnSp>
          <p:nvCxnSpPr>
            <p:cNvPr id="27" name="Google Shape;494;p43"/>
            <p:cNvCxnSpPr/>
            <p:nvPr/>
          </p:nvCxnSpPr>
          <p:spPr>
            <a:xfrm rot="10800000">
              <a:off x="8474772" y="3221424"/>
              <a:ext cx="305700" cy="0"/>
            </a:xfrm>
            <a:prstGeom prst="straightConnector1">
              <a:avLst/>
            </a:prstGeom>
            <a:noFill/>
            <a:ln w="19050" cap="flat" cmpd="sng">
              <a:solidFill>
                <a:srgbClr val="CC0000"/>
              </a:solidFill>
              <a:prstDash val="solid"/>
              <a:round/>
              <a:headEnd type="none" w="med" len="med"/>
              <a:tailEnd type="triangle" w="med" len="med"/>
            </a:ln>
          </p:spPr>
        </p:cxnSp>
        <p:sp>
          <p:nvSpPr>
            <p:cNvPr id="28" name="Google Shape;495;p43"/>
            <p:cNvSpPr txBox="1"/>
            <p:nvPr/>
          </p:nvSpPr>
          <p:spPr>
            <a:xfrm>
              <a:off x="8415025" y="2814003"/>
              <a:ext cx="238200" cy="2382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sz="2000"/>
                <a:t>-</a:t>
              </a:r>
              <a:endParaRPr sz="2000"/>
            </a:p>
          </p:txBody>
        </p:sp>
        <p:sp>
          <p:nvSpPr>
            <p:cNvPr id="29" name="Google Shape;496;p43"/>
            <p:cNvSpPr txBox="1"/>
            <p:nvPr/>
          </p:nvSpPr>
          <p:spPr>
            <a:xfrm>
              <a:off x="9024625" y="2814003"/>
              <a:ext cx="238200" cy="2382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2000"/>
                <a:t>+</a:t>
              </a:r>
              <a:endParaRPr sz="2000"/>
            </a:p>
          </p:txBody>
        </p:sp>
        <p:cxnSp>
          <p:nvCxnSpPr>
            <p:cNvPr id="30" name="Google Shape;497;p43"/>
            <p:cNvCxnSpPr/>
            <p:nvPr/>
          </p:nvCxnSpPr>
          <p:spPr>
            <a:xfrm>
              <a:off x="7711100" y="3692503"/>
              <a:ext cx="0" cy="1520100"/>
            </a:xfrm>
            <a:prstGeom prst="straightConnector1">
              <a:avLst/>
            </a:prstGeom>
            <a:noFill/>
            <a:ln w="19050" cap="flat" cmpd="sng">
              <a:solidFill>
                <a:srgbClr val="CC0000"/>
              </a:solidFill>
              <a:prstDash val="dash"/>
              <a:round/>
              <a:headEnd type="none" w="med" len="med"/>
              <a:tailEnd type="none" w="med" len="med"/>
            </a:ln>
          </p:spPr>
        </p:cxnSp>
        <p:cxnSp>
          <p:nvCxnSpPr>
            <p:cNvPr id="31" name="Google Shape;498;p43"/>
            <p:cNvCxnSpPr/>
            <p:nvPr/>
          </p:nvCxnSpPr>
          <p:spPr>
            <a:xfrm>
              <a:off x="8476819" y="4084095"/>
              <a:ext cx="0" cy="1168200"/>
            </a:xfrm>
            <a:prstGeom prst="straightConnector1">
              <a:avLst/>
            </a:prstGeom>
            <a:noFill/>
            <a:ln w="19050" cap="flat" cmpd="sng">
              <a:solidFill>
                <a:srgbClr val="CC0000"/>
              </a:solidFill>
              <a:prstDash val="dash"/>
              <a:round/>
              <a:headEnd type="none" w="med" len="med"/>
              <a:tailEnd type="none" w="med" len="med"/>
            </a:ln>
          </p:spPr>
        </p:cxnSp>
        <p:cxnSp>
          <p:nvCxnSpPr>
            <p:cNvPr id="32" name="Google Shape;499;p43"/>
            <p:cNvCxnSpPr/>
            <p:nvPr/>
          </p:nvCxnSpPr>
          <p:spPr>
            <a:xfrm>
              <a:off x="9797171" y="4101472"/>
              <a:ext cx="0" cy="1101300"/>
            </a:xfrm>
            <a:prstGeom prst="straightConnector1">
              <a:avLst/>
            </a:prstGeom>
            <a:noFill/>
            <a:ln w="19050" cap="flat" cmpd="sng">
              <a:solidFill>
                <a:srgbClr val="CC0000"/>
              </a:solidFill>
              <a:prstDash val="dash"/>
              <a:round/>
              <a:headEnd type="none" w="med" len="med"/>
              <a:tailEnd type="none" w="med" len="med"/>
            </a:ln>
          </p:spPr>
        </p:cxnSp>
        <p:cxnSp>
          <p:nvCxnSpPr>
            <p:cNvPr id="33" name="Google Shape;500;p43"/>
            <p:cNvCxnSpPr/>
            <p:nvPr/>
          </p:nvCxnSpPr>
          <p:spPr>
            <a:xfrm>
              <a:off x="9232944" y="4539162"/>
              <a:ext cx="0" cy="668400"/>
            </a:xfrm>
            <a:prstGeom prst="straightConnector1">
              <a:avLst/>
            </a:prstGeom>
            <a:noFill/>
            <a:ln w="19050" cap="flat" cmpd="sng">
              <a:solidFill>
                <a:srgbClr val="CC0000"/>
              </a:solidFill>
              <a:prstDash val="dash"/>
              <a:round/>
              <a:headEnd type="none" w="med" len="med"/>
              <a:tailEnd type="none" w="med" len="med"/>
            </a:ln>
          </p:spPr>
        </p:cxnSp>
      </p:grpSp>
      <mc:AlternateContent xmlns:mc="http://schemas.openxmlformats.org/markup-compatibility/2006" xmlns:a14="http://schemas.microsoft.com/office/drawing/2010/main">
        <mc:Choice Requires="a14">
          <p:sp>
            <p:nvSpPr>
              <p:cNvPr id="35" name="TextBox 34"/>
              <p:cNvSpPr txBox="1"/>
              <p:nvPr/>
            </p:nvSpPr>
            <p:spPr>
              <a:xfrm>
                <a:off x="7067278" y="1382564"/>
                <a:ext cx="2821093" cy="7012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latin typeface="Cambria Math" charset="0"/>
                            </a:rPr>
                          </m:ctrlPr>
                        </m:sSupPr>
                        <m:e>
                          <m:sSup>
                            <m:sSupPr>
                              <m:ctrlPr>
                                <a:rPr lang="en-US" sz="2400" b="0" i="1" smtClean="0">
                                  <a:latin typeface="Cambria Math" charset="0"/>
                                </a:rPr>
                              </m:ctrlPr>
                            </m:sSupPr>
                            <m:e>
                              <m:r>
                                <a:rPr lang="en-US" sz="2400" b="0" i="1" smtClean="0">
                                  <a:latin typeface="Cambria Math" charset="0"/>
                                </a:rPr>
                                <m:t>𝑤</m:t>
                              </m:r>
                            </m:e>
                            <m:sup>
                              <m:r>
                                <a:rPr lang="en-US" sz="2400" b="0" i="1" smtClean="0">
                                  <a:latin typeface="Cambria Math" charset="0"/>
                                </a:rPr>
                                <m:t>(</m:t>
                              </m:r>
                              <m:r>
                                <a:rPr lang="en-US" sz="2400" b="0" i="1" smtClean="0">
                                  <a:latin typeface="Cambria Math" charset="0"/>
                                </a:rPr>
                                <m:t>𝑖</m:t>
                              </m:r>
                              <m:r>
                                <a:rPr lang="en-US" sz="2400" b="0" i="1" smtClean="0">
                                  <a:latin typeface="Cambria Math" charset="0"/>
                                </a:rPr>
                                <m:t>+1)</m:t>
                              </m:r>
                            </m:sup>
                          </m:sSup>
                          <m:r>
                            <a:rPr lang="en-US" sz="2400" b="0" i="1" smtClean="0">
                              <a:latin typeface="Cambria Math" charset="0"/>
                            </a:rPr>
                            <m:t>=</m:t>
                          </m:r>
                          <m:r>
                            <a:rPr lang="en-US" sz="2400" b="0" i="1" smtClean="0">
                              <a:latin typeface="Cambria Math" charset="0"/>
                            </a:rPr>
                            <m:t>𝑤</m:t>
                          </m:r>
                        </m:e>
                        <m:sup>
                          <m:r>
                            <a:rPr lang="en-US" sz="2400" b="0" i="1" smtClean="0">
                              <a:latin typeface="Cambria Math" charset="0"/>
                            </a:rPr>
                            <m:t>(</m:t>
                          </m:r>
                          <m:r>
                            <a:rPr lang="en-US" sz="2400" b="0" i="1" smtClean="0">
                              <a:latin typeface="Cambria Math" charset="0"/>
                            </a:rPr>
                            <m:t>𝑖</m:t>
                          </m:r>
                          <m:r>
                            <a:rPr lang="en-US" sz="2400" b="0" i="1" smtClean="0">
                              <a:latin typeface="Cambria Math" charset="0"/>
                            </a:rPr>
                            <m:t>)</m:t>
                          </m:r>
                        </m:sup>
                      </m:sSup>
                      <m:r>
                        <a:rPr lang="en-US" sz="2400" b="0" i="1" smtClean="0">
                          <a:latin typeface="Cambria Math" charset="0"/>
                        </a:rPr>
                        <m:t>−</m:t>
                      </m:r>
                      <m:r>
                        <a:rPr lang="en-US" sz="2400" b="0" i="1" smtClean="0">
                          <a:latin typeface="Cambria Math" charset="0"/>
                        </a:rPr>
                        <m:t>𝜆</m:t>
                      </m:r>
                      <m:f>
                        <m:fPr>
                          <m:ctrlPr>
                            <a:rPr lang="mr-IN" sz="2400" b="0" i="1" smtClean="0">
                              <a:latin typeface="Cambria Math" charset="0"/>
                            </a:rPr>
                          </m:ctrlPr>
                        </m:fPr>
                        <m:num>
                          <m:r>
                            <a:rPr lang="en-US" sz="2400" b="0" i="1" smtClean="0">
                              <a:latin typeface="Cambria Math" charset="0"/>
                            </a:rPr>
                            <m:t>𝑑</m:t>
                          </m:r>
                          <m:r>
                            <a:rPr lang="en-US" sz="2400" b="0" i="1" smtClean="0">
                              <a:latin typeface="Cambria Math" charset="0"/>
                              <a:ea typeface="Cambria Math" charset="0"/>
                              <a:cs typeface="Cambria Math" charset="0"/>
                            </a:rPr>
                            <m:t>ℒ</m:t>
                          </m:r>
                        </m:num>
                        <m:den>
                          <m:r>
                            <a:rPr lang="en-US" sz="2400" b="0" i="1" smtClean="0">
                              <a:latin typeface="Cambria Math" charset="0"/>
                            </a:rPr>
                            <m:t>𝑑𝑤</m:t>
                          </m:r>
                        </m:den>
                      </m:f>
                    </m:oMath>
                  </m:oMathPara>
                </a14:m>
                <a:endParaRPr lang="en-US" dirty="0"/>
              </a:p>
            </p:txBody>
          </p:sp>
        </mc:Choice>
        <mc:Fallback xmlns="">
          <p:sp>
            <p:nvSpPr>
              <p:cNvPr id="35" name="TextBox 34"/>
              <p:cNvSpPr txBox="1">
                <a:spLocks noRot="1" noChangeAspect="1" noMove="1" noResize="1" noEditPoints="1" noAdjustHandles="1" noChangeArrowheads="1" noChangeShapeType="1" noTextEdit="1"/>
              </p:cNvSpPr>
              <p:nvPr/>
            </p:nvSpPr>
            <p:spPr>
              <a:xfrm>
                <a:off x="7067278" y="1382564"/>
                <a:ext cx="2821093" cy="701218"/>
              </a:xfrm>
              <a:prstGeom prst="rect">
                <a:avLst/>
              </a:prstGeom>
              <a:blipFill rotWithShape="0">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258165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uiExpand="1" build="p"/>
      <p:bldP spid="3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Lecture Outline </a:t>
            </a:r>
            <a:br>
              <a:rPr lang="en-US" dirty="0"/>
            </a:br>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t>1</a:t>
            </a:fld>
            <a:endParaRPr lang="en-US"/>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xmlns="" id="{91E54E5B-C88E-ED43-B951-CBA664C28785}"/>
                  </a:ext>
                </a:extLst>
              </p:cNvPr>
              <p:cNvSpPr txBox="1">
                <a:spLocks/>
              </p:cNvSpPr>
              <p:nvPr/>
            </p:nvSpPr>
            <p:spPr>
              <a:xfrm>
                <a:off x="1041240" y="1134895"/>
                <a:ext cx="10045860" cy="4674402"/>
              </a:xfrm>
              <a:prstGeom prst="rect">
                <a:avLst/>
              </a:prstGeom>
              <a:ln w="12700">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spcBef>
                    <a:spcPts val="600"/>
                  </a:spcBef>
                  <a:spcAft>
                    <a:spcPts val="600"/>
                  </a:spcAft>
                  <a:buFont typeface="Arial" charset="0"/>
                  <a:buChar char="•"/>
                </a:pPr>
                <a:r>
                  <a:rPr lang="en-US" sz="2400" dirty="0" smtClean="0">
                    <a:latin typeface="Karla" charset="0"/>
                    <a:ea typeface="Karla" charset="0"/>
                    <a:cs typeface="Karla" charset="0"/>
                  </a:rPr>
                  <a:t>Linear models </a:t>
                </a:r>
                <a:endParaRPr lang="en-US" sz="2400" dirty="0">
                  <a:latin typeface="Karla" charset="0"/>
                  <a:ea typeface="Karla" charset="0"/>
                  <a:cs typeface="Karla" charset="0"/>
                </a:endParaRPr>
              </a:p>
              <a:p>
                <a:pPr marL="342900" indent="-342900">
                  <a:spcBef>
                    <a:spcPts val="600"/>
                  </a:spcBef>
                  <a:spcAft>
                    <a:spcPts val="600"/>
                  </a:spcAft>
                  <a:buFont typeface="Arial" charset="0"/>
                  <a:buChar char="•"/>
                </a:pPr>
                <a:r>
                  <a:rPr lang="en-US" sz="2400" dirty="0" smtClean="0">
                    <a:latin typeface="Karla" charset="0"/>
                    <a:ea typeface="Karla" charset="0"/>
                    <a:cs typeface="Karla" charset="0"/>
                  </a:rPr>
                  <a:t>Estimate </a:t>
                </a:r>
                <a:r>
                  <a:rPr lang="en-US" sz="2400" dirty="0">
                    <a:latin typeface="Karla" charset="0"/>
                    <a:ea typeface="Karla" charset="0"/>
                    <a:cs typeface="Karla" charset="0"/>
                  </a:rPr>
                  <a:t>of the regression </a:t>
                </a:r>
                <a:r>
                  <a:rPr lang="en-US" sz="2400" dirty="0" smtClean="0">
                    <a:latin typeface="Karla" charset="0"/>
                    <a:ea typeface="Karla" charset="0"/>
                    <a:cs typeface="Karla" charset="0"/>
                  </a:rPr>
                  <a:t>coefficients</a:t>
                </a:r>
              </a:p>
              <a:p>
                <a:pPr marL="1085820" lvl="1" indent="-342900">
                  <a:spcBef>
                    <a:spcPts val="600"/>
                  </a:spcBef>
                  <a:spcAft>
                    <a:spcPts val="600"/>
                  </a:spcAft>
                  <a:buFont typeface="Arial" charset="0"/>
                  <a:buChar char="•"/>
                </a:pPr>
                <a:r>
                  <a:rPr lang="en-US" sz="2000" dirty="0" smtClean="0">
                    <a:latin typeface="Karla" charset="0"/>
                    <a:ea typeface="Karla" charset="0"/>
                    <a:cs typeface="Karla" charset="0"/>
                  </a:rPr>
                  <a:t>Brute Force</a:t>
                </a:r>
              </a:p>
              <a:p>
                <a:pPr marL="1085820" lvl="1" indent="-342900">
                  <a:spcBef>
                    <a:spcPts val="600"/>
                  </a:spcBef>
                  <a:spcAft>
                    <a:spcPts val="600"/>
                  </a:spcAft>
                  <a:buFont typeface="Arial" charset="0"/>
                  <a:buChar char="•"/>
                </a:pPr>
                <a:r>
                  <a:rPr lang="en-US" sz="2000" dirty="0" smtClean="0">
                    <a:latin typeface="Karla" charset="0"/>
                    <a:ea typeface="Karla" charset="0"/>
                    <a:cs typeface="Karla" charset="0"/>
                  </a:rPr>
                  <a:t>Exact method</a:t>
                </a:r>
              </a:p>
              <a:p>
                <a:pPr marL="1085820" lvl="1" indent="-342900">
                  <a:spcBef>
                    <a:spcPts val="600"/>
                  </a:spcBef>
                  <a:spcAft>
                    <a:spcPts val="600"/>
                  </a:spcAft>
                  <a:buFont typeface="Arial" charset="0"/>
                  <a:buChar char="•"/>
                </a:pPr>
                <a:r>
                  <a:rPr lang="en-US" sz="2000" dirty="0" smtClean="0">
                    <a:latin typeface="Karla" charset="0"/>
                    <a:ea typeface="Karla" charset="0"/>
                    <a:cs typeface="Karla" charset="0"/>
                  </a:rPr>
                  <a:t>Gradient Descent </a:t>
                </a:r>
              </a:p>
              <a:p>
                <a:pPr marL="342900" indent="-342900">
                  <a:spcBef>
                    <a:spcPts val="600"/>
                  </a:spcBef>
                  <a:spcAft>
                    <a:spcPts val="600"/>
                  </a:spcAft>
                  <a:buFont typeface="Arial" charset="0"/>
                  <a:buChar char="•"/>
                </a:pPr>
                <a:r>
                  <a:rPr lang="en-US" sz="2400" dirty="0">
                    <a:solidFill>
                      <a:schemeClr val="tx1">
                        <a:lumMod val="75000"/>
                        <a:lumOff val="25000"/>
                      </a:schemeClr>
                    </a:solidFill>
                    <a:latin typeface="Karla" charset="0"/>
                    <a:ea typeface="Karla" charset="0"/>
                    <a:cs typeface="Karla" charset="0"/>
                  </a:rPr>
                  <a:t>Confidence intervals for the predictors </a:t>
                </a:r>
                <a:r>
                  <a:rPr lang="en-US" sz="2400" dirty="0" smtClean="0">
                    <a:solidFill>
                      <a:schemeClr val="tx1">
                        <a:lumMod val="75000"/>
                        <a:lumOff val="25000"/>
                      </a:schemeClr>
                    </a:solidFill>
                    <a:latin typeface="Karla" charset="0"/>
                    <a:ea typeface="Karla" charset="0"/>
                    <a:cs typeface="Karla" charset="0"/>
                  </a:rPr>
                  <a:t>estimates</a:t>
                </a:r>
              </a:p>
              <a:p>
                <a:pPr marL="342900" indent="-342900">
                  <a:spcBef>
                    <a:spcPts val="600"/>
                  </a:spcBef>
                  <a:spcAft>
                    <a:spcPts val="600"/>
                  </a:spcAft>
                  <a:buFont typeface="Arial" charset="0"/>
                  <a:buChar char="•"/>
                </a:pPr>
                <a:r>
                  <a:rPr lang="en-US" sz="2400" dirty="0">
                    <a:solidFill>
                      <a:schemeClr val="tx1">
                        <a:lumMod val="75000"/>
                        <a:lumOff val="25000"/>
                      </a:schemeClr>
                    </a:solidFill>
                    <a:latin typeface="Karla" charset="0"/>
                    <a:ea typeface="Karla" charset="0"/>
                    <a:cs typeface="Karla" charset="0"/>
                  </a:rPr>
                  <a:t>Bootstrap </a:t>
                </a:r>
              </a:p>
              <a:p>
                <a:pPr marL="342900" indent="-342900">
                  <a:spcBef>
                    <a:spcPts val="600"/>
                  </a:spcBef>
                  <a:spcAft>
                    <a:spcPts val="600"/>
                  </a:spcAft>
                  <a:buFont typeface="Arial" charset="0"/>
                  <a:buChar char="•"/>
                </a:pPr>
                <a:r>
                  <a:rPr lang="en-US" sz="2400" dirty="0" smtClean="0">
                    <a:latin typeface="Karla" charset="0"/>
                    <a:ea typeface="Karla" charset="0"/>
                    <a:cs typeface="Karla" charset="0"/>
                  </a:rPr>
                  <a:t>Evaluating </a:t>
                </a:r>
                <a:r>
                  <a:rPr lang="en-US" sz="2400" dirty="0">
                    <a:latin typeface="Karla" charset="0"/>
                    <a:ea typeface="Karla" charset="0"/>
                    <a:cs typeface="Karla" charset="0"/>
                  </a:rPr>
                  <a:t>Significance of Predictors </a:t>
                </a:r>
                <a:endParaRPr lang="en-US" sz="2400" dirty="0" smtClean="0">
                  <a:latin typeface="Karla" charset="0"/>
                  <a:ea typeface="Karla" charset="0"/>
                  <a:cs typeface="Karla" charset="0"/>
                </a:endParaRPr>
              </a:p>
              <a:p>
                <a:pPr marL="342900" indent="-342900">
                  <a:spcBef>
                    <a:spcPts val="600"/>
                  </a:spcBef>
                  <a:spcAft>
                    <a:spcPts val="600"/>
                  </a:spcAft>
                  <a:buFont typeface="Arial" charset="0"/>
                  <a:buChar char="•"/>
                </a:pPr>
                <a:r>
                  <a:rPr lang="en-US" sz="2400" dirty="0" smtClean="0">
                    <a:latin typeface="Karla" charset="0"/>
                    <a:ea typeface="Karla" charset="0"/>
                    <a:cs typeface="Karla" charset="0"/>
                  </a:rPr>
                  <a:t>How </a:t>
                </a:r>
                <a:r>
                  <a:rPr lang="en-US" sz="2400" dirty="0">
                    <a:latin typeface="Karla" charset="0"/>
                    <a:ea typeface="Karla" charset="0"/>
                    <a:cs typeface="Karla" charset="0"/>
                  </a:rPr>
                  <a:t>well we </a:t>
                </a:r>
                <a:r>
                  <a:rPr lang="en-US" sz="2400" dirty="0" smtClean="0">
                    <a:latin typeface="Karla" charset="0"/>
                    <a:ea typeface="Karla" charset="0"/>
                    <a:cs typeface="Karla" charset="0"/>
                  </a:rPr>
                  <a:t>know the model </a:t>
                </a:r>
                <a14:m>
                  <m:oMath xmlns:m="http://schemas.openxmlformats.org/officeDocument/2006/math">
                    <m:acc>
                      <m:accPr>
                        <m:chr m:val="̂"/>
                        <m:ctrlPr>
                          <a:rPr lang="en-US" sz="2400" i="1">
                            <a:latin typeface="Cambria Math" charset="0"/>
                            <a:ea typeface="Karla" charset="0"/>
                            <a:cs typeface="Karla" charset="0"/>
                          </a:rPr>
                        </m:ctrlPr>
                      </m:accPr>
                      <m:e>
                        <m:r>
                          <a:rPr lang="en-US" sz="2400" b="0" i="1">
                            <a:latin typeface="Cambria Math" charset="0"/>
                            <a:ea typeface="Karla" charset="0"/>
                            <a:cs typeface="Karla" charset="0"/>
                          </a:rPr>
                          <m:t>𝑓</m:t>
                        </m:r>
                      </m:e>
                    </m:acc>
                  </m:oMath>
                </a14:m>
                <a:endParaRPr lang="en-US" sz="2400" dirty="0">
                  <a:latin typeface="Karla" charset="0"/>
                  <a:ea typeface="Karla" charset="0"/>
                  <a:cs typeface="Karla" charset="0"/>
                </a:endParaRPr>
              </a:p>
            </p:txBody>
          </p:sp>
        </mc:Choice>
        <mc:Fallback xmlns="">
          <p:sp>
            <p:nvSpPr>
              <p:cNvPr id="5" name="Content Placeholder 2">
                <a:extLst>
                  <a:ext uri="{FF2B5EF4-FFF2-40B4-BE49-F238E27FC236}">
                    <a16:creationId xmlns="" xmlns:a16="http://schemas.microsoft.com/office/drawing/2014/main" xmlns:a14="http://schemas.microsoft.com/office/drawing/2010/main" id="{91E54E5B-C88E-ED43-B951-CBA664C28785}"/>
                  </a:ext>
                </a:extLst>
              </p:cNvPr>
              <p:cNvSpPr txBox="1">
                <a:spLocks noRot="1" noChangeAspect="1" noMove="1" noResize="1" noEditPoints="1" noAdjustHandles="1" noChangeArrowheads="1" noChangeShapeType="1" noTextEdit="1"/>
              </p:cNvSpPr>
              <p:nvPr/>
            </p:nvSpPr>
            <p:spPr>
              <a:xfrm>
                <a:off x="1041240" y="1134895"/>
                <a:ext cx="10045860" cy="4674402"/>
              </a:xfrm>
              <a:prstGeom prst="rect">
                <a:avLst/>
              </a:prstGeom>
              <a:blipFill rotWithShape="0">
                <a:blip r:embed="rId2"/>
                <a:stretch>
                  <a:fillRect l="-850" t="-1043"/>
                </a:stretch>
              </a:blipFill>
              <a:ln w="12700">
                <a:noFill/>
              </a:ln>
            </p:spPr>
            <p:txBody>
              <a:bodyPr/>
              <a:lstStyle/>
              <a:p>
                <a:r>
                  <a:rPr lang="en-US">
                    <a:noFill/>
                  </a:rPr>
                  <a:t> </a:t>
                </a:r>
              </a:p>
            </p:txBody>
          </p:sp>
        </mc:Fallback>
      </mc:AlternateContent>
    </p:spTree>
    <p:extLst>
      <p:ext uri="{BB962C8B-B14F-4D97-AF65-F5344CB8AC3E}">
        <p14:creationId xmlns:p14="http://schemas.microsoft.com/office/powerpoint/2010/main" val="584135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Gradient Descent: </a:t>
            </a:r>
            <a:r>
              <a:rPr lang="en-US" dirty="0"/>
              <a:t>Considerations</a:t>
            </a:r>
            <a:r>
              <a:rPr lang="en-US" dirty="0" smtClean="0"/>
              <a:t> (</a:t>
            </a:r>
            <a:r>
              <a:rPr lang="en-US" dirty="0" err="1" smtClean="0"/>
              <a:t>cont</a:t>
            </a:r>
            <a:r>
              <a:rPr lang="en-US" dirty="0" smtClean="0"/>
              <a:t>) </a:t>
            </a:r>
            <a:endParaRPr lang="en-US" dirty="0"/>
          </a:p>
        </p:txBody>
      </p:sp>
      <p:sp>
        <p:nvSpPr>
          <p:cNvPr id="3" name="Content Placeholder 2"/>
          <p:cNvSpPr>
            <a:spLocks noGrp="1"/>
          </p:cNvSpPr>
          <p:nvPr>
            <p:ph idx="1"/>
          </p:nvPr>
        </p:nvSpPr>
        <p:spPr>
          <a:xfrm>
            <a:off x="606554" y="1167801"/>
            <a:ext cx="10823054" cy="2111143"/>
          </a:xfrm>
        </p:spPr>
        <p:txBody>
          <a:bodyPr/>
          <a:lstStyle/>
          <a:p>
            <a:pPr lvl="0">
              <a:spcAft>
                <a:spcPts val="2400"/>
              </a:spcAft>
            </a:pPr>
            <a:r>
              <a:rPr lang="en-US" sz="2400" b="1" dirty="0" smtClean="0"/>
              <a:t>Gradient Descent Considerations (more in coming </a:t>
            </a:r>
            <a:br>
              <a:rPr lang="en-US" sz="2400" b="1" dirty="0" smtClean="0"/>
            </a:br>
            <a:r>
              <a:rPr lang="en-US" sz="2400" b="1" dirty="0" smtClean="0"/>
              <a:t>lectures)</a:t>
            </a:r>
            <a:endParaRPr lang="en-US" sz="2400" dirty="0" smtClean="0">
              <a:latin typeface="Karla" charset="0"/>
              <a:ea typeface="Karla" charset="0"/>
              <a:cs typeface="Karla" charset="0"/>
            </a:endParaRPr>
          </a:p>
          <a:p>
            <a:pPr marL="342900" indent="-342900">
              <a:spcAft>
                <a:spcPts val="2400"/>
              </a:spcAft>
              <a:buFont typeface="Arial" charset="0"/>
              <a:buChar char="•"/>
            </a:pPr>
            <a:r>
              <a:rPr lang="en-US" sz="2400" dirty="0" smtClean="0">
                <a:latin typeface="Karla" charset="0"/>
                <a:ea typeface="Karla" charset="0"/>
                <a:cs typeface="Karla" charset="0"/>
              </a:rPr>
              <a:t>We still need to derive or compute the derivatives</a:t>
            </a:r>
          </a:p>
          <a:p>
            <a:pPr marL="342900" indent="-342900">
              <a:spcAft>
                <a:spcPts val="2400"/>
              </a:spcAft>
              <a:buFont typeface="Arial" charset="0"/>
              <a:buChar char="•"/>
            </a:pPr>
            <a:r>
              <a:rPr lang="en-US" sz="2400" dirty="0">
                <a:latin typeface="Karla" charset="0"/>
                <a:ea typeface="Karla" charset="0"/>
                <a:cs typeface="Karla" charset="0"/>
              </a:rPr>
              <a:t>We need to know what is the learning </a:t>
            </a:r>
            <a:r>
              <a:rPr lang="en-US" sz="2400" dirty="0" smtClean="0">
                <a:latin typeface="Karla" charset="0"/>
                <a:ea typeface="Karla" charset="0"/>
                <a:cs typeface="Karla" charset="0"/>
              </a:rPr>
              <a:t>rate or how </a:t>
            </a:r>
            <a:r>
              <a:rPr lang="en-US" sz="2400" dirty="0">
                <a:latin typeface="Karla" charset="0"/>
                <a:ea typeface="Karla" charset="0"/>
                <a:cs typeface="Karla" charset="0"/>
              </a:rPr>
              <a:t/>
            </a:r>
            <a:br>
              <a:rPr lang="en-US" sz="2400" dirty="0">
                <a:latin typeface="Karla" charset="0"/>
                <a:ea typeface="Karla" charset="0"/>
                <a:cs typeface="Karla" charset="0"/>
              </a:rPr>
            </a:br>
            <a:r>
              <a:rPr lang="en-US" sz="2400" dirty="0" smtClean="0">
                <a:latin typeface="Karla" charset="0"/>
                <a:ea typeface="Karla" charset="0"/>
                <a:cs typeface="Karla" charset="0"/>
              </a:rPr>
              <a:t>to set it</a:t>
            </a:r>
          </a:p>
          <a:p>
            <a:pPr marL="342900" indent="-342900">
              <a:spcAft>
                <a:spcPts val="2400"/>
              </a:spcAft>
              <a:buFont typeface="Arial" charset="0"/>
              <a:buChar char="•"/>
            </a:pPr>
            <a:r>
              <a:rPr lang="en-US" sz="2400" dirty="0" smtClean="0">
                <a:latin typeface="Karla" charset="0"/>
                <a:ea typeface="Karla" charset="0"/>
                <a:cs typeface="Karla" charset="0"/>
              </a:rPr>
              <a:t>We need to avoid local minima</a:t>
            </a:r>
            <a:endParaRPr lang="en-US" sz="2400" dirty="0">
              <a:latin typeface="Karla" charset="0"/>
              <a:ea typeface="Karla" charset="0"/>
              <a:cs typeface="Karla" charset="0"/>
            </a:endParaRPr>
          </a:p>
          <a:p>
            <a:pPr marL="342900" indent="-342900">
              <a:spcAft>
                <a:spcPts val="2400"/>
              </a:spcAft>
              <a:buFont typeface="Arial" charset="0"/>
              <a:buChar char="•"/>
            </a:pPr>
            <a:r>
              <a:rPr lang="en-US" sz="2400" dirty="0" smtClean="0">
                <a:latin typeface="Karla" charset="0"/>
                <a:ea typeface="Karla" charset="0"/>
                <a:cs typeface="Karla" charset="0"/>
              </a:rPr>
              <a:t>Finally, the full loss function includes summing up all individual ‘</a:t>
            </a:r>
            <a:r>
              <a:rPr lang="en-US" sz="2400" i="1" dirty="0" smtClean="0">
                <a:latin typeface="Karla" charset="0"/>
                <a:ea typeface="Karla" charset="0"/>
                <a:cs typeface="Karla" charset="0"/>
              </a:rPr>
              <a:t>errors’.</a:t>
            </a:r>
            <a:r>
              <a:rPr lang="en-US" sz="2400" dirty="0">
                <a:latin typeface="Karla" charset="0"/>
                <a:ea typeface="Karla" charset="0"/>
                <a:cs typeface="Karla" charset="0"/>
              </a:rPr>
              <a:t> </a:t>
            </a:r>
            <a:r>
              <a:rPr lang="en-US" sz="2400" dirty="0" smtClean="0">
                <a:latin typeface="Karla" charset="0"/>
                <a:ea typeface="Karla" charset="0"/>
                <a:cs typeface="Karla" charset="0"/>
              </a:rPr>
              <a:t>This can be hundreds of thousands of examples. </a:t>
            </a:r>
            <a:endParaRPr lang="en-US" sz="2400" i="1" dirty="0" smtClean="0">
              <a:latin typeface="Karla" charset="0"/>
              <a:ea typeface="Karla" charset="0"/>
              <a:cs typeface="Karla" charset="0"/>
            </a:endParaRPr>
          </a:p>
        </p:txBody>
      </p:sp>
      <p:sp>
        <p:nvSpPr>
          <p:cNvPr id="4" name="Slide Number Placeholder 3"/>
          <p:cNvSpPr>
            <a:spLocks noGrp="1"/>
          </p:cNvSpPr>
          <p:nvPr>
            <p:ph type="sldNum" sz="quarter" idx="12"/>
          </p:nvPr>
        </p:nvSpPr>
        <p:spPr/>
        <p:txBody>
          <a:bodyPr/>
          <a:lstStyle/>
          <a:p>
            <a:fld id="{74FD6AAA-7C75-FB4B-8EA1-06B22787237D}" type="slidenum">
              <a:rPr lang="en-US" smtClean="0"/>
              <a:t>19</a:t>
            </a:fld>
            <a:endParaRPr lang="en-US"/>
          </a:p>
        </p:txBody>
      </p:sp>
      <p:grpSp>
        <p:nvGrpSpPr>
          <p:cNvPr id="5" name="Group 4"/>
          <p:cNvGrpSpPr/>
          <p:nvPr/>
        </p:nvGrpSpPr>
        <p:grpSpPr>
          <a:xfrm>
            <a:off x="8150758" y="1169317"/>
            <a:ext cx="3691950" cy="2866600"/>
            <a:chOff x="6874450" y="2814003"/>
            <a:chExt cx="3691950" cy="2866600"/>
          </a:xfrm>
        </p:grpSpPr>
        <p:sp>
          <p:nvSpPr>
            <p:cNvPr id="6" name="Google Shape;473;p43"/>
            <p:cNvSpPr/>
            <p:nvPr/>
          </p:nvSpPr>
          <p:spPr>
            <a:xfrm>
              <a:off x="7575175" y="3337478"/>
              <a:ext cx="2813250" cy="1495125"/>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olid"/>
              <a:round/>
              <a:headEnd type="none" w="med" len="med"/>
              <a:tailEnd type="none" w="med" len="med"/>
            </a:ln>
          </p:spPr>
        </p:sp>
        <p:cxnSp>
          <p:nvCxnSpPr>
            <p:cNvPr id="7" name="Google Shape;474;p43"/>
            <p:cNvCxnSpPr/>
            <p:nvPr/>
          </p:nvCxnSpPr>
          <p:spPr>
            <a:xfrm flipH="1">
              <a:off x="9613725" y="3699353"/>
              <a:ext cx="366900" cy="635400"/>
            </a:xfrm>
            <a:prstGeom prst="straightConnector1">
              <a:avLst/>
            </a:prstGeom>
            <a:noFill/>
            <a:ln w="19050" cap="flat" cmpd="sng">
              <a:solidFill>
                <a:srgbClr val="CC0000"/>
              </a:solidFill>
              <a:prstDash val="dash"/>
              <a:round/>
              <a:headEnd type="none" w="med" len="med"/>
              <a:tailEnd type="none" w="med" len="med"/>
            </a:ln>
          </p:spPr>
        </p:cxnSp>
        <p:cxnSp>
          <p:nvCxnSpPr>
            <p:cNvPr id="8" name="Google Shape;475;p43"/>
            <p:cNvCxnSpPr/>
            <p:nvPr/>
          </p:nvCxnSpPr>
          <p:spPr>
            <a:xfrm flipH="1">
              <a:off x="8288575" y="3677753"/>
              <a:ext cx="366900" cy="635400"/>
            </a:xfrm>
            <a:prstGeom prst="straightConnector1">
              <a:avLst/>
            </a:prstGeom>
            <a:noFill/>
            <a:ln w="19050" cap="flat" cmpd="sng">
              <a:solidFill>
                <a:srgbClr val="CC0000"/>
              </a:solidFill>
              <a:prstDash val="dash"/>
              <a:round/>
              <a:headEnd type="none" w="med" len="med"/>
              <a:tailEnd type="none" w="med" len="med"/>
            </a:ln>
          </p:spPr>
        </p:cxnSp>
        <p:cxnSp>
          <p:nvCxnSpPr>
            <p:cNvPr id="9" name="Google Shape;476;p43"/>
            <p:cNvCxnSpPr/>
            <p:nvPr/>
          </p:nvCxnSpPr>
          <p:spPr>
            <a:xfrm>
              <a:off x="9042875" y="4134853"/>
              <a:ext cx="366900" cy="635400"/>
            </a:xfrm>
            <a:prstGeom prst="straightConnector1">
              <a:avLst/>
            </a:prstGeom>
            <a:noFill/>
            <a:ln w="19050" cap="flat" cmpd="sng">
              <a:solidFill>
                <a:srgbClr val="CC0000"/>
              </a:solidFill>
              <a:prstDash val="dash"/>
              <a:round/>
              <a:headEnd type="none" w="med" len="med"/>
              <a:tailEnd type="none" w="med" len="med"/>
            </a:ln>
          </p:spPr>
        </p:cxnSp>
        <p:cxnSp>
          <p:nvCxnSpPr>
            <p:cNvPr id="10" name="Google Shape;477;p43"/>
            <p:cNvCxnSpPr/>
            <p:nvPr/>
          </p:nvCxnSpPr>
          <p:spPr>
            <a:xfrm>
              <a:off x="7527650" y="3283603"/>
              <a:ext cx="366900" cy="635400"/>
            </a:xfrm>
            <a:prstGeom prst="straightConnector1">
              <a:avLst/>
            </a:prstGeom>
            <a:noFill/>
            <a:ln w="19050" cap="flat" cmpd="sng">
              <a:solidFill>
                <a:srgbClr val="CC0000"/>
              </a:solidFill>
              <a:prstDash val="dash"/>
              <a:round/>
              <a:headEnd type="none" w="med" len="med"/>
              <a:tailEnd type="none" w="med" len="med"/>
            </a:ln>
          </p:spPr>
        </p:cxnSp>
        <p:cxnSp>
          <p:nvCxnSpPr>
            <p:cNvPr id="11" name="Google Shape;480;p43"/>
            <p:cNvCxnSpPr/>
            <p:nvPr/>
          </p:nvCxnSpPr>
          <p:spPr>
            <a:xfrm>
              <a:off x="7377500" y="2916253"/>
              <a:ext cx="0" cy="2548200"/>
            </a:xfrm>
            <a:prstGeom prst="straightConnector1">
              <a:avLst/>
            </a:prstGeom>
            <a:noFill/>
            <a:ln w="28575" cap="flat" cmpd="sng">
              <a:solidFill>
                <a:schemeClr val="dk2"/>
              </a:solidFill>
              <a:prstDash val="dash"/>
              <a:round/>
              <a:headEnd type="none" w="med" len="med"/>
              <a:tailEnd type="none" w="med" len="med"/>
            </a:ln>
          </p:spPr>
        </p:cxnSp>
        <p:cxnSp>
          <p:nvCxnSpPr>
            <p:cNvPr id="12" name="Google Shape;481;p43"/>
            <p:cNvCxnSpPr/>
            <p:nvPr/>
          </p:nvCxnSpPr>
          <p:spPr>
            <a:xfrm>
              <a:off x="6874450" y="5231078"/>
              <a:ext cx="3485400" cy="0"/>
            </a:xfrm>
            <a:prstGeom prst="straightConnector1">
              <a:avLst/>
            </a:prstGeom>
            <a:noFill/>
            <a:ln w="28575" cap="flat" cmpd="sng">
              <a:solidFill>
                <a:schemeClr val="dk2"/>
              </a:solidFill>
              <a:prstDash val="dash"/>
              <a:round/>
              <a:headEnd type="none" w="med" len="med"/>
              <a:tailEnd type="none" w="med" len="med"/>
            </a:ln>
          </p:spPr>
        </p:cxnSp>
        <p:sp>
          <p:nvSpPr>
            <p:cNvPr id="13" name="Google Shape;483;p43"/>
            <p:cNvSpPr txBox="1"/>
            <p:nvPr/>
          </p:nvSpPr>
          <p:spPr>
            <a:xfrm>
              <a:off x="6964500" y="2877828"/>
              <a:ext cx="413100" cy="4323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sz="1800" b="1" dirty="0"/>
                <a:t>L</a:t>
              </a:r>
              <a:endParaRPr sz="1800" b="1" dirty="0"/>
            </a:p>
          </p:txBody>
        </p:sp>
        <p:sp>
          <p:nvSpPr>
            <p:cNvPr id="14" name="Google Shape;482;p43"/>
            <p:cNvSpPr txBox="1"/>
            <p:nvPr/>
          </p:nvSpPr>
          <p:spPr>
            <a:xfrm>
              <a:off x="10153300" y="5248303"/>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1800" dirty="0" smtClean="0"/>
                <a:t>w</a:t>
              </a:r>
              <a:endParaRPr sz="1800" dirty="0"/>
            </a:p>
          </p:txBody>
        </p:sp>
        <p:sp>
          <p:nvSpPr>
            <p:cNvPr id="15" name="Google Shape;484;p43"/>
            <p:cNvSpPr/>
            <p:nvPr/>
          </p:nvSpPr>
          <p:spPr>
            <a:xfrm>
              <a:off x="7619900" y="3510103"/>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16" name="Google Shape;485;p43"/>
            <p:cNvCxnSpPr/>
            <p:nvPr/>
          </p:nvCxnSpPr>
          <p:spPr>
            <a:xfrm>
              <a:off x="7802300" y="3601303"/>
              <a:ext cx="334500" cy="0"/>
            </a:xfrm>
            <a:prstGeom prst="straightConnector1">
              <a:avLst/>
            </a:prstGeom>
            <a:noFill/>
            <a:ln w="19050" cap="flat" cmpd="sng">
              <a:solidFill>
                <a:srgbClr val="CC0000"/>
              </a:solidFill>
              <a:prstDash val="solid"/>
              <a:round/>
              <a:headEnd type="none" w="med" len="med"/>
              <a:tailEnd type="triangle" w="med" len="med"/>
            </a:ln>
          </p:spPr>
        </p:cxnSp>
        <p:sp>
          <p:nvSpPr>
            <p:cNvPr id="17" name="Google Shape;486;p43"/>
            <p:cNvSpPr/>
            <p:nvPr/>
          </p:nvSpPr>
          <p:spPr>
            <a:xfrm>
              <a:off x="9705971" y="3919072"/>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18" name="Google Shape;487;p43"/>
            <p:cNvCxnSpPr/>
            <p:nvPr/>
          </p:nvCxnSpPr>
          <p:spPr>
            <a:xfrm rot="10800000">
              <a:off x="9428771" y="4010272"/>
              <a:ext cx="277200" cy="0"/>
            </a:xfrm>
            <a:prstGeom prst="straightConnector1">
              <a:avLst/>
            </a:prstGeom>
            <a:noFill/>
            <a:ln w="19050" cap="flat" cmpd="sng">
              <a:solidFill>
                <a:srgbClr val="CC0000"/>
              </a:solidFill>
              <a:prstDash val="solid"/>
              <a:round/>
              <a:headEnd type="none" w="med" len="med"/>
              <a:tailEnd type="triangle" w="med" len="med"/>
            </a:ln>
          </p:spPr>
        </p:cxnSp>
        <p:sp>
          <p:nvSpPr>
            <p:cNvPr id="19" name="Google Shape;488;p43"/>
            <p:cNvSpPr/>
            <p:nvPr/>
          </p:nvSpPr>
          <p:spPr>
            <a:xfrm rot="4578386">
              <a:off x="8363975" y="3904201"/>
              <a:ext cx="182487" cy="182487"/>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20" name="Google Shape;489;p43"/>
            <p:cNvCxnSpPr/>
            <p:nvPr/>
          </p:nvCxnSpPr>
          <p:spPr>
            <a:xfrm rot="10800000">
              <a:off x="8131669" y="4017045"/>
              <a:ext cx="234900" cy="0"/>
            </a:xfrm>
            <a:prstGeom prst="straightConnector1">
              <a:avLst/>
            </a:prstGeom>
            <a:noFill/>
            <a:ln w="19050" cap="flat" cmpd="sng">
              <a:solidFill>
                <a:srgbClr val="CC0000"/>
              </a:solidFill>
              <a:prstDash val="solid"/>
              <a:round/>
              <a:headEnd type="none" w="med" len="med"/>
              <a:tailEnd type="triangle" w="med" len="med"/>
            </a:ln>
          </p:spPr>
        </p:cxnSp>
        <p:sp>
          <p:nvSpPr>
            <p:cNvPr id="21" name="Google Shape;490;p43"/>
            <p:cNvSpPr/>
            <p:nvPr/>
          </p:nvSpPr>
          <p:spPr>
            <a:xfrm>
              <a:off x="9141744" y="4356762"/>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22" name="Google Shape;491;p43"/>
            <p:cNvCxnSpPr/>
            <p:nvPr/>
          </p:nvCxnSpPr>
          <p:spPr>
            <a:xfrm>
              <a:off x="9324144" y="4447962"/>
              <a:ext cx="223800" cy="0"/>
            </a:xfrm>
            <a:prstGeom prst="straightConnector1">
              <a:avLst/>
            </a:prstGeom>
            <a:noFill/>
            <a:ln w="19050" cap="flat" cmpd="sng">
              <a:solidFill>
                <a:srgbClr val="CC0000"/>
              </a:solidFill>
              <a:prstDash val="solid"/>
              <a:round/>
              <a:headEnd type="none" w="med" len="med"/>
              <a:tailEnd type="triangle" w="med" len="med"/>
            </a:ln>
          </p:spPr>
        </p:cxnSp>
        <p:sp>
          <p:nvSpPr>
            <p:cNvPr id="23" name="Google Shape;492;p43"/>
            <p:cNvSpPr/>
            <p:nvPr/>
          </p:nvSpPr>
          <p:spPr>
            <a:xfrm>
              <a:off x="8780472" y="3130224"/>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24" name="Google Shape;493;p43"/>
            <p:cNvCxnSpPr/>
            <p:nvPr/>
          </p:nvCxnSpPr>
          <p:spPr>
            <a:xfrm>
              <a:off x="8962872" y="3221424"/>
              <a:ext cx="287100" cy="0"/>
            </a:xfrm>
            <a:prstGeom prst="straightConnector1">
              <a:avLst/>
            </a:prstGeom>
            <a:noFill/>
            <a:ln w="19050" cap="flat" cmpd="sng">
              <a:solidFill>
                <a:srgbClr val="CC0000"/>
              </a:solidFill>
              <a:prstDash val="solid"/>
              <a:round/>
              <a:headEnd type="none" w="med" len="med"/>
              <a:tailEnd type="triangle" w="med" len="med"/>
            </a:ln>
          </p:spPr>
        </p:cxnSp>
        <p:cxnSp>
          <p:nvCxnSpPr>
            <p:cNvPr id="25" name="Google Shape;494;p43"/>
            <p:cNvCxnSpPr/>
            <p:nvPr/>
          </p:nvCxnSpPr>
          <p:spPr>
            <a:xfrm rot="10800000">
              <a:off x="8474772" y="3221424"/>
              <a:ext cx="305700" cy="0"/>
            </a:xfrm>
            <a:prstGeom prst="straightConnector1">
              <a:avLst/>
            </a:prstGeom>
            <a:noFill/>
            <a:ln w="19050" cap="flat" cmpd="sng">
              <a:solidFill>
                <a:srgbClr val="CC0000"/>
              </a:solidFill>
              <a:prstDash val="solid"/>
              <a:round/>
              <a:headEnd type="none" w="med" len="med"/>
              <a:tailEnd type="triangle" w="med" len="med"/>
            </a:ln>
          </p:spPr>
        </p:cxnSp>
        <p:sp>
          <p:nvSpPr>
            <p:cNvPr id="26" name="Google Shape;495;p43"/>
            <p:cNvSpPr txBox="1"/>
            <p:nvPr/>
          </p:nvSpPr>
          <p:spPr>
            <a:xfrm>
              <a:off x="8415025" y="2814003"/>
              <a:ext cx="238200" cy="2382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sz="2000"/>
                <a:t>-</a:t>
              </a:r>
              <a:endParaRPr sz="2000"/>
            </a:p>
          </p:txBody>
        </p:sp>
        <p:sp>
          <p:nvSpPr>
            <p:cNvPr id="27" name="Google Shape;496;p43"/>
            <p:cNvSpPr txBox="1"/>
            <p:nvPr/>
          </p:nvSpPr>
          <p:spPr>
            <a:xfrm>
              <a:off x="9024625" y="2814003"/>
              <a:ext cx="238200" cy="2382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2000"/>
                <a:t>+</a:t>
              </a:r>
              <a:endParaRPr sz="2000"/>
            </a:p>
          </p:txBody>
        </p:sp>
        <p:cxnSp>
          <p:nvCxnSpPr>
            <p:cNvPr id="28" name="Google Shape;497;p43"/>
            <p:cNvCxnSpPr/>
            <p:nvPr/>
          </p:nvCxnSpPr>
          <p:spPr>
            <a:xfrm>
              <a:off x="7711100" y="3692503"/>
              <a:ext cx="0" cy="1520100"/>
            </a:xfrm>
            <a:prstGeom prst="straightConnector1">
              <a:avLst/>
            </a:prstGeom>
            <a:noFill/>
            <a:ln w="19050" cap="flat" cmpd="sng">
              <a:solidFill>
                <a:srgbClr val="CC0000"/>
              </a:solidFill>
              <a:prstDash val="dash"/>
              <a:round/>
              <a:headEnd type="none" w="med" len="med"/>
              <a:tailEnd type="none" w="med" len="med"/>
            </a:ln>
          </p:spPr>
        </p:cxnSp>
        <p:cxnSp>
          <p:nvCxnSpPr>
            <p:cNvPr id="29" name="Google Shape;498;p43"/>
            <p:cNvCxnSpPr/>
            <p:nvPr/>
          </p:nvCxnSpPr>
          <p:spPr>
            <a:xfrm>
              <a:off x="8476819" y="4084095"/>
              <a:ext cx="0" cy="1168200"/>
            </a:xfrm>
            <a:prstGeom prst="straightConnector1">
              <a:avLst/>
            </a:prstGeom>
            <a:noFill/>
            <a:ln w="19050" cap="flat" cmpd="sng">
              <a:solidFill>
                <a:srgbClr val="CC0000"/>
              </a:solidFill>
              <a:prstDash val="dash"/>
              <a:round/>
              <a:headEnd type="none" w="med" len="med"/>
              <a:tailEnd type="none" w="med" len="med"/>
            </a:ln>
          </p:spPr>
        </p:cxnSp>
        <p:cxnSp>
          <p:nvCxnSpPr>
            <p:cNvPr id="30" name="Google Shape;499;p43"/>
            <p:cNvCxnSpPr/>
            <p:nvPr/>
          </p:nvCxnSpPr>
          <p:spPr>
            <a:xfrm>
              <a:off x="9797171" y="4101472"/>
              <a:ext cx="0" cy="1101300"/>
            </a:xfrm>
            <a:prstGeom prst="straightConnector1">
              <a:avLst/>
            </a:prstGeom>
            <a:noFill/>
            <a:ln w="19050" cap="flat" cmpd="sng">
              <a:solidFill>
                <a:srgbClr val="CC0000"/>
              </a:solidFill>
              <a:prstDash val="dash"/>
              <a:round/>
              <a:headEnd type="none" w="med" len="med"/>
              <a:tailEnd type="none" w="med" len="med"/>
            </a:ln>
          </p:spPr>
        </p:cxnSp>
        <p:cxnSp>
          <p:nvCxnSpPr>
            <p:cNvPr id="31" name="Google Shape;500;p43"/>
            <p:cNvCxnSpPr/>
            <p:nvPr/>
          </p:nvCxnSpPr>
          <p:spPr>
            <a:xfrm>
              <a:off x="9232944" y="4539162"/>
              <a:ext cx="0" cy="668400"/>
            </a:xfrm>
            <a:prstGeom prst="straightConnector1">
              <a:avLst/>
            </a:prstGeom>
            <a:noFill/>
            <a:ln w="19050" cap="flat" cmpd="sng">
              <a:solidFill>
                <a:srgbClr val="CC0000"/>
              </a:solidFill>
              <a:prstDash val="dash"/>
              <a:round/>
              <a:headEnd type="none" w="med" len="med"/>
              <a:tailEnd type="none" w="med" len="med"/>
            </a:ln>
          </p:spPr>
        </p:cxnSp>
      </p:grpSp>
      <p:sp>
        <p:nvSpPr>
          <p:cNvPr id="32" name="Rectangle 31"/>
          <p:cNvSpPr/>
          <p:nvPr/>
        </p:nvSpPr>
        <p:spPr>
          <a:xfrm>
            <a:off x="922392" y="5513167"/>
            <a:ext cx="10713766" cy="1323439"/>
          </a:xfrm>
          <a:prstGeom prst="rect">
            <a:avLst/>
          </a:prstGeom>
          <a:noFill/>
        </p:spPr>
        <p:txBody>
          <a:bodyPr wrap="none" lIns="91440" tIns="45720" rIns="91440" bIns="45720">
            <a:spAutoFit/>
          </a:bodyPr>
          <a:lstStyle/>
          <a:p>
            <a:pPr algn="ctr"/>
            <a:r>
              <a:rPr lang="en-US" sz="4000" b="1" cap="none" spc="0" dirty="0" smtClean="0">
                <a:ln w="22225">
                  <a:solidFill>
                    <a:schemeClr val="accent2"/>
                  </a:solidFill>
                  <a:prstDash val="solid"/>
                </a:ln>
                <a:solidFill>
                  <a:schemeClr val="accent2">
                    <a:lumMod val="40000"/>
                    <a:lumOff val="60000"/>
                  </a:schemeClr>
                </a:solidFill>
                <a:effectLst/>
              </a:rPr>
              <a:t>In linear </a:t>
            </a:r>
            <a:r>
              <a:rPr lang="en-US" sz="4000" b="1" dirty="0">
                <a:ln w="22225">
                  <a:solidFill>
                    <a:schemeClr val="accent2"/>
                  </a:solidFill>
                  <a:prstDash val="solid"/>
                </a:ln>
                <a:solidFill>
                  <a:schemeClr val="accent2">
                    <a:lumMod val="40000"/>
                    <a:lumOff val="60000"/>
                  </a:schemeClr>
                </a:solidFill>
              </a:rPr>
              <a:t>r</a:t>
            </a:r>
            <a:r>
              <a:rPr lang="en-US" sz="4000" b="1" cap="none" spc="0" dirty="0" smtClean="0">
                <a:ln w="22225">
                  <a:solidFill>
                    <a:schemeClr val="accent2"/>
                  </a:solidFill>
                  <a:prstDash val="solid"/>
                </a:ln>
                <a:solidFill>
                  <a:schemeClr val="accent2">
                    <a:lumMod val="40000"/>
                    <a:lumOff val="60000"/>
                  </a:schemeClr>
                </a:solidFill>
                <a:effectLst/>
              </a:rPr>
              <a:t>egression, there are no </a:t>
            </a:r>
            <a:br>
              <a:rPr lang="en-US" sz="4000" b="1" cap="none" spc="0" dirty="0" smtClean="0">
                <a:ln w="22225">
                  <a:solidFill>
                    <a:schemeClr val="accent2"/>
                  </a:solidFill>
                  <a:prstDash val="solid"/>
                </a:ln>
                <a:solidFill>
                  <a:schemeClr val="accent2">
                    <a:lumMod val="40000"/>
                    <a:lumOff val="60000"/>
                  </a:schemeClr>
                </a:solidFill>
                <a:effectLst/>
              </a:rPr>
            </a:br>
            <a:r>
              <a:rPr lang="en-US" sz="4000" b="1" cap="none" spc="0" dirty="0" smtClean="0">
                <a:ln w="22225">
                  <a:solidFill>
                    <a:schemeClr val="accent2"/>
                  </a:solidFill>
                  <a:prstDash val="solid"/>
                </a:ln>
                <a:solidFill>
                  <a:schemeClr val="accent2">
                    <a:lumMod val="40000"/>
                    <a:lumOff val="60000"/>
                  </a:schemeClr>
                </a:solidFill>
                <a:effectLst/>
              </a:rPr>
              <a:t>local minima because the loss function is convex </a:t>
            </a:r>
            <a:endParaRPr lang="en-US" sz="4000" b="1" cap="none" spc="0" dirty="0">
              <a:ln w="22225">
                <a:solidFill>
                  <a:schemeClr val="accent2"/>
                </a:solidFill>
                <a:prstDash val="solid"/>
              </a:ln>
              <a:solidFill>
                <a:schemeClr val="accent2">
                  <a:lumMod val="40000"/>
                  <a:lumOff val="60000"/>
                </a:schemeClr>
              </a:solidFill>
              <a:effectLst/>
            </a:endParaRPr>
          </a:p>
        </p:txBody>
      </p:sp>
    </p:spTree>
    <p:extLst>
      <p:ext uri="{BB962C8B-B14F-4D97-AF65-F5344CB8AC3E}">
        <p14:creationId xmlns:p14="http://schemas.microsoft.com/office/powerpoint/2010/main" val="1842685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50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3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Lecture Outline </a:t>
            </a:r>
            <a:br>
              <a:rPr lang="en-US" dirty="0"/>
            </a:br>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t>20</a:t>
            </a:fld>
            <a:endParaRPr lang="en-US"/>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xmlns="" id="{91E54E5B-C88E-ED43-B951-CBA664C28785}"/>
                  </a:ext>
                </a:extLst>
              </p:cNvPr>
              <p:cNvSpPr txBox="1">
                <a:spLocks/>
              </p:cNvSpPr>
              <p:nvPr/>
            </p:nvSpPr>
            <p:spPr>
              <a:xfrm>
                <a:off x="1041240" y="1134895"/>
                <a:ext cx="10045860" cy="4674402"/>
              </a:xfrm>
              <a:prstGeom prst="rect">
                <a:avLst/>
              </a:prstGeom>
              <a:ln w="12700">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spcBef>
                    <a:spcPts val="600"/>
                  </a:spcBef>
                  <a:spcAft>
                    <a:spcPts val="600"/>
                  </a:spcAft>
                  <a:buFont typeface="Arial" charset="0"/>
                  <a:buChar char="•"/>
                </a:pPr>
                <a:r>
                  <a:rPr lang="en-US" sz="2400" dirty="0" smtClean="0">
                    <a:latin typeface="Karla" charset="0"/>
                    <a:ea typeface="Karla" charset="0"/>
                    <a:cs typeface="Karla" charset="0"/>
                  </a:rPr>
                  <a:t>Linear models </a:t>
                </a:r>
                <a:endParaRPr lang="en-US" sz="2400" dirty="0">
                  <a:latin typeface="Karla" charset="0"/>
                  <a:ea typeface="Karla" charset="0"/>
                  <a:cs typeface="Karla" charset="0"/>
                </a:endParaRPr>
              </a:p>
              <a:p>
                <a:pPr marL="342900" indent="-342900">
                  <a:spcBef>
                    <a:spcPts val="600"/>
                  </a:spcBef>
                  <a:spcAft>
                    <a:spcPts val="600"/>
                  </a:spcAft>
                  <a:buFont typeface="Arial" charset="0"/>
                  <a:buChar char="•"/>
                </a:pPr>
                <a:r>
                  <a:rPr lang="en-US" sz="2400" dirty="0" smtClean="0">
                    <a:latin typeface="Karla" charset="0"/>
                    <a:ea typeface="Karla" charset="0"/>
                    <a:cs typeface="Karla" charset="0"/>
                  </a:rPr>
                  <a:t>Estimate </a:t>
                </a:r>
                <a:r>
                  <a:rPr lang="en-US" sz="2400" dirty="0">
                    <a:latin typeface="Karla" charset="0"/>
                    <a:ea typeface="Karla" charset="0"/>
                    <a:cs typeface="Karla" charset="0"/>
                  </a:rPr>
                  <a:t>of the regression </a:t>
                </a:r>
                <a:r>
                  <a:rPr lang="en-US" sz="2400" dirty="0" smtClean="0">
                    <a:latin typeface="Karla" charset="0"/>
                    <a:ea typeface="Karla" charset="0"/>
                    <a:cs typeface="Karla" charset="0"/>
                  </a:rPr>
                  <a:t>coefficients</a:t>
                </a:r>
              </a:p>
              <a:p>
                <a:pPr marL="1085820" lvl="1" indent="-342900">
                  <a:spcBef>
                    <a:spcPts val="600"/>
                  </a:spcBef>
                  <a:spcAft>
                    <a:spcPts val="600"/>
                  </a:spcAft>
                  <a:buFont typeface="Arial" charset="0"/>
                  <a:buChar char="•"/>
                </a:pPr>
                <a:r>
                  <a:rPr lang="en-US" sz="2000" dirty="0" smtClean="0">
                    <a:latin typeface="Karla" charset="0"/>
                    <a:ea typeface="Karla" charset="0"/>
                    <a:cs typeface="Karla" charset="0"/>
                  </a:rPr>
                  <a:t>Brute Force</a:t>
                </a:r>
              </a:p>
              <a:p>
                <a:pPr marL="1085820" lvl="1" indent="-342900">
                  <a:spcBef>
                    <a:spcPts val="600"/>
                  </a:spcBef>
                  <a:spcAft>
                    <a:spcPts val="600"/>
                  </a:spcAft>
                  <a:buFont typeface="Arial" charset="0"/>
                  <a:buChar char="•"/>
                </a:pPr>
                <a:r>
                  <a:rPr lang="en-US" sz="2000" dirty="0" smtClean="0">
                    <a:latin typeface="Karla" charset="0"/>
                    <a:ea typeface="Karla" charset="0"/>
                    <a:cs typeface="Karla" charset="0"/>
                  </a:rPr>
                  <a:t>Exact method</a:t>
                </a:r>
              </a:p>
              <a:p>
                <a:pPr marL="1085820" lvl="1" indent="-342900">
                  <a:spcBef>
                    <a:spcPts val="600"/>
                  </a:spcBef>
                  <a:spcAft>
                    <a:spcPts val="600"/>
                  </a:spcAft>
                  <a:buFont typeface="Arial" charset="0"/>
                  <a:buChar char="•"/>
                </a:pPr>
                <a:r>
                  <a:rPr lang="en-US" sz="2000" dirty="0" smtClean="0">
                    <a:latin typeface="Karla" charset="0"/>
                    <a:ea typeface="Karla" charset="0"/>
                    <a:cs typeface="Karla" charset="0"/>
                  </a:rPr>
                  <a:t>Gradient Descent </a:t>
                </a:r>
              </a:p>
              <a:p>
                <a:pPr marL="342900" indent="-342900">
                  <a:spcBef>
                    <a:spcPts val="600"/>
                  </a:spcBef>
                  <a:spcAft>
                    <a:spcPts val="600"/>
                  </a:spcAft>
                  <a:buFont typeface="Arial" charset="0"/>
                  <a:buChar char="•"/>
                </a:pPr>
                <a:r>
                  <a:rPr lang="en-US" sz="2400" b="1" dirty="0">
                    <a:solidFill>
                      <a:schemeClr val="tx1">
                        <a:lumMod val="75000"/>
                        <a:lumOff val="25000"/>
                      </a:schemeClr>
                    </a:solidFill>
                    <a:latin typeface="Karla" charset="0"/>
                    <a:ea typeface="Karla" charset="0"/>
                    <a:cs typeface="Karla" charset="0"/>
                  </a:rPr>
                  <a:t>Confidence intervals for the predictors </a:t>
                </a:r>
                <a:r>
                  <a:rPr lang="en-US" sz="2400" b="1" dirty="0" smtClean="0">
                    <a:solidFill>
                      <a:schemeClr val="tx1">
                        <a:lumMod val="75000"/>
                        <a:lumOff val="25000"/>
                      </a:schemeClr>
                    </a:solidFill>
                    <a:latin typeface="Karla" charset="0"/>
                    <a:ea typeface="Karla" charset="0"/>
                    <a:cs typeface="Karla" charset="0"/>
                  </a:rPr>
                  <a:t>estimates</a:t>
                </a:r>
              </a:p>
              <a:p>
                <a:pPr marL="342900" indent="-342900">
                  <a:spcBef>
                    <a:spcPts val="600"/>
                  </a:spcBef>
                  <a:spcAft>
                    <a:spcPts val="600"/>
                  </a:spcAft>
                  <a:buFont typeface="Arial" charset="0"/>
                  <a:buChar char="•"/>
                </a:pPr>
                <a:r>
                  <a:rPr lang="en-US" sz="2400" dirty="0">
                    <a:solidFill>
                      <a:schemeClr val="tx1">
                        <a:lumMod val="75000"/>
                        <a:lumOff val="25000"/>
                      </a:schemeClr>
                    </a:solidFill>
                    <a:latin typeface="Karla" charset="0"/>
                    <a:ea typeface="Karla" charset="0"/>
                    <a:cs typeface="Karla" charset="0"/>
                  </a:rPr>
                  <a:t>Bootstrap </a:t>
                </a:r>
              </a:p>
              <a:p>
                <a:pPr marL="342900" indent="-342900">
                  <a:spcBef>
                    <a:spcPts val="600"/>
                  </a:spcBef>
                  <a:spcAft>
                    <a:spcPts val="600"/>
                  </a:spcAft>
                  <a:buFont typeface="Arial" charset="0"/>
                  <a:buChar char="•"/>
                </a:pPr>
                <a:r>
                  <a:rPr lang="en-US" sz="2400" dirty="0" smtClean="0">
                    <a:latin typeface="Karla" charset="0"/>
                    <a:ea typeface="Karla" charset="0"/>
                    <a:cs typeface="Karla" charset="0"/>
                  </a:rPr>
                  <a:t>Evaluating </a:t>
                </a:r>
                <a:r>
                  <a:rPr lang="en-US" sz="2400" dirty="0">
                    <a:latin typeface="Karla" charset="0"/>
                    <a:ea typeface="Karla" charset="0"/>
                    <a:cs typeface="Karla" charset="0"/>
                  </a:rPr>
                  <a:t>Significance of Predictors </a:t>
                </a:r>
                <a:endParaRPr lang="en-US" sz="2400" dirty="0" smtClean="0">
                  <a:latin typeface="Karla" charset="0"/>
                  <a:ea typeface="Karla" charset="0"/>
                  <a:cs typeface="Karla" charset="0"/>
                </a:endParaRPr>
              </a:p>
              <a:p>
                <a:pPr marL="342900" indent="-342900">
                  <a:spcBef>
                    <a:spcPts val="600"/>
                  </a:spcBef>
                  <a:spcAft>
                    <a:spcPts val="600"/>
                  </a:spcAft>
                  <a:buFont typeface="Arial" charset="0"/>
                  <a:buChar char="•"/>
                </a:pPr>
                <a:r>
                  <a:rPr lang="en-US" sz="2400" dirty="0" smtClean="0">
                    <a:latin typeface="Karla" charset="0"/>
                    <a:ea typeface="Karla" charset="0"/>
                    <a:cs typeface="Karla" charset="0"/>
                  </a:rPr>
                  <a:t>How </a:t>
                </a:r>
                <a:r>
                  <a:rPr lang="en-US" sz="2400" dirty="0">
                    <a:latin typeface="Karla" charset="0"/>
                    <a:ea typeface="Karla" charset="0"/>
                    <a:cs typeface="Karla" charset="0"/>
                  </a:rPr>
                  <a:t>well we </a:t>
                </a:r>
                <a:r>
                  <a:rPr lang="en-US" sz="2400" dirty="0" smtClean="0">
                    <a:latin typeface="Karla" charset="0"/>
                    <a:ea typeface="Karla" charset="0"/>
                    <a:cs typeface="Karla" charset="0"/>
                  </a:rPr>
                  <a:t>know the model </a:t>
                </a:r>
                <a14:m>
                  <m:oMath xmlns:m="http://schemas.openxmlformats.org/officeDocument/2006/math">
                    <m:acc>
                      <m:accPr>
                        <m:chr m:val="̂"/>
                        <m:ctrlPr>
                          <a:rPr lang="en-US" sz="2400" i="1">
                            <a:latin typeface="Cambria Math" charset="0"/>
                            <a:ea typeface="Karla" charset="0"/>
                            <a:cs typeface="Karla" charset="0"/>
                          </a:rPr>
                        </m:ctrlPr>
                      </m:accPr>
                      <m:e>
                        <m:r>
                          <a:rPr lang="en-US" sz="2400" b="0" i="1">
                            <a:latin typeface="Cambria Math" charset="0"/>
                            <a:ea typeface="Karla" charset="0"/>
                            <a:cs typeface="Karla" charset="0"/>
                          </a:rPr>
                          <m:t>𝑓</m:t>
                        </m:r>
                      </m:e>
                    </m:acc>
                  </m:oMath>
                </a14:m>
                <a:endParaRPr lang="en-US" sz="2400" dirty="0">
                  <a:latin typeface="Karla" charset="0"/>
                  <a:ea typeface="Karla" charset="0"/>
                  <a:cs typeface="Karla" charset="0"/>
                </a:endParaRPr>
              </a:p>
            </p:txBody>
          </p:sp>
        </mc:Choice>
        <mc:Fallback xmlns="">
          <p:sp>
            <p:nvSpPr>
              <p:cNvPr id="5" name="Content Placeholder 2">
                <a:extLst>
                  <a:ext uri="{FF2B5EF4-FFF2-40B4-BE49-F238E27FC236}">
                    <a16:creationId xmlns="" xmlns:a16="http://schemas.microsoft.com/office/drawing/2014/main" xmlns:a14="http://schemas.microsoft.com/office/drawing/2010/main" id="{91E54E5B-C88E-ED43-B951-CBA664C28785}"/>
                  </a:ext>
                </a:extLst>
              </p:cNvPr>
              <p:cNvSpPr txBox="1">
                <a:spLocks noRot="1" noChangeAspect="1" noMove="1" noResize="1" noEditPoints="1" noAdjustHandles="1" noChangeArrowheads="1" noChangeShapeType="1" noTextEdit="1"/>
              </p:cNvSpPr>
              <p:nvPr/>
            </p:nvSpPr>
            <p:spPr>
              <a:xfrm>
                <a:off x="1041240" y="1134895"/>
                <a:ext cx="10045860" cy="4674402"/>
              </a:xfrm>
              <a:prstGeom prst="rect">
                <a:avLst/>
              </a:prstGeom>
              <a:blipFill rotWithShape="0">
                <a:blip r:embed="rId2"/>
                <a:stretch>
                  <a:fillRect l="-850" t="-1043"/>
                </a:stretch>
              </a:blipFill>
              <a:ln w="12700">
                <a:noFill/>
              </a:ln>
            </p:spPr>
            <p:txBody>
              <a:bodyPr/>
              <a:lstStyle/>
              <a:p>
                <a:r>
                  <a:rPr lang="en-US">
                    <a:noFill/>
                  </a:rPr>
                  <a:t> </a:t>
                </a:r>
              </a:p>
            </p:txBody>
          </p:sp>
        </mc:Fallback>
      </mc:AlternateContent>
    </p:spTree>
    <p:extLst>
      <p:ext uri="{BB962C8B-B14F-4D97-AF65-F5344CB8AC3E}">
        <p14:creationId xmlns:p14="http://schemas.microsoft.com/office/powerpoint/2010/main" val="1276370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Interpretation of Predictors</a:t>
            </a:r>
            <a:endParaRPr lang="en-US" dirty="0"/>
          </a:p>
        </p:txBody>
      </p:sp>
      <mc:AlternateContent xmlns:mc="http://schemas.openxmlformats.org/markup-compatibility/2006" xmlns:a14="http://schemas.microsoft.com/office/drawing/2010/main">
        <mc:Choice Requires="a14">
          <p:sp>
            <p:nvSpPr>
              <p:cNvPr id="6" name="Content Placeholder 5"/>
              <p:cNvSpPr>
                <a:spLocks noGrp="1"/>
              </p:cNvSpPr>
              <p:nvPr>
                <p:ph idx="1"/>
              </p:nvPr>
            </p:nvSpPr>
            <p:spPr>
              <a:xfrm>
                <a:off x="869553" y="1183069"/>
                <a:ext cx="10452894" cy="4948722"/>
              </a:xfrm>
            </p:spPr>
            <p:txBody>
              <a:bodyPr/>
              <a:lstStyle/>
              <a:p>
                <a:pPr>
                  <a:spcBef>
                    <a:spcPts val="0"/>
                  </a:spcBef>
                  <a:spcAft>
                    <a:spcPts val="1200"/>
                  </a:spcAft>
                </a:pPr>
                <a:r>
                  <a:rPr lang="en-US" sz="2400" b="1" dirty="0" smtClean="0"/>
                  <a:t>Question: </a:t>
                </a:r>
                <a:r>
                  <a:rPr lang="en-US" sz="2400" dirty="0" smtClean="0"/>
                  <a:t>What do you think a predictor coefficient means?</a:t>
                </a:r>
              </a:p>
              <a:p>
                <a:pPr algn="ctr">
                  <a:spcBef>
                    <a:spcPts val="1800"/>
                  </a:spcBef>
                  <a:spcAft>
                    <a:spcPts val="600"/>
                  </a:spcAft>
                </a:pPr>
                <a14:m>
                  <m:oMathPara xmlns:m="http://schemas.openxmlformats.org/officeDocument/2006/math">
                    <m:oMathParaPr>
                      <m:jc m:val="centerGroup"/>
                    </m:oMathParaPr>
                    <m:oMath xmlns:m="http://schemas.openxmlformats.org/officeDocument/2006/math">
                      <m:r>
                        <a:rPr lang="en-US" sz="2400" b="0" i="1" smtClean="0">
                          <a:solidFill>
                            <a:schemeClr val="tx1">
                              <a:lumMod val="75000"/>
                              <a:lumOff val="25000"/>
                            </a:schemeClr>
                          </a:solidFill>
                          <a:latin typeface="Cambria Math" charset="0"/>
                        </a:rPr>
                        <m:t>𝑆𝑎𝑙𝑒𝑠</m:t>
                      </m:r>
                      <m:r>
                        <a:rPr lang="en-US" sz="2400" b="0" i="1" smtClean="0">
                          <a:solidFill>
                            <a:schemeClr val="tx1">
                              <a:lumMod val="75000"/>
                              <a:lumOff val="25000"/>
                            </a:schemeClr>
                          </a:solidFill>
                          <a:latin typeface="Cambria Math" charset="0"/>
                        </a:rPr>
                        <m:t>=7.5+0.04 </m:t>
                      </m:r>
                      <m:r>
                        <a:rPr lang="en-US" sz="2400" b="0" i="1" smtClean="0">
                          <a:solidFill>
                            <a:schemeClr val="tx1">
                              <a:lumMod val="75000"/>
                              <a:lumOff val="25000"/>
                            </a:schemeClr>
                          </a:solidFill>
                          <a:latin typeface="Cambria Math" charset="0"/>
                        </a:rPr>
                        <m:t>𝑇𝑉</m:t>
                      </m:r>
                    </m:oMath>
                  </m:oMathPara>
                </a14:m>
                <a:endParaRPr lang="en-US" sz="3200" b="1" dirty="0" smtClean="0">
                  <a:solidFill>
                    <a:schemeClr val="tx1">
                      <a:lumMod val="75000"/>
                      <a:lumOff val="25000"/>
                    </a:schemeClr>
                  </a:solidFill>
                </a:endParaRPr>
              </a:p>
              <a:p>
                <a:pPr>
                  <a:spcBef>
                    <a:spcPts val="0"/>
                  </a:spcBef>
                  <a:spcAft>
                    <a:spcPts val="600"/>
                  </a:spcAft>
                </a:pPr>
                <a:r>
                  <a:rPr lang="en-US" sz="2400" dirty="0" smtClean="0">
                    <a:solidFill>
                      <a:schemeClr val="accent2">
                        <a:lumMod val="75000"/>
                      </a:schemeClr>
                    </a:solidFill>
                  </a:rPr>
                  <a:t>What does 7.5 mean and what does 0.04 mean?</a:t>
                </a:r>
              </a:p>
              <a:p>
                <a:pPr>
                  <a:spcBef>
                    <a:spcPts val="1200"/>
                  </a:spcBef>
                  <a:spcAft>
                    <a:spcPts val="600"/>
                  </a:spcAft>
                </a:pPr>
                <a:r>
                  <a:rPr lang="en-US" sz="2400" dirty="0" smtClean="0">
                    <a:solidFill>
                      <a:schemeClr val="tx1">
                        <a:lumMod val="75000"/>
                        <a:lumOff val="25000"/>
                      </a:schemeClr>
                    </a:solidFill>
                  </a:rPr>
                  <a:t>If we increase the TV by $1000, what would you expect the increase in sales to be? </a:t>
                </a:r>
              </a:p>
              <a:p>
                <a:pPr>
                  <a:spcBef>
                    <a:spcPts val="1200"/>
                  </a:spcBef>
                  <a:spcAft>
                    <a:spcPts val="600"/>
                  </a:spcAft>
                </a:pPr>
                <a:r>
                  <a:rPr lang="en-US" sz="2400" dirty="0" smtClean="0">
                    <a:solidFill>
                      <a:schemeClr val="tx1">
                        <a:lumMod val="75000"/>
                        <a:lumOff val="25000"/>
                      </a:schemeClr>
                    </a:solidFill>
                  </a:rPr>
                  <a:t>What if?                                    </a:t>
                </a:r>
                <a14:m>
                  <m:oMath xmlns:m="http://schemas.openxmlformats.org/officeDocument/2006/math">
                    <m:r>
                      <a:rPr lang="en-US" sz="2400" i="1">
                        <a:solidFill>
                          <a:schemeClr val="tx1">
                            <a:lumMod val="75000"/>
                            <a:lumOff val="25000"/>
                          </a:schemeClr>
                        </a:solidFill>
                        <a:latin typeface="Cambria Math" charset="0"/>
                      </a:rPr>
                      <m:t>𝑆𝑎𝑙𝑒𝑠</m:t>
                    </m:r>
                    <m:r>
                      <a:rPr lang="en-US" sz="2400" i="1">
                        <a:solidFill>
                          <a:schemeClr val="tx1">
                            <a:lumMod val="75000"/>
                            <a:lumOff val="25000"/>
                          </a:schemeClr>
                        </a:solidFill>
                        <a:latin typeface="Cambria Math" charset="0"/>
                      </a:rPr>
                      <m:t>=7.5+1.01 </m:t>
                    </m:r>
                    <m:r>
                      <a:rPr lang="en-US" sz="2400" i="1">
                        <a:solidFill>
                          <a:schemeClr val="tx1">
                            <a:lumMod val="75000"/>
                            <a:lumOff val="25000"/>
                          </a:schemeClr>
                        </a:solidFill>
                        <a:latin typeface="Cambria Math" charset="0"/>
                      </a:rPr>
                      <m:t>𝑇𝑉</m:t>
                    </m:r>
                  </m:oMath>
                </a14:m>
                <a:endParaRPr lang="en-US" sz="3200" b="1" dirty="0">
                  <a:solidFill>
                    <a:schemeClr val="tx1">
                      <a:lumMod val="75000"/>
                      <a:lumOff val="25000"/>
                    </a:schemeClr>
                  </a:solidFill>
                </a:endParaRPr>
              </a:p>
              <a:p>
                <a:pPr>
                  <a:spcBef>
                    <a:spcPts val="0"/>
                  </a:spcBef>
                  <a:spcAft>
                    <a:spcPts val="600"/>
                  </a:spcAft>
                </a:pPr>
                <a:endParaRPr lang="en-US" sz="2400" dirty="0" smtClean="0">
                  <a:solidFill>
                    <a:schemeClr val="tx1">
                      <a:lumMod val="75000"/>
                      <a:lumOff val="25000"/>
                    </a:schemeClr>
                  </a:solidFill>
                </a:endParaRPr>
              </a:p>
              <a:p>
                <a:pPr>
                  <a:spcBef>
                    <a:spcPts val="0"/>
                  </a:spcBef>
                  <a:spcAft>
                    <a:spcPts val="600"/>
                  </a:spcAft>
                </a:pPr>
                <a:r>
                  <a:rPr lang="en-US" sz="2400" dirty="0" smtClean="0">
                    <a:solidFill>
                      <a:schemeClr val="tx1">
                        <a:lumMod val="75000"/>
                        <a:lumOff val="25000"/>
                      </a:schemeClr>
                    </a:solidFill>
                  </a:rPr>
                  <a:t> </a:t>
                </a:r>
              </a:p>
              <a:p>
                <a:pPr>
                  <a:spcBef>
                    <a:spcPts val="0"/>
                  </a:spcBef>
                  <a:spcAft>
                    <a:spcPts val="600"/>
                  </a:spcAft>
                </a:pPr>
                <a:endParaRPr lang="en-US" sz="3200" b="1" dirty="0">
                  <a:solidFill>
                    <a:srgbClr val="FF0000"/>
                  </a:solidFill>
                </a:endParaRPr>
              </a:p>
            </p:txBody>
          </p:sp>
        </mc:Choice>
        <mc:Fallback xmlns="">
          <p:sp>
            <p:nvSpPr>
              <p:cNvPr id="6" name="Content Placeholder 5"/>
              <p:cNvSpPr>
                <a:spLocks noGrp="1" noRot="1" noChangeAspect="1" noMove="1" noResize="1" noEditPoints="1" noAdjustHandles="1" noChangeArrowheads="1" noChangeShapeType="1" noTextEdit="1"/>
              </p:cNvSpPr>
              <p:nvPr>
                <p:ph idx="1"/>
              </p:nvPr>
            </p:nvSpPr>
            <p:spPr>
              <a:xfrm>
                <a:off x="869553" y="1183069"/>
                <a:ext cx="10452894" cy="4948722"/>
              </a:xfrm>
              <a:blipFill rotWithShape="0">
                <a:blip r:embed="rId3"/>
                <a:stretch>
                  <a:fillRect l="-933" t="-98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21</a:t>
            </a:fld>
            <a:endParaRPr lang="en-US"/>
          </a:p>
        </p:txBody>
      </p:sp>
      <p:sp>
        <p:nvSpPr>
          <p:cNvPr id="5" name="TextBox 4"/>
          <p:cNvSpPr txBox="1"/>
          <p:nvPr/>
        </p:nvSpPr>
        <p:spPr>
          <a:xfrm>
            <a:off x="869553" y="5002681"/>
            <a:ext cx="10973155" cy="830997"/>
          </a:xfrm>
          <a:prstGeom prst="rect">
            <a:avLst/>
          </a:prstGeom>
          <a:solidFill>
            <a:schemeClr val="bg1">
              <a:lumMod val="85000"/>
            </a:schemeClr>
          </a:solidFill>
          <a:ln>
            <a:solidFill>
              <a:srgbClr val="C00000"/>
            </a:solidFill>
          </a:ln>
        </p:spPr>
        <p:txBody>
          <a:bodyPr wrap="square" rtlCol="0">
            <a:spAutoFit/>
          </a:bodyPr>
          <a:lstStyle/>
          <a:p>
            <a:r>
              <a:rPr lang="en-US" sz="2400" dirty="0">
                <a:solidFill>
                  <a:schemeClr val="tx1">
                    <a:lumMod val="75000"/>
                    <a:lumOff val="25000"/>
                  </a:schemeClr>
                </a:solidFill>
                <a:latin typeface="Karla" charset="0"/>
                <a:ea typeface="Karla" charset="0"/>
                <a:cs typeface="Karla" charset="0"/>
              </a:rPr>
              <a:t>The interpretation of the predictors depends on the values but decisions depend on how much we trust these </a:t>
            </a:r>
            <a:r>
              <a:rPr lang="en-US" sz="2400" dirty="0" smtClean="0">
                <a:solidFill>
                  <a:schemeClr val="tx1">
                    <a:lumMod val="75000"/>
                    <a:lumOff val="25000"/>
                  </a:schemeClr>
                </a:solidFill>
                <a:latin typeface="Karla" charset="0"/>
                <a:ea typeface="Karla" charset="0"/>
                <a:cs typeface="Karla" charset="0"/>
              </a:rPr>
              <a:t>values.</a:t>
            </a:r>
            <a:endParaRPr lang="en-US" sz="2400" dirty="0">
              <a:solidFill>
                <a:schemeClr val="tx1">
                  <a:lumMod val="75000"/>
                  <a:lumOff val="25000"/>
                </a:schemeClr>
              </a:solidFill>
              <a:latin typeface="Karla" charset="0"/>
              <a:ea typeface="Karla" charset="0"/>
              <a:cs typeface="Karla" charset="0"/>
            </a:endParaRPr>
          </a:p>
        </p:txBody>
      </p:sp>
    </p:spTree>
    <p:extLst>
      <p:ext uri="{BB962C8B-B14F-4D97-AF65-F5344CB8AC3E}">
        <p14:creationId xmlns:p14="http://schemas.microsoft.com/office/powerpoint/2010/main" val="794701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P spid="5"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xmlns="" id="{BC22B038-280C-0C42-AF84-B1E7D6DBA5DF}"/>
              </a:ext>
            </a:extLst>
          </p:cNvPr>
          <p:cNvPicPr>
            <a:picLocks noChangeAspect="1"/>
          </p:cNvPicPr>
          <p:nvPr/>
        </p:nvPicPr>
        <p:blipFill>
          <a:blip r:embed="rId3"/>
          <a:stretch>
            <a:fillRect/>
          </a:stretch>
        </p:blipFill>
        <p:spPr>
          <a:xfrm>
            <a:off x="4043790" y="3998380"/>
            <a:ext cx="4104420" cy="2736280"/>
          </a:xfrm>
          <a:prstGeom prst="rect">
            <a:avLst/>
          </a:prstGeom>
        </p:spPr>
      </p:pic>
      <p:sp>
        <p:nvSpPr>
          <p:cNvPr id="2" name="Title 1"/>
          <p:cNvSpPr>
            <a:spLocks noGrp="1"/>
          </p:cNvSpPr>
          <p:nvPr>
            <p:ph type="title"/>
          </p:nvPr>
        </p:nvSpPr>
        <p:spPr/>
        <p:txBody>
          <a:bodyPr/>
          <a:lstStyle/>
          <a:p>
            <a:r>
              <a:rPr lang="en-US" dirty="0">
                <a:solidFill>
                  <a:schemeClr val="tx1">
                    <a:lumMod val="75000"/>
                    <a:lumOff val="25000"/>
                  </a:schemeClr>
                </a:solidFill>
              </a:rPr>
              <a:t>Confidence intervals for the predictors estimates </a:t>
            </a:r>
            <a:br>
              <a:rPr lang="en-US" dirty="0">
                <a:solidFill>
                  <a:schemeClr val="tx1">
                    <a:lumMod val="75000"/>
                    <a:lumOff val="25000"/>
                  </a:schemeClr>
                </a:solidFill>
              </a:rPr>
            </a:br>
            <a:endParaRPr lang="en-US" dirty="0"/>
          </a:p>
        </p:txBody>
      </p:sp>
      <mc:AlternateContent xmlns:mc="http://schemas.openxmlformats.org/markup-compatibility/2006" xmlns:a14="http://schemas.microsoft.com/office/drawing/2010/main">
        <mc:Choice Requires="a14">
          <p:sp>
            <p:nvSpPr>
              <p:cNvPr id="6" name="Content Placeholder 5"/>
              <p:cNvSpPr>
                <a:spLocks noGrp="1"/>
              </p:cNvSpPr>
              <p:nvPr>
                <p:ph idx="1"/>
              </p:nvPr>
            </p:nvSpPr>
            <p:spPr>
              <a:xfrm>
                <a:off x="833415" y="1177758"/>
                <a:ext cx="10452894" cy="4948722"/>
              </a:xfrm>
            </p:spPr>
            <p:txBody>
              <a:bodyPr/>
              <a:lstStyle/>
              <a:p>
                <a:pPr>
                  <a:spcAft>
                    <a:spcPts val="600"/>
                  </a:spcAft>
                </a:pPr>
                <a:r>
                  <a:rPr lang="en-US" sz="2400" dirty="0" smtClean="0"/>
                  <a:t>We interpret the </a:t>
                </a:r>
                <a14:m>
                  <m:oMath xmlns:m="http://schemas.openxmlformats.org/officeDocument/2006/math">
                    <m:r>
                      <a:rPr lang="en-US" sz="2400" i="1">
                        <a:latin typeface="Cambria Math" charset="0"/>
                        <a:ea typeface="Cambria Math" charset="0"/>
                        <a:cs typeface="Cambria Math" charset="0"/>
                      </a:rPr>
                      <m:t>𝜀</m:t>
                    </m:r>
                    <m:r>
                      <a:rPr lang="en-US" sz="2400" i="1">
                        <a:latin typeface="Cambria Math" charset="0"/>
                        <a:ea typeface="Karla" charset="0"/>
                        <a:cs typeface="Karla" charset="0"/>
                      </a:rPr>
                      <m:t> </m:t>
                    </m:r>
                  </m:oMath>
                </a14:m>
                <a:r>
                  <a:rPr lang="en-US" sz="2400" dirty="0"/>
                  <a:t>term in our observation</a:t>
                </a:r>
              </a:p>
              <a:p>
                <a:endParaRPr lang="en-US" sz="2400" dirty="0"/>
              </a:p>
              <a:p>
                <a:pPr>
                  <a:spcAft>
                    <a:spcPts val="1200"/>
                  </a:spcAft>
                </a:pPr>
                <a:r>
                  <a:rPr lang="en-US" sz="2400" dirty="0">
                    <a:latin typeface="Karla" charset="0"/>
                    <a:ea typeface="Karla" charset="0"/>
                    <a:cs typeface="Karla" charset="0"/>
                  </a:rPr>
                  <a:t>to be noise introduced by random variations in natural systems or imprecisions of our scientific instruments. </a:t>
                </a:r>
              </a:p>
              <a:p>
                <a:r>
                  <a:rPr lang="en-US" sz="2400" dirty="0"/>
                  <a:t>If we knew the exact form of </a:t>
                </a:r>
                <a14:m>
                  <m:oMath xmlns:m="http://schemas.openxmlformats.org/officeDocument/2006/math">
                    <m:r>
                      <a:rPr lang="en-US" sz="2400" i="1">
                        <a:latin typeface="Cambria Math" charset="0"/>
                      </a:rPr>
                      <m:t>𝑓</m:t>
                    </m:r>
                    <m:d>
                      <m:dPr>
                        <m:ctrlPr>
                          <a:rPr lang="en-US" sz="2400" i="1">
                            <a:latin typeface="Cambria Math" charset="0"/>
                          </a:rPr>
                        </m:ctrlPr>
                      </m:dPr>
                      <m:e>
                        <m:r>
                          <a:rPr lang="en-US" sz="2400" i="1">
                            <a:latin typeface="Cambria Math" charset="0"/>
                          </a:rPr>
                          <m:t>𝑥</m:t>
                        </m:r>
                      </m:e>
                    </m:d>
                    <m:r>
                      <a:rPr lang="en-US" sz="2400" i="1">
                        <a:latin typeface="Cambria Math" charset="0"/>
                      </a:rPr>
                      <m:t>, </m:t>
                    </m:r>
                  </m:oMath>
                </a14:m>
                <a:r>
                  <a:rPr lang="en-US" sz="2400" dirty="0"/>
                  <a:t>for example, </a:t>
                </a:r>
                <a14:m>
                  <m:oMath xmlns:m="http://schemas.openxmlformats.org/officeDocument/2006/math">
                    <m:r>
                      <a:rPr lang="en-US" sz="2400" i="1">
                        <a:latin typeface="Cambria Math" charset="0"/>
                      </a:rPr>
                      <m:t>𝑓</m:t>
                    </m:r>
                    <m:d>
                      <m:dPr>
                        <m:ctrlPr>
                          <a:rPr lang="en-US" sz="2400" i="1">
                            <a:latin typeface="Cambria Math" charset="0"/>
                          </a:rPr>
                        </m:ctrlPr>
                      </m:dPr>
                      <m:e>
                        <m:r>
                          <a:rPr lang="en-US" sz="2400" i="1">
                            <a:latin typeface="Cambria Math" charset="0"/>
                          </a:rPr>
                          <m:t>𝑥</m:t>
                        </m:r>
                      </m:e>
                    </m:d>
                    <m:r>
                      <a:rPr lang="en-US" sz="2400">
                        <a:latin typeface="Cambria Math" charset="0"/>
                      </a:rPr>
                      <m:t>=</m:t>
                    </m:r>
                    <m:sSub>
                      <m:sSubPr>
                        <m:ctrlPr>
                          <a:rPr lang="en-US" sz="2400" i="1">
                            <a:latin typeface="Cambria Math" charset="0"/>
                          </a:rPr>
                        </m:ctrlPr>
                      </m:sSubPr>
                      <m:e>
                        <m:r>
                          <a:rPr lang="en-US" sz="2400" i="1">
                            <a:latin typeface="Cambria Math" charset="0"/>
                            <a:ea typeface="Cambria Math" charset="0"/>
                            <a:cs typeface="Cambria Math" charset="0"/>
                          </a:rPr>
                          <m:t>𝛽</m:t>
                        </m:r>
                      </m:e>
                      <m:sub>
                        <m:r>
                          <a:rPr lang="en-US" sz="2400" i="1">
                            <a:latin typeface="Cambria Math" charset="0"/>
                          </a:rPr>
                          <m:t>0</m:t>
                        </m:r>
                      </m:sub>
                    </m:sSub>
                    <m:r>
                      <a:rPr lang="en-US" sz="2400" i="1">
                        <a:latin typeface="Cambria Math" charset="0"/>
                      </a:rPr>
                      <m:t>+</m:t>
                    </m:r>
                    <m:sSub>
                      <m:sSubPr>
                        <m:ctrlPr>
                          <a:rPr lang="en-US" sz="2400" i="1">
                            <a:latin typeface="Cambria Math" charset="0"/>
                          </a:rPr>
                        </m:ctrlPr>
                      </m:sSubPr>
                      <m:e>
                        <m:r>
                          <a:rPr lang="en-US" sz="2400" i="1">
                            <a:latin typeface="Cambria Math" charset="0"/>
                            <a:ea typeface="Cambria Math" charset="0"/>
                            <a:cs typeface="Cambria Math" charset="0"/>
                          </a:rPr>
                          <m:t>𝛽</m:t>
                        </m:r>
                      </m:e>
                      <m:sub>
                        <m:r>
                          <a:rPr lang="en-US" sz="2400" i="1">
                            <a:latin typeface="Cambria Math" charset="0"/>
                          </a:rPr>
                          <m:t>1</m:t>
                        </m:r>
                      </m:sub>
                    </m:sSub>
                    <m:r>
                      <a:rPr lang="en-US" sz="2400" i="1">
                        <a:latin typeface="Cambria Math" charset="0"/>
                      </a:rPr>
                      <m:t>𝑥</m:t>
                    </m:r>
                  </m:oMath>
                </a14:m>
                <a:r>
                  <a:rPr lang="en-US" sz="2400" dirty="0"/>
                  <a:t>, and there was no </a:t>
                </a:r>
                <a14:m>
                  <m:oMath xmlns:m="http://schemas.openxmlformats.org/officeDocument/2006/math">
                    <m:r>
                      <a:rPr lang="en-US" sz="2400" i="1">
                        <a:latin typeface="Cambria Math" charset="0"/>
                        <a:ea typeface="Cambria Math" charset="0"/>
                        <a:cs typeface="Cambria Math" charset="0"/>
                      </a:rPr>
                      <m:t>𝜀</m:t>
                    </m:r>
                    <m:r>
                      <a:rPr lang="en-US" sz="2400" i="1">
                        <a:latin typeface="Cambria Math" charset="0"/>
                        <a:ea typeface="Cambria Math" charset="0"/>
                        <a:cs typeface="Cambria Math" charset="0"/>
                      </a:rPr>
                      <m:t> ,</m:t>
                    </m:r>
                  </m:oMath>
                </a14:m>
                <a:r>
                  <a:rPr lang="en-US" sz="2400" dirty="0"/>
                  <a:t> then estimating the </a:t>
                </a:r>
                <a14:m>
                  <m:oMath xmlns:m="http://schemas.openxmlformats.org/officeDocument/2006/math">
                    <m:sSup>
                      <m:sSupPr>
                        <m:ctrlPr>
                          <a:rPr lang="en-US" sz="2400" i="1">
                            <a:latin typeface="Cambria Math" charset="0"/>
                          </a:rPr>
                        </m:ctrlPr>
                      </m:sSupPr>
                      <m:e>
                        <m:acc>
                          <m:accPr>
                            <m:chr m:val="̂"/>
                            <m:ctrlPr>
                              <a:rPr lang="en-US" sz="2400" i="1">
                                <a:latin typeface="Cambria Math" charset="0"/>
                              </a:rPr>
                            </m:ctrlPr>
                          </m:accPr>
                          <m:e>
                            <m:r>
                              <a:rPr lang="en-US" sz="2400" i="1">
                                <a:latin typeface="Cambria Math" charset="0"/>
                                <a:ea typeface="Cambria Math" charset="0"/>
                                <a:cs typeface="Cambria Math" charset="0"/>
                              </a:rPr>
                              <m:t>𝛽</m:t>
                            </m:r>
                          </m:e>
                        </m:acc>
                      </m:e>
                      <m:sup>
                        <m:r>
                          <a:rPr lang="en-US" sz="2400" i="1">
                            <a:latin typeface="Cambria Math" charset="0"/>
                          </a:rPr>
                          <m:t>′</m:t>
                        </m:r>
                      </m:sup>
                    </m:sSup>
                    <m:r>
                      <a:rPr lang="en-US" sz="2400" i="1">
                        <a:latin typeface="Cambria Math" charset="0"/>
                      </a:rPr>
                      <m:t>𝑠</m:t>
                    </m:r>
                  </m:oMath>
                </a14:m>
                <a:r>
                  <a:rPr lang="en-US" sz="2400" dirty="0"/>
                  <a:t> would have been </a:t>
                </a:r>
                <a:r>
                  <a:rPr lang="en-US" sz="2400" dirty="0" smtClean="0"/>
                  <a:t>exact (so is 1.01 worth it?). </a:t>
                </a:r>
                <a:endParaRPr lang="en-US" sz="2400" dirty="0"/>
              </a:p>
              <a:p>
                <a:endParaRPr lang="en-US" sz="2400" dirty="0"/>
              </a:p>
              <a:p>
                <a:endParaRPr lang="en-US" sz="3200" b="1" dirty="0">
                  <a:solidFill>
                    <a:srgbClr val="FF0000"/>
                  </a:solidFill>
                </a:endParaRPr>
              </a:p>
            </p:txBody>
          </p:sp>
        </mc:Choice>
        <mc:Fallback xmlns="">
          <p:sp>
            <p:nvSpPr>
              <p:cNvPr id="6" name="Content Placeholder 5"/>
              <p:cNvSpPr>
                <a:spLocks noGrp="1" noRot="1" noChangeAspect="1" noMove="1" noResize="1" noEditPoints="1" noAdjustHandles="1" noChangeArrowheads="1" noChangeShapeType="1" noTextEdit="1"/>
              </p:cNvSpPr>
              <p:nvPr>
                <p:ph idx="1"/>
              </p:nvPr>
            </p:nvSpPr>
            <p:spPr>
              <a:xfrm>
                <a:off x="833415" y="1177758"/>
                <a:ext cx="10452894" cy="4948722"/>
              </a:xfrm>
              <a:blipFill rotWithShape="0">
                <a:blip r:embed="rId4"/>
                <a:stretch>
                  <a:fillRect l="-933" t="-9606" r="-292"/>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22</a:t>
            </a:fld>
            <a:endParaRPr lang="en-US"/>
          </a:p>
        </p:txBody>
      </p:sp>
      <p:pic>
        <p:nvPicPr>
          <p:cNvPr id="3" name="Picture 2"/>
          <p:cNvPicPr>
            <a:picLocks noChangeAspect="1"/>
          </p:cNvPicPr>
          <p:nvPr/>
        </p:nvPicPr>
        <p:blipFill>
          <a:blip r:embed="rId5"/>
          <a:stretch>
            <a:fillRect/>
          </a:stretch>
        </p:blipFill>
        <p:spPr>
          <a:xfrm>
            <a:off x="4964112" y="1700210"/>
            <a:ext cx="2055939" cy="392112"/>
          </a:xfrm>
          <a:prstGeom prst="rect">
            <a:avLst/>
          </a:prstGeom>
        </p:spPr>
      </p:pic>
    </p:spTree>
    <p:extLst>
      <p:ext uri="{BB962C8B-B14F-4D97-AF65-F5344CB8AC3E}">
        <p14:creationId xmlns:p14="http://schemas.microsoft.com/office/powerpoint/2010/main" val="14006374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lumMod val="75000"/>
                    <a:lumOff val="25000"/>
                  </a:schemeClr>
                </a:solidFill>
              </a:rPr>
              <a:t>Confidence intervals for the predictors estimates </a:t>
            </a:r>
            <a:r>
              <a:rPr lang="en-US" dirty="0" smtClean="0">
                <a:solidFill>
                  <a:schemeClr val="tx1">
                    <a:lumMod val="75000"/>
                    <a:lumOff val="25000"/>
                  </a:schemeClr>
                </a:solidFill>
              </a:rPr>
              <a:t>(</a:t>
            </a:r>
            <a:r>
              <a:rPr lang="en-US" dirty="0" err="1" smtClean="0">
                <a:solidFill>
                  <a:schemeClr val="tx1">
                    <a:lumMod val="75000"/>
                    <a:lumOff val="25000"/>
                  </a:schemeClr>
                </a:solidFill>
              </a:rPr>
              <a:t>cont</a:t>
            </a:r>
            <a:r>
              <a:rPr lang="en-US" dirty="0" smtClean="0">
                <a:solidFill>
                  <a:schemeClr val="tx1">
                    <a:lumMod val="75000"/>
                    <a:lumOff val="25000"/>
                  </a:schemeClr>
                </a:solidFill>
              </a:rPr>
              <a:t>)</a:t>
            </a:r>
            <a:endParaRPr lang="en-US" dirty="0"/>
          </a:p>
        </p:txBody>
      </p:sp>
      <mc:AlternateContent xmlns:mc="http://schemas.openxmlformats.org/markup-compatibility/2006" xmlns:a14="http://schemas.microsoft.com/office/drawing/2010/main">
        <mc:Choice Requires="a14">
          <p:sp>
            <p:nvSpPr>
              <p:cNvPr id="6" name="Content Placeholder 5"/>
              <p:cNvSpPr>
                <a:spLocks noGrp="1"/>
              </p:cNvSpPr>
              <p:nvPr>
                <p:ph idx="1"/>
              </p:nvPr>
            </p:nvSpPr>
            <p:spPr>
              <a:xfrm>
                <a:off x="790552" y="983807"/>
                <a:ext cx="10883706" cy="2111143"/>
              </a:xfrm>
            </p:spPr>
            <p:txBody>
              <a:bodyPr/>
              <a:lstStyle/>
              <a:p>
                <a:pPr>
                  <a:spcAft>
                    <a:spcPts val="600"/>
                  </a:spcAft>
                </a:pPr>
                <a:r>
                  <a:rPr lang="en-US" sz="2400" b="1" dirty="0">
                    <a:latin typeface="Karla" charset="0"/>
                    <a:ea typeface="Karla" charset="0"/>
                    <a:cs typeface="Karla" charset="0"/>
                  </a:rPr>
                  <a:t>However</a:t>
                </a:r>
                <a:r>
                  <a:rPr lang="en-US" sz="2400" dirty="0">
                    <a:latin typeface="Karla" charset="0"/>
                    <a:ea typeface="Karla" charset="0"/>
                    <a:cs typeface="Karla" charset="0"/>
                  </a:rPr>
                  <a:t>, </a:t>
                </a:r>
                <a:r>
                  <a:rPr lang="en-US" sz="2400" dirty="0" smtClean="0">
                    <a:latin typeface="Karla" charset="0"/>
                    <a:ea typeface="Karla" charset="0"/>
                    <a:cs typeface="Karla" charset="0"/>
                  </a:rPr>
                  <a:t>three things happen which result in mistrust of the values of </a:t>
                </a:r>
                <a14:m>
                  <m:oMath xmlns:m="http://schemas.openxmlformats.org/officeDocument/2006/math">
                    <m:sSup>
                      <m:sSupPr>
                        <m:ctrlPr>
                          <a:rPr lang="en-US" sz="2400" i="1">
                            <a:latin typeface="Cambria Math" charset="0"/>
                          </a:rPr>
                        </m:ctrlPr>
                      </m:sSupPr>
                      <m:e>
                        <m:acc>
                          <m:accPr>
                            <m:chr m:val="̂"/>
                            <m:ctrlPr>
                              <a:rPr lang="en-US" sz="2400" i="1">
                                <a:latin typeface="Cambria Math" charset="0"/>
                              </a:rPr>
                            </m:ctrlPr>
                          </m:accPr>
                          <m:e>
                            <m:r>
                              <a:rPr lang="en-US" sz="2400" i="1">
                                <a:latin typeface="Cambria Math" charset="0"/>
                                <a:ea typeface="Cambria Math" charset="0"/>
                                <a:cs typeface="Cambria Math" charset="0"/>
                              </a:rPr>
                              <m:t>𝛽</m:t>
                            </m:r>
                          </m:e>
                        </m:acc>
                      </m:e>
                      <m:sup>
                        <m:r>
                          <a:rPr lang="en-US" sz="2400" i="1">
                            <a:latin typeface="Cambria Math" charset="0"/>
                          </a:rPr>
                          <m:t>′</m:t>
                        </m:r>
                      </m:sup>
                    </m:sSup>
                    <m:r>
                      <a:rPr lang="en-US" sz="2400" i="1">
                        <a:latin typeface="Cambria Math" charset="0"/>
                      </a:rPr>
                      <m:t>𝑠</m:t>
                    </m:r>
                    <m:r>
                      <a:rPr lang="en-US" sz="2400" i="1">
                        <a:latin typeface="Cambria Math" charset="0"/>
                      </a:rPr>
                      <m:t> </m:t>
                    </m:r>
                  </m:oMath>
                </a14:m>
                <a:r>
                  <a:rPr lang="en-US" sz="2400" dirty="0" smtClean="0">
                    <a:latin typeface="Karla" charset="0"/>
                    <a:ea typeface="Karla" charset="0"/>
                    <a:cs typeface="Karla" charset="0"/>
                  </a:rPr>
                  <a:t>: </a:t>
                </a:r>
                <a:endParaRPr lang="en-US" sz="2400" dirty="0">
                  <a:latin typeface="Karla" charset="0"/>
                  <a:ea typeface="Karla" charset="0"/>
                  <a:cs typeface="Karla" charset="0"/>
                </a:endParaRPr>
              </a:p>
              <a:p>
                <a:pPr marL="514350" indent="-514350">
                  <a:spcAft>
                    <a:spcPts val="600"/>
                  </a:spcAft>
                  <a:buFont typeface="Arial" charset="0"/>
                  <a:buChar char="•"/>
                </a:pPr>
                <a14:m>
                  <m:oMath xmlns:m="http://schemas.openxmlformats.org/officeDocument/2006/math">
                    <m:r>
                      <a:rPr lang="en-US" sz="2400">
                        <a:latin typeface="Cambria Math" panose="02040503050406030204" pitchFamily="18" charset="0"/>
                        <a:ea typeface="Karla" charset="0"/>
                        <a:cs typeface="Karla" charset="0"/>
                      </a:rPr>
                      <m:t>𝜺</m:t>
                    </m:r>
                  </m:oMath>
                </a14:m>
                <a:r>
                  <a:rPr lang="en-US" sz="2400" dirty="0">
                    <a:latin typeface="Karla" charset="0"/>
                    <a:ea typeface="Karla" charset="0"/>
                    <a:cs typeface="Karla" charset="0"/>
                  </a:rPr>
                  <a:t> is always there </a:t>
                </a:r>
                <a:endParaRPr lang="en-US" sz="2400" dirty="0" smtClean="0">
                  <a:latin typeface="Karla" charset="0"/>
                  <a:ea typeface="Karla" charset="0"/>
                  <a:cs typeface="Karla" charset="0"/>
                </a:endParaRPr>
              </a:p>
              <a:p>
                <a:pPr marL="514350" indent="-514350">
                  <a:spcAft>
                    <a:spcPts val="600"/>
                  </a:spcAft>
                  <a:buFont typeface="Arial" charset="0"/>
                  <a:buChar char="•"/>
                </a:pPr>
                <a:r>
                  <a:rPr lang="en-US" sz="2400" dirty="0" smtClean="0">
                    <a:latin typeface="Karla" charset="0"/>
                    <a:ea typeface="Karla" charset="0"/>
                    <a:cs typeface="Karla" charset="0"/>
                  </a:rPr>
                  <a:t>we </a:t>
                </a:r>
                <a:r>
                  <a:rPr lang="en-US" sz="2400" dirty="0">
                    <a:latin typeface="Karla" charset="0"/>
                    <a:ea typeface="Karla" charset="0"/>
                    <a:cs typeface="Karla" charset="0"/>
                  </a:rPr>
                  <a:t>do not know the exact form of </a:t>
                </a:r>
                <a14:m>
                  <m:oMath xmlns:m="http://schemas.openxmlformats.org/officeDocument/2006/math">
                    <m:r>
                      <a:rPr lang="en-US" sz="2400" i="1">
                        <a:latin typeface="Cambria Math" panose="02040503050406030204" pitchFamily="18" charset="0"/>
                        <a:ea typeface="Karla" charset="0"/>
                        <a:cs typeface="Karla" charset="0"/>
                      </a:rPr>
                      <m:t>𝑓</m:t>
                    </m:r>
                    <m:d>
                      <m:dPr>
                        <m:ctrlPr>
                          <a:rPr lang="en-US" sz="2400" i="1">
                            <a:latin typeface="Cambria Math" charset="0"/>
                            <a:ea typeface="Karla" charset="0"/>
                            <a:cs typeface="Karla" charset="0"/>
                          </a:rPr>
                        </m:ctrlPr>
                      </m:dPr>
                      <m:e>
                        <m:r>
                          <a:rPr lang="en-US" sz="2400" i="1">
                            <a:latin typeface="Cambria Math" panose="02040503050406030204" pitchFamily="18" charset="0"/>
                            <a:ea typeface="Karla" charset="0"/>
                            <a:cs typeface="Karla" charset="0"/>
                          </a:rPr>
                          <m:t>𝑥</m:t>
                        </m:r>
                      </m:e>
                    </m:d>
                  </m:oMath>
                </a14:m>
                <a:endParaRPr lang="en-US" sz="2400" dirty="0">
                  <a:latin typeface="Karla" charset="0"/>
                  <a:ea typeface="Karla" charset="0"/>
                  <a:cs typeface="Karla" charset="0"/>
                </a:endParaRPr>
              </a:p>
              <a:p>
                <a:pPr marL="514350" indent="-514350">
                  <a:spcAft>
                    <a:spcPts val="1200"/>
                  </a:spcAft>
                  <a:buFont typeface="Arial" charset="0"/>
                  <a:buChar char="•"/>
                </a:pPr>
                <a:r>
                  <a:rPr lang="en-US" sz="2400" dirty="0" smtClean="0">
                    <a:latin typeface="Karla" charset="0"/>
                    <a:ea typeface="Karla" charset="0"/>
                    <a:cs typeface="Karla" charset="0"/>
                  </a:rPr>
                  <a:t>limited sample size</a:t>
                </a:r>
                <a:endParaRPr lang="en-US" sz="2400" dirty="0">
                  <a:latin typeface="Karla" charset="0"/>
                  <a:ea typeface="Karla" charset="0"/>
                  <a:cs typeface="Karla" charset="0"/>
                </a:endParaRPr>
              </a:p>
              <a:p>
                <a:pPr>
                  <a:spcAft>
                    <a:spcPts val="600"/>
                  </a:spcAft>
                </a:pPr>
                <a:r>
                  <a:rPr lang="en-US" sz="2400" b="1" dirty="0" smtClean="0">
                    <a:latin typeface="Karla" charset="0"/>
                    <a:ea typeface="Karla" charset="0"/>
                    <a:cs typeface="Karla" charset="0"/>
                  </a:rPr>
                  <a:t>We will </a:t>
                </a:r>
                <a:r>
                  <a:rPr lang="en-US" sz="2400" b="1" dirty="0">
                    <a:latin typeface="Karla" charset="0"/>
                    <a:ea typeface="Karla" charset="0"/>
                    <a:cs typeface="Karla" charset="0"/>
                  </a:rPr>
                  <a:t>first address </a:t>
                </a:r>
                <a14:m>
                  <m:oMath xmlns:m="http://schemas.openxmlformats.org/officeDocument/2006/math">
                    <m:r>
                      <a:rPr lang="en-US" sz="2400" b="1" i="1">
                        <a:latin typeface="Cambria Math" charset="0"/>
                        <a:ea typeface="Karla" charset="0"/>
                        <a:cs typeface="Karla" charset="0"/>
                      </a:rPr>
                      <m:t>𝛆</m:t>
                    </m:r>
                  </m:oMath>
                </a14:m>
                <a:endParaRPr lang="en-US" sz="2400" b="1" dirty="0">
                  <a:latin typeface="Karla" charset="0"/>
                  <a:ea typeface="Karla" charset="0"/>
                  <a:cs typeface="Karla" charset="0"/>
                </a:endParaRPr>
              </a:p>
              <a:p>
                <a:pPr>
                  <a:spcAft>
                    <a:spcPts val="600"/>
                  </a:spcAft>
                </a:pPr>
                <a:r>
                  <a:rPr lang="en-US" sz="2400" dirty="0">
                    <a:latin typeface="Karla" charset="0"/>
                    <a:ea typeface="Karla" charset="0"/>
                    <a:cs typeface="Karla" charset="0"/>
                  </a:rPr>
                  <a:t>We call </a:t>
                </a:r>
                <a14:m>
                  <m:oMath xmlns:m="http://schemas.openxmlformats.org/officeDocument/2006/math">
                    <m:r>
                      <a:rPr lang="en-US" sz="2400" i="1">
                        <a:latin typeface="Cambria Math" charset="0"/>
                        <a:ea typeface="Cambria Math" charset="0"/>
                        <a:cs typeface="Cambria Math" charset="0"/>
                      </a:rPr>
                      <m:t>𝜀</m:t>
                    </m:r>
                    <m:r>
                      <a:rPr lang="en-US" sz="2400" i="1">
                        <a:latin typeface="Cambria Math" charset="0"/>
                        <a:ea typeface="Cambria Math" charset="0"/>
                        <a:cs typeface="Cambria Math" charset="0"/>
                      </a:rPr>
                      <m:t> </m:t>
                    </m:r>
                  </m:oMath>
                </a14:m>
                <a:r>
                  <a:rPr lang="en-US" sz="2400" dirty="0">
                    <a:latin typeface="Karla" charset="0"/>
                    <a:ea typeface="Karla" charset="0"/>
                    <a:cs typeface="Karla" charset="0"/>
                  </a:rPr>
                  <a:t>the measurement error or </a:t>
                </a:r>
                <a:r>
                  <a:rPr lang="en-US" sz="2400" b="1" i="1" dirty="0">
                    <a:latin typeface="Karla" charset="0"/>
                    <a:ea typeface="Karla" charset="0"/>
                    <a:cs typeface="Karla" charset="0"/>
                  </a:rPr>
                  <a:t>irreducible error</a:t>
                </a:r>
                <a:r>
                  <a:rPr lang="en-US" sz="2400" dirty="0">
                    <a:latin typeface="Karla" charset="0"/>
                    <a:ea typeface="Karla" charset="0"/>
                    <a:cs typeface="Karla" charset="0"/>
                  </a:rPr>
                  <a:t>. Since even predictions made with the actual function </a:t>
                </a:r>
                <a14:m>
                  <m:oMath xmlns:m="http://schemas.openxmlformats.org/officeDocument/2006/math">
                    <m:r>
                      <a:rPr lang="en-US" sz="2400" i="1">
                        <a:latin typeface="Cambria Math" charset="0"/>
                        <a:ea typeface="Karla" charset="0"/>
                        <a:cs typeface="Karla" charset="0"/>
                      </a:rPr>
                      <m:t>𝑓</m:t>
                    </m:r>
                  </m:oMath>
                </a14:m>
                <a:r>
                  <a:rPr lang="en-US" sz="2400" dirty="0">
                    <a:latin typeface="Karla" charset="0"/>
                    <a:ea typeface="Karla" charset="0"/>
                    <a:cs typeface="Karla" charset="0"/>
                  </a:rPr>
                  <a:t> will not match observed values of </a:t>
                </a:r>
                <a14:m>
                  <m:oMath xmlns:m="http://schemas.openxmlformats.org/officeDocument/2006/math">
                    <m:r>
                      <m:rPr>
                        <m:sty m:val="p"/>
                      </m:rPr>
                      <a:rPr lang="en-US" sz="2400">
                        <a:latin typeface="Cambria Math" charset="0"/>
                        <a:ea typeface="Karla" charset="0"/>
                        <a:cs typeface="Karla" charset="0"/>
                      </a:rPr>
                      <m:t>y</m:t>
                    </m:r>
                  </m:oMath>
                </a14:m>
                <a:r>
                  <a:rPr lang="en-US" sz="2400" dirty="0"/>
                  <a:t>.</a:t>
                </a:r>
                <a:endParaRPr lang="en-US" sz="2400" dirty="0">
                  <a:latin typeface="Karla" charset="0"/>
                  <a:ea typeface="Karla" charset="0"/>
                  <a:cs typeface="Karla" charset="0"/>
                </a:endParaRPr>
              </a:p>
              <a:p>
                <a:pPr>
                  <a:spcAft>
                    <a:spcPts val="600"/>
                  </a:spcAft>
                </a:pPr>
                <a:r>
                  <a:rPr lang="en-US" sz="2400" dirty="0">
                    <a:ea typeface="Cambria Math" charset="0"/>
                    <a:cs typeface="Cambria Math" charset="0"/>
                  </a:rPr>
                  <a:t>Because of </a:t>
                </a:r>
                <a14:m>
                  <m:oMath xmlns:m="http://schemas.openxmlformats.org/officeDocument/2006/math">
                    <m:r>
                      <a:rPr lang="en-US" sz="2400" i="1">
                        <a:latin typeface="Cambria Math" charset="0"/>
                        <a:ea typeface="Cambria Math" charset="0"/>
                        <a:cs typeface="Cambria Math" charset="0"/>
                      </a:rPr>
                      <m:t>𝜀</m:t>
                    </m:r>
                    <m:r>
                      <a:rPr lang="en-US" sz="2400" b="0" i="1" smtClean="0">
                        <a:latin typeface="Cambria Math" charset="0"/>
                        <a:ea typeface="Cambria Math" charset="0"/>
                        <a:cs typeface="Cambria Math" charset="0"/>
                      </a:rPr>
                      <m:t>,</m:t>
                    </m:r>
                  </m:oMath>
                </a14:m>
                <a:r>
                  <a:rPr lang="en-US" sz="2400" dirty="0">
                    <a:latin typeface="Karla" charset="0"/>
                    <a:ea typeface="Karla" charset="0"/>
                    <a:cs typeface="Karla" charset="0"/>
                  </a:rPr>
                  <a:t> every time we measure the response </a:t>
                </a:r>
                <a14:m>
                  <m:oMath xmlns:m="http://schemas.openxmlformats.org/officeDocument/2006/math">
                    <m:r>
                      <a:rPr lang="en-US" sz="2400" b="0" i="1" smtClean="0">
                        <a:latin typeface="Cambria Math" charset="0"/>
                        <a:ea typeface="Karla" charset="0"/>
                        <a:cs typeface="Karla" charset="0"/>
                      </a:rPr>
                      <m:t>𝑌</m:t>
                    </m:r>
                  </m:oMath>
                </a14:m>
                <a:r>
                  <a:rPr lang="en-US" sz="2400" dirty="0">
                    <a:latin typeface="Karla" charset="0"/>
                    <a:ea typeface="Karla" charset="0"/>
                    <a:cs typeface="Karla" charset="0"/>
                  </a:rPr>
                  <a:t> for a fix value of </a:t>
                </a:r>
                <a14:m>
                  <m:oMath xmlns:m="http://schemas.openxmlformats.org/officeDocument/2006/math">
                    <m:r>
                      <a:rPr lang="en-US" sz="2400" b="0" i="1" smtClean="0">
                        <a:latin typeface="Cambria Math" charset="0"/>
                        <a:ea typeface="Karla" charset="0"/>
                        <a:cs typeface="Karla" charset="0"/>
                      </a:rPr>
                      <m:t>𝑋</m:t>
                    </m:r>
                    <m:r>
                      <a:rPr lang="en-US" sz="2400" i="1">
                        <a:latin typeface="Cambria Math" charset="0"/>
                        <a:ea typeface="Karla" charset="0"/>
                        <a:cs typeface="Karla" charset="0"/>
                      </a:rPr>
                      <m:t> </m:t>
                    </m:r>
                  </m:oMath>
                </a14:m>
                <a:r>
                  <a:rPr lang="en-US" sz="2400" dirty="0">
                    <a:latin typeface="Karla" charset="0"/>
                    <a:ea typeface="Karla" charset="0"/>
                    <a:cs typeface="Karla" charset="0"/>
                  </a:rPr>
                  <a:t>we will obtain a different observation, and hence a different estimate of </a:t>
                </a:r>
                <a14:m>
                  <m:oMath xmlns:m="http://schemas.openxmlformats.org/officeDocument/2006/math">
                    <m:sSup>
                      <m:sSupPr>
                        <m:ctrlPr>
                          <a:rPr lang="en-US" sz="2400" i="1">
                            <a:latin typeface="Cambria Math" charset="0"/>
                          </a:rPr>
                        </m:ctrlPr>
                      </m:sSupPr>
                      <m:e>
                        <m:acc>
                          <m:accPr>
                            <m:chr m:val="̂"/>
                            <m:ctrlPr>
                              <a:rPr lang="en-US" sz="2400" i="1">
                                <a:latin typeface="Cambria Math" charset="0"/>
                              </a:rPr>
                            </m:ctrlPr>
                          </m:accPr>
                          <m:e>
                            <m:r>
                              <a:rPr lang="en-US" sz="2400" i="1">
                                <a:latin typeface="Cambria Math" charset="0"/>
                                <a:ea typeface="Cambria Math" charset="0"/>
                                <a:cs typeface="Cambria Math" charset="0"/>
                              </a:rPr>
                              <m:t>𝛽</m:t>
                            </m:r>
                          </m:e>
                        </m:acc>
                      </m:e>
                      <m:sup>
                        <m:r>
                          <a:rPr lang="en-US" sz="2400" i="1">
                            <a:latin typeface="Cambria Math" charset="0"/>
                          </a:rPr>
                          <m:t>′</m:t>
                        </m:r>
                      </m:sup>
                    </m:sSup>
                    <m:r>
                      <a:rPr lang="en-US" sz="2400" i="1">
                        <a:latin typeface="Cambria Math" charset="0"/>
                      </a:rPr>
                      <m:t>𝑠</m:t>
                    </m:r>
                    <m:r>
                      <a:rPr lang="en-US" sz="2400" b="0" i="0" smtClean="0">
                        <a:latin typeface="Cambria Math" charset="0"/>
                      </a:rPr>
                      <m:t>.</m:t>
                    </m:r>
                  </m:oMath>
                </a14:m>
                <a:endParaRPr lang="en-US" sz="2400" dirty="0">
                  <a:latin typeface="Karla" charset="0"/>
                  <a:ea typeface="Karla" charset="0"/>
                  <a:cs typeface="Karla" charset="0"/>
                </a:endParaRPr>
              </a:p>
              <a:p>
                <a:pPr>
                  <a:spcAft>
                    <a:spcPts val="600"/>
                  </a:spcAft>
                </a:pPr>
                <a:endParaRPr lang="en-US" sz="2400" dirty="0">
                  <a:latin typeface="Karla" charset="0"/>
                  <a:ea typeface="Karla" charset="0"/>
                  <a:cs typeface="Karla" charset="0"/>
                </a:endParaRPr>
              </a:p>
              <a:p>
                <a:pPr>
                  <a:spcAft>
                    <a:spcPts val="600"/>
                  </a:spcAft>
                </a:pPr>
                <a:endParaRPr lang="en-US" sz="2400" dirty="0"/>
              </a:p>
              <a:p>
                <a:pPr>
                  <a:spcAft>
                    <a:spcPts val="600"/>
                  </a:spcAft>
                </a:pPr>
                <a:endParaRPr lang="en-US" sz="2400" dirty="0"/>
              </a:p>
              <a:p>
                <a:pPr marL="514350" indent="-514350">
                  <a:spcAft>
                    <a:spcPts val="600"/>
                  </a:spcAft>
                  <a:buFont typeface="Arial" charset="0"/>
                  <a:buChar char="•"/>
                </a:pPr>
                <a:endParaRPr lang="en-US" sz="2400" dirty="0">
                  <a:latin typeface="Karla" charset="0"/>
                  <a:ea typeface="Karla" charset="0"/>
                  <a:cs typeface="Karla" charset="0"/>
                </a:endParaRPr>
              </a:p>
            </p:txBody>
          </p:sp>
        </mc:Choice>
        <mc:Fallback xmlns="">
          <p:sp>
            <p:nvSpPr>
              <p:cNvPr id="6" name="Content Placeholder 5"/>
              <p:cNvSpPr>
                <a:spLocks noGrp="1" noRot="1" noChangeAspect="1" noMove="1" noResize="1" noEditPoints="1" noAdjustHandles="1" noChangeArrowheads="1" noChangeShapeType="1" noTextEdit="1"/>
              </p:cNvSpPr>
              <p:nvPr>
                <p:ph idx="1"/>
              </p:nvPr>
            </p:nvSpPr>
            <p:spPr>
              <a:xfrm>
                <a:off x="790552" y="983807"/>
                <a:ext cx="10883706" cy="2111143"/>
              </a:xfrm>
              <a:blipFill rotWithShape="0">
                <a:blip r:embed="rId3"/>
                <a:stretch>
                  <a:fillRect l="-896" t="-1153" b="-118444"/>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23</a:t>
            </a:fld>
            <a:endParaRPr lang="en-US"/>
          </a:p>
        </p:txBody>
      </p:sp>
      <p:sp>
        <p:nvSpPr>
          <p:cNvPr id="7" name="Rectangle 6"/>
          <p:cNvSpPr/>
          <p:nvPr/>
        </p:nvSpPr>
        <p:spPr>
          <a:xfrm>
            <a:off x="3916644" y="1489220"/>
            <a:ext cx="4653614" cy="369332"/>
          </a:xfrm>
          <a:prstGeom prst="rect">
            <a:avLst/>
          </a:prstGeom>
        </p:spPr>
        <p:txBody>
          <a:bodyPr wrap="square">
            <a:spAutoFit/>
          </a:bodyPr>
          <a:lstStyle/>
          <a:p>
            <a:endParaRPr lang="en-US" b="1" dirty="0">
              <a:solidFill>
                <a:srgbClr val="FF0000"/>
              </a:solidFill>
            </a:endParaRPr>
          </a:p>
        </p:txBody>
      </p:sp>
    </p:spTree>
    <p:extLst>
      <p:ext uri="{BB962C8B-B14F-4D97-AF65-F5344CB8AC3E}">
        <p14:creationId xmlns:p14="http://schemas.microsoft.com/office/powerpoint/2010/main" val="1592840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xmlns="" id="{7E36628E-BF49-FD46-93F6-669AC0E30E19}"/>
              </a:ext>
            </a:extLst>
          </p:cNvPr>
          <p:cNvPicPr>
            <a:picLocks noChangeAspect="1"/>
          </p:cNvPicPr>
          <p:nvPr/>
        </p:nvPicPr>
        <p:blipFill>
          <a:blip r:embed="rId2"/>
          <a:stretch>
            <a:fillRect/>
          </a:stretch>
        </p:blipFill>
        <p:spPr>
          <a:xfrm>
            <a:off x="3200400" y="2286000"/>
            <a:ext cx="5856731" cy="3904487"/>
          </a:xfrm>
          <a:prstGeom prst="rect">
            <a:avLst/>
          </a:prstGeom>
        </p:spPr>
      </p:pic>
      <p:sp>
        <p:nvSpPr>
          <p:cNvPr id="2" name="Title 1"/>
          <p:cNvSpPr>
            <a:spLocks noGrp="1"/>
          </p:cNvSpPr>
          <p:nvPr>
            <p:ph type="title"/>
          </p:nvPr>
        </p:nvSpPr>
        <p:spPr/>
        <p:txBody>
          <a:bodyPr/>
          <a:lstStyle/>
          <a:p>
            <a:r>
              <a:rPr lang="en-US" dirty="0">
                <a:solidFill>
                  <a:schemeClr val="tx1">
                    <a:lumMod val="75000"/>
                    <a:lumOff val="25000"/>
                  </a:schemeClr>
                </a:solidFill>
              </a:rPr>
              <a:t>Confidence intervals for the predictors estimates </a:t>
            </a:r>
            <a:r>
              <a:rPr lang="en-US" dirty="0" smtClean="0">
                <a:solidFill>
                  <a:schemeClr val="tx1">
                    <a:lumMod val="75000"/>
                    <a:lumOff val="25000"/>
                  </a:schemeClr>
                </a:solidFill>
              </a:rPr>
              <a:t>(</a:t>
            </a:r>
            <a:r>
              <a:rPr lang="en-US" dirty="0" err="1" smtClean="0">
                <a:solidFill>
                  <a:schemeClr val="tx1">
                    <a:lumMod val="75000"/>
                    <a:lumOff val="25000"/>
                  </a:schemeClr>
                </a:solidFill>
              </a:rPr>
              <a:t>cont</a:t>
            </a:r>
            <a:r>
              <a:rPr lang="en-US" dirty="0" smtClean="0">
                <a:solidFill>
                  <a:schemeClr val="tx1">
                    <a:lumMod val="75000"/>
                    <a:lumOff val="25000"/>
                  </a:schemeClr>
                </a:solidFill>
              </a:rPr>
              <a:t>)</a:t>
            </a:r>
            <a:endParaRPr lang="en-US" dirty="0"/>
          </a:p>
        </p:txBody>
      </p:sp>
      <p:sp>
        <p:nvSpPr>
          <p:cNvPr id="6" name="Content Placeholder 2"/>
          <p:cNvSpPr>
            <a:spLocks noGrp="1"/>
          </p:cNvSpPr>
          <p:nvPr>
            <p:ph idx="1"/>
          </p:nvPr>
        </p:nvSpPr>
        <p:spPr/>
        <p:txBody>
          <a:bodyPr/>
          <a:lstStyle/>
          <a:p>
            <a:r>
              <a:rPr lang="en-US" sz="2400" b="0" dirty="0">
                <a:ea typeface="Cambria Math" charset="0"/>
                <a:cs typeface="Cambria Math" charset="0"/>
              </a:rPr>
              <a:t>Start with a model</a:t>
            </a:r>
            <a:endParaRPr lang="en-US" sz="2400" dirty="0"/>
          </a:p>
        </p:txBody>
      </p:sp>
      <p:sp>
        <p:nvSpPr>
          <p:cNvPr id="4" name="Slide Number Placeholder 3"/>
          <p:cNvSpPr>
            <a:spLocks noGrp="1"/>
          </p:cNvSpPr>
          <p:nvPr>
            <p:ph type="sldNum" sz="quarter" idx="12"/>
          </p:nvPr>
        </p:nvSpPr>
        <p:spPr/>
        <p:txBody>
          <a:bodyPr/>
          <a:lstStyle/>
          <a:p>
            <a:fld id="{81B7CCDB-6D39-0547-B7B3-C80E39D6513A}" type="slidenum">
              <a:rPr lang="en-US" smtClean="0"/>
              <a:t>24</a:t>
            </a:fld>
            <a:endParaRPr lang="en-US"/>
          </a:p>
        </p:txBody>
      </p:sp>
    </p:spTree>
    <p:extLst>
      <p:ext uri="{BB962C8B-B14F-4D97-AF65-F5344CB8AC3E}">
        <p14:creationId xmlns:p14="http://schemas.microsoft.com/office/powerpoint/2010/main" val="98864687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0400" y="2286000"/>
            <a:ext cx="5856730" cy="3904487"/>
          </a:xfrm>
          <a:prstGeom prst="rect">
            <a:avLst/>
          </a:prstGeom>
        </p:spPr>
      </p:pic>
      <p:sp>
        <p:nvSpPr>
          <p:cNvPr id="2" name="Title 1"/>
          <p:cNvSpPr>
            <a:spLocks noGrp="1"/>
          </p:cNvSpPr>
          <p:nvPr>
            <p:ph type="title"/>
          </p:nvPr>
        </p:nvSpPr>
        <p:spPr/>
        <p:txBody>
          <a:bodyPr/>
          <a:lstStyle/>
          <a:p>
            <a:r>
              <a:rPr lang="en-US" dirty="0">
                <a:solidFill>
                  <a:schemeClr val="tx1">
                    <a:lumMod val="75000"/>
                    <a:lumOff val="25000"/>
                  </a:schemeClr>
                </a:solidFill>
              </a:rPr>
              <a:t>Confidence intervals for the predictors estimates </a:t>
            </a:r>
            <a:r>
              <a:rPr lang="en-US" dirty="0" smtClean="0">
                <a:solidFill>
                  <a:schemeClr val="tx1">
                    <a:lumMod val="75000"/>
                    <a:lumOff val="25000"/>
                  </a:schemeClr>
                </a:solidFill>
              </a:rPr>
              <a:t>(</a:t>
            </a:r>
            <a:r>
              <a:rPr lang="en-US" dirty="0" err="1" smtClean="0">
                <a:solidFill>
                  <a:schemeClr val="tx1">
                    <a:lumMod val="75000"/>
                    <a:lumOff val="25000"/>
                  </a:schemeClr>
                </a:solidFill>
              </a:rPr>
              <a:t>cont</a:t>
            </a:r>
            <a:r>
              <a:rPr lang="en-US" dirty="0" smtClean="0">
                <a:solidFill>
                  <a:schemeClr val="tx1">
                    <a:lumMod val="75000"/>
                    <a:lumOff val="25000"/>
                  </a:schemeClr>
                </a:solidFill>
              </a:rPr>
              <a:t>)</a:t>
            </a:r>
            <a:endParaRPr lang="en-US" dirty="0"/>
          </a:p>
        </p:txBody>
      </p:sp>
      <mc:AlternateContent xmlns:mc="http://schemas.openxmlformats.org/markup-compatibility/2006" xmlns:a14="http://schemas.microsoft.com/office/drawing/2010/main">
        <mc:Choice Requires="a14">
          <p:sp>
            <p:nvSpPr>
              <p:cNvPr id="6" name="Content Placeholder 2"/>
              <p:cNvSpPr>
                <a:spLocks noGrp="1"/>
              </p:cNvSpPr>
              <p:nvPr>
                <p:ph idx="1"/>
              </p:nvPr>
            </p:nvSpPr>
            <p:spPr>
              <a:xfrm>
                <a:off x="833415" y="1177758"/>
                <a:ext cx="10327008" cy="793917"/>
              </a:xfrm>
            </p:spPr>
            <p:txBody>
              <a:bodyPr/>
              <a:lstStyle/>
              <a:p>
                <a:r>
                  <a:rPr lang="en-US" sz="2400" b="0" dirty="0">
                    <a:ea typeface="Cambria Math" charset="0"/>
                    <a:cs typeface="Cambria Math" charset="0"/>
                  </a:rPr>
                  <a:t>For a some values of </a:t>
                </a:r>
                <a14:m>
                  <m:oMath xmlns:m="http://schemas.openxmlformats.org/officeDocument/2006/math">
                    <m:r>
                      <a:rPr lang="en-US" sz="2400" b="0" i="1" smtClean="0">
                        <a:latin typeface="Cambria Math" charset="0"/>
                        <a:ea typeface="Cambria Math" charset="0"/>
                        <a:cs typeface="Cambria Math" charset="0"/>
                      </a:rPr>
                      <m:t>𝑋</m:t>
                    </m:r>
                    <m:r>
                      <a:rPr lang="en-US" sz="2400" b="0" i="0" smtClean="0">
                        <a:latin typeface="Cambria Math" charset="0"/>
                        <a:ea typeface="Cambria Math" charset="0"/>
                        <a:cs typeface="Cambria Math" charset="0"/>
                      </a:rPr>
                      <m:t>,</m:t>
                    </m:r>
                  </m:oMath>
                </a14:m>
                <a:r>
                  <a:rPr lang="en-US" sz="2400" dirty="0"/>
                  <a:t> </a:t>
                </a:r>
                <a14:m>
                  <m:oMath xmlns:m="http://schemas.openxmlformats.org/officeDocument/2006/math">
                    <m:r>
                      <a:rPr lang="en-US" sz="2400" b="0" i="1" smtClean="0">
                        <a:latin typeface="Cambria Math" charset="0"/>
                        <a:ea typeface="Cambria Math" charset="0"/>
                        <a:cs typeface="Cambria Math" charset="0"/>
                      </a:rPr>
                      <m:t>𝑌</m:t>
                    </m:r>
                    <m:r>
                      <a:rPr lang="en-US" sz="2400" b="0" i="1" smtClean="0">
                        <a:latin typeface="Cambria Math" charset="0"/>
                        <a:ea typeface="Cambria Math" charset="0"/>
                        <a:cs typeface="Cambria Math" charset="0"/>
                      </a:rPr>
                      <m:t>=</m:t>
                    </m:r>
                    <m:r>
                      <a:rPr lang="en-US" sz="2400" b="0" i="1" smtClean="0">
                        <a:latin typeface="Cambria Math" charset="0"/>
                        <a:ea typeface="Cambria Math" charset="0"/>
                        <a:cs typeface="Cambria Math" charset="0"/>
                      </a:rPr>
                      <m:t>𝑓</m:t>
                    </m:r>
                    <m:r>
                      <a:rPr lang="en-US" sz="2400" b="0" i="1" smtClean="0">
                        <a:latin typeface="Cambria Math" charset="0"/>
                        <a:ea typeface="Cambria Math" charset="0"/>
                        <a:cs typeface="Cambria Math" charset="0"/>
                      </a:rPr>
                      <m:t>(</m:t>
                    </m:r>
                    <m:r>
                      <a:rPr lang="en-US" sz="2400" b="0" i="1" smtClean="0">
                        <a:latin typeface="Cambria Math" charset="0"/>
                        <a:ea typeface="Cambria Math" charset="0"/>
                        <a:cs typeface="Cambria Math" charset="0"/>
                      </a:rPr>
                      <m:t>𝑋</m:t>
                    </m:r>
                    <m:r>
                      <a:rPr lang="en-US" sz="2400" b="0" i="1" smtClean="0">
                        <a:latin typeface="Cambria Math" charset="0"/>
                        <a:ea typeface="Cambria Math" charset="0"/>
                        <a:cs typeface="Cambria Math" charset="0"/>
                      </a:rPr>
                      <m:t>)</m:t>
                    </m:r>
                  </m:oMath>
                </a14:m>
                <a:endParaRPr lang="en-US" sz="2400" dirty="0"/>
              </a:p>
            </p:txBody>
          </p:sp>
        </mc:Choice>
        <mc:Fallback xmlns="">
          <p:sp>
            <p:nvSpPr>
              <p:cNvPr id="6" name="Content Placeholder 2"/>
              <p:cNvSpPr>
                <a:spLocks noGrp="1" noRot="1" noChangeAspect="1" noMove="1" noResize="1" noEditPoints="1" noAdjustHandles="1" noChangeArrowheads="1" noChangeShapeType="1" noTextEdit="1"/>
              </p:cNvSpPr>
              <p:nvPr>
                <p:ph idx="1"/>
              </p:nvPr>
            </p:nvSpPr>
            <p:spPr>
              <a:xfrm>
                <a:off x="833415" y="1177758"/>
                <a:ext cx="10327008" cy="793917"/>
              </a:xfrm>
              <a:blipFill rotWithShape="0">
                <a:blip r:embed="rId4"/>
                <a:stretch>
                  <a:fillRect l="-945" t="-6154"/>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25</a:t>
            </a:fld>
            <a:endParaRPr lang="en-US"/>
          </a:p>
        </p:txBody>
      </p:sp>
    </p:spTree>
    <p:extLst>
      <p:ext uri="{BB962C8B-B14F-4D97-AF65-F5344CB8AC3E}">
        <p14:creationId xmlns:p14="http://schemas.microsoft.com/office/powerpoint/2010/main" val="113216888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60DB2848-1E2E-C646-AF7F-10110DB4A62A}"/>
              </a:ext>
            </a:extLst>
          </p:cNvPr>
          <p:cNvPicPr>
            <a:picLocks noChangeAspect="1"/>
          </p:cNvPicPr>
          <p:nvPr/>
        </p:nvPicPr>
        <p:blipFill>
          <a:blip r:embed="rId2"/>
          <a:stretch>
            <a:fillRect/>
          </a:stretch>
        </p:blipFill>
        <p:spPr>
          <a:xfrm>
            <a:off x="3200400" y="2286000"/>
            <a:ext cx="5852160" cy="3901440"/>
          </a:xfrm>
          <a:prstGeom prst="rect">
            <a:avLst/>
          </a:prstGeom>
        </p:spPr>
      </p:pic>
      <p:sp>
        <p:nvSpPr>
          <p:cNvPr id="2" name="Title 1"/>
          <p:cNvSpPr>
            <a:spLocks noGrp="1"/>
          </p:cNvSpPr>
          <p:nvPr>
            <p:ph type="title"/>
          </p:nvPr>
        </p:nvSpPr>
        <p:spPr/>
        <p:txBody>
          <a:bodyPr/>
          <a:lstStyle/>
          <a:p>
            <a:r>
              <a:rPr lang="en-US" dirty="0">
                <a:solidFill>
                  <a:schemeClr val="tx1">
                    <a:lumMod val="75000"/>
                    <a:lumOff val="25000"/>
                  </a:schemeClr>
                </a:solidFill>
              </a:rPr>
              <a:t>Confidence intervals for the predictors estimates </a:t>
            </a:r>
            <a:r>
              <a:rPr lang="en-US" dirty="0" smtClean="0">
                <a:solidFill>
                  <a:schemeClr val="tx1">
                    <a:lumMod val="75000"/>
                    <a:lumOff val="25000"/>
                  </a:schemeClr>
                </a:solidFill>
              </a:rPr>
              <a:t>(</a:t>
            </a:r>
            <a:r>
              <a:rPr lang="en-US" dirty="0" err="1" smtClean="0">
                <a:solidFill>
                  <a:schemeClr val="tx1">
                    <a:lumMod val="75000"/>
                    <a:lumOff val="25000"/>
                  </a:schemeClr>
                </a:solidFill>
              </a:rPr>
              <a:t>cont</a:t>
            </a:r>
            <a:r>
              <a:rPr lang="en-US" dirty="0" smtClean="0">
                <a:solidFill>
                  <a:schemeClr val="tx1">
                    <a:lumMod val="75000"/>
                    <a:lumOff val="25000"/>
                  </a:schemeClr>
                </a:solidFill>
              </a:rPr>
              <a:t>)</a:t>
            </a:r>
            <a:endParaRPr lang="en-US" dirty="0"/>
          </a:p>
        </p:txBody>
      </p:sp>
      <p:sp>
        <p:nvSpPr>
          <p:cNvPr id="6" name="Content Placeholder 2"/>
          <p:cNvSpPr>
            <a:spLocks noGrp="1"/>
          </p:cNvSpPr>
          <p:nvPr>
            <p:ph idx="1"/>
          </p:nvPr>
        </p:nvSpPr>
        <p:spPr>
          <a:xfrm>
            <a:off x="761978" y="1034544"/>
            <a:ext cx="10327008" cy="793917"/>
          </a:xfrm>
        </p:spPr>
        <p:txBody>
          <a:bodyPr/>
          <a:lstStyle/>
          <a:p>
            <a:r>
              <a:rPr lang="en-US" sz="2400" dirty="0">
                <a:ea typeface="Cambria Math" charset="0"/>
                <a:cs typeface="Cambria Math" charset="0"/>
              </a:rPr>
              <a:t>But due to error, </a:t>
            </a:r>
            <a:r>
              <a:rPr lang="en-US" sz="2400" dirty="0"/>
              <a:t>every time we measure the response </a:t>
            </a:r>
            <a:r>
              <a:rPr lang="en-US" sz="2400" i="1" dirty="0"/>
              <a:t>Y</a:t>
            </a:r>
            <a:r>
              <a:rPr lang="en-US" sz="2400" dirty="0"/>
              <a:t> for a fixed value of X we will obtain a different observation. </a:t>
            </a:r>
          </a:p>
          <a:p>
            <a:endParaRPr lang="en-US" sz="2400" i="1" dirty="0"/>
          </a:p>
        </p:txBody>
      </p:sp>
      <p:sp>
        <p:nvSpPr>
          <p:cNvPr id="4" name="Slide Number Placeholder 3"/>
          <p:cNvSpPr>
            <a:spLocks noGrp="1"/>
          </p:cNvSpPr>
          <p:nvPr>
            <p:ph type="sldNum" sz="quarter" idx="12"/>
          </p:nvPr>
        </p:nvSpPr>
        <p:spPr/>
        <p:txBody>
          <a:bodyPr/>
          <a:lstStyle/>
          <a:p>
            <a:fld id="{81B7CCDB-6D39-0547-B7B3-C80E39D6513A}" type="slidenum">
              <a:rPr lang="en-US" smtClean="0"/>
              <a:t>26</a:t>
            </a:fld>
            <a:endParaRPr lang="en-US"/>
          </a:p>
        </p:txBody>
      </p:sp>
    </p:spTree>
    <p:extLst>
      <p:ext uri="{BB962C8B-B14F-4D97-AF65-F5344CB8AC3E}">
        <p14:creationId xmlns:p14="http://schemas.microsoft.com/office/powerpoint/2010/main" val="66734974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62624E2E-D5C5-1E48-A4C2-39890911D91B}"/>
              </a:ext>
            </a:extLst>
          </p:cNvPr>
          <p:cNvPicPr>
            <a:picLocks noChangeAspect="1"/>
          </p:cNvPicPr>
          <p:nvPr/>
        </p:nvPicPr>
        <p:blipFill>
          <a:blip r:embed="rId2"/>
          <a:stretch>
            <a:fillRect/>
          </a:stretch>
        </p:blipFill>
        <p:spPr>
          <a:xfrm>
            <a:off x="3200400" y="2286000"/>
            <a:ext cx="5852160" cy="3901440"/>
          </a:xfrm>
          <a:prstGeom prst="rect">
            <a:avLst/>
          </a:prstGeom>
        </p:spPr>
      </p:pic>
      <p:sp>
        <p:nvSpPr>
          <p:cNvPr id="2" name="Title 1"/>
          <p:cNvSpPr>
            <a:spLocks noGrp="1"/>
          </p:cNvSpPr>
          <p:nvPr>
            <p:ph type="title"/>
          </p:nvPr>
        </p:nvSpPr>
        <p:spPr/>
        <p:txBody>
          <a:bodyPr/>
          <a:lstStyle/>
          <a:p>
            <a:r>
              <a:rPr lang="en-US" dirty="0">
                <a:solidFill>
                  <a:schemeClr val="tx1">
                    <a:lumMod val="75000"/>
                    <a:lumOff val="25000"/>
                  </a:schemeClr>
                </a:solidFill>
              </a:rPr>
              <a:t>Confidence intervals for the predictors estimates </a:t>
            </a:r>
            <a:r>
              <a:rPr lang="en-US" dirty="0" smtClean="0">
                <a:solidFill>
                  <a:schemeClr val="tx1">
                    <a:lumMod val="75000"/>
                    <a:lumOff val="25000"/>
                  </a:schemeClr>
                </a:solidFill>
              </a:rPr>
              <a:t>(</a:t>
            </a:r>
            <a:r>
              <a:rPr lang="en-US" dirty="0" err="1" smtClean="0">
                <a:solidFill>
                  <a:schemeClr val="tx1">
                    <a:lumMod val="75000"/>
                    <a:lumOff val="25000"/>
                  </a:schemeClr>
                </a:solidFill>
              </a:rPr>
              <a:t>cont</a:t>
            </a:r>
            <a:r>
              <a:rPr lang="en-US" dirty="0" smtClean="0">
                <a:solidFill>
                  <a:schemeClr val="tx1">
                    <a:lumMod val="75000"/>
                    <a:lumOff val="25000"/>
                  </a:schemeClr>
                </a:solidFill>
              </a:rPr>
              <a:t>)</a:t>
            </a:r>
            <a:endParaRPr lang="en-US" dirty="0"/>
          </a:p>
        </p:txBody>
      </p:sp>
      <p:sp>
        <p:nvSpPr>
          <p:cNvPr id="11" name="Content Placeholder 2"/>
          <p:cNvSpPr>
            <a:spLocks noGrp="1"/>
          </p:cNvSpPr>
          <p:nvPr>
            <p:ph idx="1"/>
          </p:nvPr>
        </p:nvSpPr>
        <p:spPr>
          <a:xfrm>
            <a:off x="761978" y="1034544"/>
            <a:ext cx="10327008" cy="793917"/>
          </a:xfrm>
        </p:spPr>
        <p:txBody>
          <a:bodyPr/>
          <a:lstStyle/>
          <a:p>
            <a:r>
              <a:rPr lang="en-US" sz="2400" dirty="0">
                <a:ea typeface="Cambria Math" charset="0"/>
                <a:cs typeface="Cambria Math" charset="0"/>
              </a:rPr>
              <a:t>One set of observations, “one realization” we obtain one set of </a:t>
            </a:r>
            <a:r>
              <a:rPr lang="en-US" sz="2400" i="1" dirty="0">
                <a:ea typeface="Cambria Math" charset="0"/>
                <a:cs typeface="Cambria Math" charset="0"/>
              </a:rPr>
              <a:t>Y</a:t>
            </a:r>
            <a:r>
              <a:rPr lang="en-US" sz="2400" dirty="0">
                <a:ea typeface="Cambria Math" charset="0"/>
                <a:cs typeface="Cambria Math" charset="0"/>
              </a:rPr>
              <a:t>s (red crosses).  </a:t>
            </a:r>
            <a:endParaRPr lang="en-US" sz="2400" dirty="0"/>
          </a:p>
          <a:p>
            <a:endParaRPr lang="en-US" sz="2400" i="1" dirty="0"/>
          </a:p>
        </p:txBody>
      </p:sp>
      <p:sp>
        <p:nvSpPr>
          <p:cNvPr id="4" name="Slide Number Placeholder 3"/>
          <p:cNvSpPr>
            <a:spLocks noGrp="1"/>
          </p:cNvSpPr>
          <p:nvPr>
            <p:ph type="sldNum" sz="quarter" idx="12"/>
          </p:nvPr>
        </p:nvSpPr>
        <p:spPr/>
        <p:txBody>
          <a:bodyPr/>
          <a:lstStyle/>
          <a:p>
            <a:fld id="{81B7CCDB-6D39-0547-B7B3-C80E39D6513A}" type="slidenum">
              <a:rPr lang="en-US" smtClean="0"/>
              <a:t>27</a:t>
            </a:fld>
            <a:endParaRPr lang="en-US"/>
          </a:p>
        </p:txBody>
      </p:sp>
    </p:spTree>
    <p:extLst>
      <p:ext uri="{BB962C8B-B14F-4D97-AF65-F5344CB8AC3E}">
        <p14:creationId xmlns:p14="http://schemas.microsoft.com/office/powerpoint/2010/main" val="34672966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xmlns="" id="{D127E86E-8E0E-FE44-BBB9-10C15929202B}"/>
              </a:ext>
            </a:extLst>
          </p:cNvPr>
          <p:cNvPicPr>
            <a:picLocks noChangeAspect="1"/>
          </p:cNvPicPr>
          <p:nvPr/>
        </p:nvPicPr>
        <p:blipFill>
          <a:blip r:embed="rId3"/>
          <a:stretch>
            <a:fillRect/>
          </a:stretch>
        </p:blipFill>
        <p:spPr>
          <a:xfrm>
            <a:off x="3200400" y="2286000"/>
            <a:ext cx="5852160" cy="3901440"/>
          </a:xfrm>
          <a:prstGeom prst="rect">
            <a:avLst/>
          </a:prstGeom>
        </p:spPr>
      </p:pic>
      <p:sp>
        <p:nvSpPr>
          <p:cNvPr id="2" name="Title 1"/>
          <p:cNvSpPr>
            <a:spLocks noGrp="1"/>
          </p:cNvSpPr>
          <p:nvPr>
            <p:ph type="title"/>
          </p:nvPr>
        </p:nvSpPr>
        <p:spPr/>
        <p:txBody>
          <a:bodyPr/>
          <a:lstStyle/>
          <a:p>
            <a:r>
              <a:rPr lang="en-US" dirty="0">
                <a:solidFill>
                  <a:schemeClr val="tx1">
                    <a:lumMod val="75000"/>
                    <a:lumOff val="25000"/>
                  </a:schemeClr>
                </a:solidFill>
              </a:rPr>
              <a:t>Confidence intervals for the predictors estimates </a:t>
            </a:r>
            <a:r>
              <a:rPr lang="en-US" dirty="0" smtClean="0">
                <a:solidFill>
                  <a:schemeClr val="tx1">
                    <a:lumMod val="75000"/>
                    <a:lumOff val="25000"/>
                  </a:schemeClr>
                </a:solidFill>
              </a:rPr>
              <a:t>(</a:t>
            </a:r>
            <a:r>
              <a:rPr lang="en-US" dirty="0" err="1" smtClean="0">
                <a:solidFill>
                  <a:schemeClr val="tx1">
                    <a:lumMod val="75000"/>
                    <a:lumOff val="25000"/>
                  </a:schemeClr>
                </a:solidFill>
              </a:rPr>
              <a:t>cont</a:t>
            </a:r>
            <a:r>
              <a:rPr lang="en-US" dirty="0" smtClean="0">
                <a:solidFill>
                  <a:schemeClr val="tx1">
                    <a:lumMod val="75000"/>
                    <a:lumOff val="25000"/>
                  </a:schemeClr>
                </a:solidFill>
              </a:rPr>
              <a:t>)</a:t>
            </a:r>
            <a:endParaRPr lang="en-US" dirty="0"/>
          </a:p>
        </p:txBody>
      </p:sp>
      <p:sp>
        <p:nvSpPr>
          <p:cNvPr id="10" name="Content Placeholder 2"/>
          <p:cNvSpPr>
            <a:spLocks noGrp="1"/>
          </p:cNvSpPr>
          <p:nvPr>
            <p:ph idx="1"/>
          </p:nvPr>
        </p:nvSpPr>
        <p:spPr>
          <a:xfrm>
            <a:off x="761978" y="1034544"/>
            <a:ext cx="10327008" cy="793917"/>
          </a:xfrm>
        </p:spPr>
        <p:txBody>
          <a:bodyPr/>
          <a:lstStyle/>
          <a:p>
            <a:r>
              <a:rPr lang="en-US" sz="2400" dirty="0">
                <a:ea typeface="Cambria Math" charset="0"/>
                <a:cs typeface="Cambria Math" charset="0"/>
              </a:rPr>
              <a:t>Another set of observations, “another realization” we obtain another set of </a:t>
            </a:r>
            <a:r>
              <a:rPr lang="en-US" sz="2400" i="1" dirty="0">
                <a:ea typeface="Cambria Math" charset="0"/>
                <a:cs typeface="Cambria Math" charset="0"/>
              </a:rPr>
              <a:t>Y</a:t>
            </a:r>
            <a:r>
              <a:rPr lang="en-US" sz="2400" dirty="0">
                <a:ea typeface="Cambria Math" charset="0"/>
                <a:cs typeface="Cambria Math" charset="0"/>
              </a:rPr>
              <a:t>s (green crosses).</a:t>
            </a:r>
            <a:endParaRPr lang="en-US" sz="2400" dirty="0"/>
          </a:p>
          <a:p>
            <a:endParaRPr lang="en-US" sz="2400" i="1" dirty="0"/>
          </a:p>
        </p:txBody>
      </p:sp>
      <p:sp>
        <p:nvSpPr>
          <p:cNvPr id="4" name="Slide Number Placeholder 3"/>
          <p:cNvSpPr>
            <a:spLocks noGrp="1"/>
          </p:cNvSpPr>
          <p:nvPr>
            <p:ph type="sldNum" sz="quarter" idx="12"/>
          </p:nvPr>
        </p:nvSpPr>
        <p:spPr/>
        <p:txBody>
          <a:bodyPr/>
          <a:lstStyle/>
          <a:p>
            <a:fld id="{81B7CCDB-6D39-0547-B7B3-C80E39D6513A}" type="slidenum">
              <a:rPr lang="en-US" smtClean="0"/>
              <a:t>28</a:t>
            </a:fld>
            <a:endParaRPr lang="en-US"/>
          </a:p>
        </p:txBody>
      </p:sp>
    </p:spTree>
    <p:extLst>
      <p:ext uri="{BB962C8B-B14F-4D97-AF65-F5344CB8AC3E}">
        <p14:creationId xmlns:p14="http://schemas.microsoft.com/office/powerpoint/2010/main" val="210795770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Lecture Outline </a:t>
            </a:r>
            <a:br>
              <a:rPr lang="en-US" dirty="0"/>
            </a:br>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t>2</a:t>
            </a:fld>
            <a:endParaRPr lang="en-US"/>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xmlns="" id="{91E54E5B-C88E-ED43-B951-CBA664C28785}"/>
                  </a:ext>
                </a:extLst>
              </p:cNvPr>
              <p:cNvSpPr txBox="1">
                <a:spLocks/>
              </p:cNvSpPr>
              <p:nvPr/>
            </p:nvSpPr>
            <p:spPr>
              <a:xfrm>
                <a:off x="1041240" y="1134895"/>
                <a:ext cx="10045860" cy="4674402"/>
              </a:xfrm>
              <a:prstGeom prst="rect">
                <a:avLst/>
              </a:prstGeom>
              <a:ln w="12700">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spcBef>
                    <a:spcPts val="600"/>
                  </a:spcBef>
                  <a:spcAft>
                    <a:spcPts val="600"/>
                  </a:spcAft>
                  <a:buFont typeface="Arial" charset="0"/>
                  <a:buChar char="•"/>
                </a:pPr>
                <a:r>
                  <a:rPr lang="en-US" sz="2400" b="1" dirty="0" smtClean="0">
                    <a:latin typeface="Karla" charset="0"/>
                    <a:ea typeface="Karla" charset="0"/>
                    <a:cs typeface="Karla" charset="0"/>
                  </a:rPr>
                  <a:t>Linear models </a:t>
                </a:r>
                <a:endParaRPr lang="en-US" sz="2400" b="1" dirty="0">
                  <a:latin typeface="Karla" charset="0"/>
                  <a:ea typeface="Karla" charset="0"/>
                  <a:cs typeface="Karla" charset="0"/>
                </a:endParaRPr>
              </a:p>
              <a:p>
                <a:pPr marL="342900" indent="-342900">
                  <a:spcBef>
                    <a:spcPts val="600"/>
                  </a:spcBef>
                  <a:spcAft>
                    <a:spcPts val="600"/>
                  </a:spcAft>
                  <a:buFont typeface="Arial" charset="0"/>
                  <a:buChar char="•"/>
                </a:pPr>
                <a:r>
                  <a:rPr lang="en-US" sz="2400" dirty="0" smtClean="0">
                    <a:latin typeface="Karla" charset="0"/>
                    <a:ea typeface="Karla" charset="0"/>
                    <a:cs typeface="Karla" charset="0"/>
                  </a:rPr>
                  <a:t>Estimate </a:t>
                </a:r>
                <a:r>
                  <a:rPr lang="en-US" sz="2400" dirty="0">
                    <a:latin typeface="Karla" charset="0"/>
                    <a:ea typeface="Karla" charset="0"/>
                    <a:cs typeface="Karla" charset="0"/>
                  </a:rPr>
                  <a:t>of the regression </a:t>
                </a:r>
                <a:r>
                  <a:rPr lang="en-US" sz="2400" dirty="0" smtClean="0">
                    <a:latin typeface="Karla" charset="0"/>
                    <a:ea typeface="Karla" charset="0"/>
                    <a:cs typeface="Karla" charset="0"/>
                  </a:rPr>
                  <a:t>coefficients</a:t>
                </a:r>
              </a:p>
              <a:p>
                <a:pPr marL="1085820" lvl="1" indent="-342900">
                  <a:spcBef>
                    <a:spcPts val="600"/>
                  </a:spcBef>
                  <a:spcAft>
                    <a:spcPts val="600"/>
                  </a:spcAft>
                  <a:buFont typeface="Arial" charset="0"/>
                  <a:buChar char="•"/>
                </a:pPr>
                <a:r>
                  <a:rPr lang="en-US" sz="2000" dirty="0" smtClean="0">
                    <a:latin typeface="Karla" charset="0"/>
                    <a:ea typeface="Karla" charset="0"/>
                    <a:cs typeface="Karla" charset="0"/>
                  </a:rPr>
                  <a:t>Brute Force</a:t>
                </a:r>
              </a:p>
              <a:p>
                <a:pPr marL="1085820" lvl="1" indent="-342900">
                  <a:spcBef>
                    <a:spcPts val="600"/>
                  </a:spcBef>
                  <a:spcAft>
                    <a:spcPts val="600"/>
                  </a:spcAft>
                  <a:buFont typeface="Arial" charset="0"/>
                  <a:buChar char="•"/>
                </a:pPr>
                <a:r>
                  <a:rPr lang="en-US" sz="2000" dirty="0" smtClean="0">
                    <a:latin typeface="Karla" charset="0"/>
                    <a:ea typeface="Karla" charset="0"/>
                    <a:cs typeface="Karla" charset="0"/>
                  </a:rPr>
                  <a:t>Exact method</a:t>
                </a:r>
              </a:p>
              <a:p>
                <a:pPr marL="1085820" lvl="1" indent="-342900">
                  <a:spcBef>
                    <a:spcPts val="600"/>
                  </a:spcBef>
                  <a:spcAft>
                    <a:spcPts val="600"/>
                  </a:spcAft>
                  <a:buFont typeface="Arial" charset="0"/>
                  <a:buChar char="•"/>
                </a:pPr>
                <a:r>
                  <a:rPr lang="en-US" sz="2000" dirty="0" smtClean="0">
                    <a:latin typeface="Karla" charset="0"/>
                    <a:ea typeface="Karla" charset="0"/>
                    <a:cs typeface="Karla" charset="0"/>
                  </a:rPr>
                  <a:t>Gradient Descent </a:t>
                </a:r>
              </a:p>
              <a:p>
                <a:pPr marL="342900" indent="-342900">
                  <a:spcBef>
                    <a:spcPts val="600"/>
                  </a:spcBef>
                  <a:spcAft>
                    <a:spcPts val="600"/>
                  </a:spcAft>
                  <a:buFont typeface="Arial" charset="0"/>
                  <a:buChar char="•"/>
                </a:pPr>
                <a:r>
                  <a:rPr lang="en-US" sz="2400" dirty="0">
                    <a:solidFill>
                      <a:schemeClr val="tx1">
                        <a:lumMod val="75000"/>
                        <a:lumOff val="25000"/>
                      </a:schemeClr>
                    </a:solidFill>
                    <a:latin typeface="Karla" charset="0"/>
                    <a:ea typeface="Karla" charset="0"/>
                    <a:cs typeface="Karla" charset="0"/>
                  </a:rPr>
                  <a:t>Confidence intervals for the predictors </a:t>
                </a:r>
                <a:r>
                  <a:rPr lang="en-US" sz="2400" dirty="0" smtClean="0">
                    <a:solidFill>
                      <a:schemeClr val="tx1">
                        <a:lumMod val="75000"/>
                        <a:lumOff val="25000"/>
                      </a:schemeClr>
                    </a:solidFill>
                    <a:latin typeface="Karla" charset="0"/>
                    <a:ea typeface="Karla" charset="0"/>
                    <a:cs typeface="Karla" charset="0"/>
                  </a:rPr>
                  <a:t>estimates</a:t>
                </a:r>
              </a:p>
              <a:p>
                <a:pPr marL="342900" indent="-342900">
                  <a:spcBef>
                    <a:spcPts val="600"/>
                  </a:spcBef>
                  <a:spcAft>
                    <a:spcPts val="600"/>
                  </a:spcAft>
                  <a:buFont typeface="Arial" charset="0"/>
                  <a:buChar char="•"/>
                </a:pPr>
                <a:r>
                  <a:rPr lang="en-US" sz="2400" dirty="0">
                    <a:solidFill>
                      <a:schemeClr val="tx1">
                        <a:lumMod val="75000"/>
                        <a:lumOff val="25000"/>
                      </a:schemeClr>
                    </a:solidFill>
                    <a:latin typeface="Karla" charset="0"/>
                    <a:ea typeface="Karla" charset="0"/>
                    <a:cs typeface="Karla" charset="0"/>
                  </a:rPr>
                  <a:t>Bootstrap </a:t>
                </a:r>
              </a:p>
              <a:p>
                <a:pPr marL="342900" indent="-342900">
                  <a:spcBef>
                    <a:spcPts val="600"/>
                  </a:spcBef>
                  <a:spcAft>
                    <a:spcPts val="600"/>
                  </a:spcAft>
                  <a:buFont typeface="Arial" charset="0"/>
                  <a:buChar char="•"/>
                </a:pPr>
                <a:r>
                  <a:rPr lang="en-US" sz="2400" dirty="0" smtClean="0">
                    <a:latin typeface="Karla" charset="0"/>
                    <a:ea typeface="Karla" charset="0"/>
                    <a:cs typeface="Karla" charset="0"/>
                  </a:rPr>
                  <a:t>Evaluating </a:t>
                </a:r>
                <a:r>
                  <a:rPr lang="en-US" sz="2400" dirty="0">
                    <a:latin typeface="Karla" charset="0"/>
                    <a:ea typeface="Karla" charset="0"/>
                    <a:cs typeface="Karla" charset="0"/>
                  </a:rPr>
                  <a:t>Significance of Predictors </a:t>
                </a:r>
                <a:endParaRPr lang="en-US" sz="2400" dirty="0" smtClean="0">
                  <a:latin typeface="Karla" charset="0"/>
                  <a:ea typeface="Karla" charset="0"/>
                  <a:cs typeface="Karla" charset="0"/>
                </a:endParaRPr>
              </a:p>
              <a:p>
                <a:pPr marL="342900" indent="-342900">
                  <a:spcBef>
                    <a:spcPts val="600"/>
                  </a:spcBef>
                  <a:spcAft>
                    <a:spcPts val="600"/>
                  </a:spcAft>
                  <a:buFont typeface="Arial" charset="0"/>
                  <a:buChar char="•"/>
                </a:pPr>
                <a:r>
                  <a:rPr lang="en-US" sz="2400" dirty="0" smtClean="0">
                    <a:latin typeface="Karla" charset="0"/>
                    <a:ea typeface="Karla" charset="0"/>
                    <a:cs typeface="Karla" charset="0"/>
                  </a:rPr>
                  <a:t>How </a:t>
                </a:r>
                <a:r>
                  <a:rPr lang="en-US" sz="2400" dirty="0">
                    <a:latin typeface="Karla" charset="0"/>
                    <a:ea typeface="Karla" charset="0"/>
                    <a:cs typeface="Karla" charset="0"/>
                  </a:rPr>
                  <a:t>well we </a:t>
                </a:r>
                <a:r>
                  <a:rPr lang="en-US" sz="2400" dirty="0" smtClean="0">
                    <a:latin typeface="Karla" charset="0"/>
                    <a:ea typeface="Karla" charset="0"/>
                    <a:cs typeface="Karla" charset="0"/>
                  </a:rPr>
                  <a:t>know the model </a:t>
                </a:r>
                <a14:m>
                  <m:oMath xmlns:m="http://schemas.openxmlformats.org/officeDocument/2006/math">
                    <m:acc>
                      <m:accPr>
                        <m:chr m:val="̂"/>
                        <m:ctrlPr>
                          <a:rPr lang="en-US" sz="2400" i="1">
                            <a:latin typeface="Cambria Math" charset="0"/>
                            <a:ea typeface="Karla" charset="0"/>
                            <a:cs typeface="Karla" charset="0"/>
                          </a:rPr>
                        </m:ctrlPr>
                      </m:accPr>
                      <m:e>
                        <m:r>
                          <a:rPr lang="en-US" sz="2400" b="0" i="1">
                            <a:latin typeface="Cambria Math" charset="0"/>
                            <a:ea typeface="Karla" charset="0"/>
                            <a:cs typeface="Karla" charset="0"/>
                          </a:rPr>
                          <m:t>𝑓</m:t>
                        </m:r>
                      </m:e>
                    </m:acc>
                  </m:oMath>
                </a14:m>
                <a:endParaRPr lang="en-US" sz="2400" dirty="0">
                  <a:latin typeface="Karla" charset="0"/>
                  <a:ea typeface="Karla" charset="0"/>
                  <a:cs typeface="Karla" charset="0"/>
                </a:endParaRPr>
              </a:p>
            </p:txBody>
          </p:sp>
        </mc:Choice>
        <mc:Fallback xmlns="">
          <p:sp>
            <p:nvSpPr>
              <p:cNvPr id="5" name="Content Placeholder 2">
                <a:extLst>
                  <a:ext uri="{FF2B5EF4-FFF2-40B4-BE49-F238E27FC236}">
                    <a16:creationId xmlns="" xmlns:a16="http://schemas.microsoft.com/office/drawing/2014/main" xmlns:a14="http://schemas.microsoft.com/office/drawing/2010/main" id="{91E54E5B-C88E-ED43-B951-CBA664C28785}"/>
                  </a:ext>
                </a:extLst>
              </p:cNvPr>
              <p:cNvSpPr txBox="1">
                <a:spLocks noRot="1" noChangeAspect="1" noMove="1" noResize="1" noEditPoints="1" noAdjustHandles="1" noChangeArrowheads="1" noChangeShapeType="1" noTextEdit="1"/>
              </p:cNvSpPr>
              <p:nvPr/>
            </p:nvSpPr>
            <p:spPr>
              <a:xfrm>
                <a:off x="1041240" y="1134895"/>
                <a:ext cx="10045860" cy="4674402"/>
              </a:xfrm>
              <a:prstGeom prst="rect">
                <a:avLst/>
              </a:prstGeom>
              <a:blipFill rotWithShape="0">
                <a:blip r:embed="rId2"/>
                <a:stretch>
                  <a:fillRect l="-850" t="-1043"/>
                </a:stretch>
              </a:blipFill>
              <a:ln w="12700">
                <a:noFill/>
              </a:ln>
            </p:spPr>
            <p:txBody>
              <a:bodyPr/>
              <a:lstStyle/>
              <a:p>
                <a:r>
                  <a:rPr lang="en-US">
                    <a:noFill/>
                  </a:rPr>
                  <a:t> </a:t>
                </a:r>
              </a:p>
            </p:txBody>
          </p:sp>
        </mc:Fallback>
      </mc:AlternateContent>
    </p:spTree>
    <p:extLst>
      <p:ext uri="{BB962C8B-B14F-4D97-AF65-F5344CB8AC3E}">
        <p14:creationId xmlns:p14="http://schemas.microsoft.com/office/powerpoint/2010/main" val="2067402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lumMod val="75000"/>
                    <a:lumOff val="25000"/>
                  </a:schemeClr>
                </a:solidFill>
              </a:rPr>
              <a:t>Confidence intervals for the predictors estimates </a:t>
            </a:r>
            <a:r>
              <a:rPr lang="en-US" dirty="0" smtClean="0">
                <a:solidFill>
                  <a:schemeClr val="tx1">
                    <a:lumMod val="75000"/>
                    <a:lumOff val="25000"/>
                  </a:schemeClr>
                </a:solidFill>
              </a:rPr>
              <a:t>(</a:t>
            </a:r>
            <a:r>
              <a:rPr lang="en-US" dirty="0" err="1" smtClean="0">
                <a:solidFill>
                  <a:schemeClr val="tx1">
                    <a:lumMod val="75000"/>
                    <a:lumOff val="25000"/>
                  </a:schemeClr>
                </a:solidFill>
              </a:rPr>
              <a:t>cont</a:t>
            </a:r>
            <a:r>
              <a:rPr lang="en-US" dirty="0" smtClean="0">
                <a:solidFill>
                  <a:schemeClr val="tx1">
                    <a:lumMod val="75000"/>
                    <a:lumOff val="25000"/>
                  </a:schemeClr>
                </a:solidFill>
              </a:rPr>
              <a:t>)</a:t>
            </a:r>
            <a:endParaRPr lang="en-US" dirty="0"/>
          </a:p>
        </p:txBody>
      </p:sp>
      <p:sp>
        <p:nvSpPr>
          <p:cNvPr id="7" name="Content Placeholder 2"/>
          <p:cNvSpPr>
            <a:spLocks noGrp="1"/>
          </p:cNvSpPr>
          <p:nvPr>
            <p:ph idx="1"/>
          </p:nvPr>
        </p:nvSpPr>
        <p:spPr>
          <a:xfrm>
            <a:off x="761978" y="1034544"/>
            <a:ext cx="10327008" cy="793917"/>
          </a:xfrm>
        </p:spPr>
        <p:txBody>
          <a:bodyPr/>
          <a:lstStyle/>
          <a:p>
            <a:r>
              <a:rPr lang="en-US" sz="2400" dirty="0">
                <a:ea typeface="Cambria Math" charset="0"/>
                <a:cs typeface="Cambria Math" charset="0"/>
              </a:rPr>
              <a:t>Another set of observations, “another realization” we obtain another set of </a:t>
            </a:r>
            <a:r>
              <a:rPr lang="en-US" sz="2400" i="1" dirty="0">
                <a:ea typeface="Cambria Math" charset="0"/>
                <a:cs typeface="Cambria Math" charset="0"/>
              </a:rPr>
              <a:t>Y</a:t>
            </a:r>
            <a:r>
              <a:rPr lang="en-US" sz="2400" dirty="0">
                <a:ea typeface="Cambria Math" charset="0"/>
                <a:cs typeface="Cambria Math" charset="0"/>
              </a:rPr>
              <a:t>s (black crosses).</a:t>
            </a:r>
            <a:endParaRPr lang="en-US" sz="2400" dirty="0"/>
          </a:p>
          <a:p>
            <a:endParaRPr lang="en-US" sz="2400" i="1" dirty="0"/>
          </a:p>
        </p:txBody>
      </p:sp>
      <p:sp>
        <p:nvSpPr>
          <p:cNvPr id="4" name="Slide Number Placeholder 3"/>
          <p:cNvSpPr>
            <a:spLocks noGrp="1"/>
          </p:cNvSpPr>
          <p:nvPr>
            <p:ph type="sldNum" sz="quarter" idx="12"/>
          </p:nvPr>
        </p:nvSpPr>
        <p:spPr/>
        <p:txBody>
          <a:bodyPr/>
          <a:lstStyle/>
          <a:p>
            <a:fld id="{81B7CCDB-6D39-0547-B7B3-C80E39D6513A}" type="slidenum">
              <a:rPr lang="en-US" smtClean="0"/>
              <a:t>29</a:t>
            </a:fld>
            <a:endParaRPr lang="en-US"/>
          </a:p>
        </p:txBody>
      </p:sp>
      <p:pic>
        <p:nvPicPr>
          <p:cNvPr id="5" name="Picture 4">
            <a:extLst>
              <a:ext uri="{FF2B5EF4-FFF2-40B4-BE49-F238E27FC236}">
                <a16:creationId xmlns:a16="http://schemas.microsoft.com/office/drawing/2014/main" xmlns="" id="{717DCD17-4737-EB4B-965A-8637E3A555B8}"/>
              </a:ext>
            </a:extLst>
          </p:cNvPr>
          <p:cNvPicPr>
            <a:picLocks noChangeAspect="1"/>
          </p:cNvPicPr>
          <p:nvPr/>
        </p:nvPicPr>
        <p:blipFill>
          <a:blip r:embed="rId2"/>
          <a:stretch>
            <a:fillRect/>
          </a:stretch>
        </p:blipFill>
        <p:spPr>
          <a:xfrm>
            <a:off x="3200400" y="2286000"/>
            <a:ext cx="5852160" cy="3901440"/>
          </a:xfrm>
          <a:prstGeom prst="rect">
            <a:avLst/>
          </a:prstGeom>
        </p:spPr>
      </p:pic>
    </p:spTree>
    <p:extLst>
      <p:ext uri="{BB962C8B-B14F-4D97-AF65-F5344CB8AC3E}">
        <p14:creationId xmlns:p14="http://schemas.microsoft.com/office/powerpoint/2010/main" val="33913098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lumMod val="75000"/>
                    <a:lumOff val="25000"/>
                  </a:schemeClr>
                </a:solidFill>
              </a:rPr>
              <a:t>Confidence intervals for the predictors estimates </a:t>
            </a:r>
            <a:r>
              <a:rPr lang="en-US" dirty="0" smtClean="0">
                <a:solidFill>
                  <a:schemeClr val="tx1">
                    <a:lumMod val="75000"/>
                    <a:lumOff val="25000"/>
                  </a:schemeClr>
                </a:solidFill>
              </a:rPr>
              <a:t>(</a:t>
            </a:r>
            <a:r>
              <a:rPr lang="en-US" dirty="0" err="1" smtClean="0">
                <a:solidFill>
                  <a:schemeClr val="tx1">
                    <a:lumMod val="75000"/>
                    <a:lumOff val="25000"/>
                  </a:schemeClr>
                </a:solidFill>
              </a:rPr>
              <a:t>cont</a:t>
            </a:r>
            <a:r>
              <a:rPr lang="en-US" dirty="0" smtClean="0">
                <a:solidFill>
                  <a:schemeClr val="tx1">
                    <a:lumMod val="75000"/>
                    <a:lumOff val="25000"/>
                  </a:schemeClr>
                </a:solidFill>
              </a:rPr>
              <a:t>)</a:t>
            </a:r>
            <a:endParaRPr lang="en-US" dirty="0"/>
          </a:p>
        </p:txBody>
      </p:sp>
      <mc:AlternateContent xmlns:mc="http://schemas.openxmlformats.org/markup-compatibility/2006" xmlns:a14="http://schemas.microsoft.com/office/drawing/2010/main">
        <mc:Choice Requires="a14">
          <p:sp>
            <p:nvSpPr>
              <p:cNvPr id="5" name="Content Placeholder 2"/>
              <p:cNvSpPr>
                <a:spLocks noGrp="1"/>
              </p:cNvSpPr>
              <p:nvPr>
                <p:ph idx="1"/>
              </p:nvPr>
            </p:nvSpPr>
            <p:spPr/>
            <p:txBody>
              <a:bodyPr/>
              <a:lstStyle/>
              <a:p>
                <a:r>
                  <a:rPr lang="en-US" sz="2400" dirty="0"/>
                  <a:t>For each one of those “realizations”, we could fit a model and </a:t>
                </a:r>
                <a:r>
                  <a:rPr lang="en-US" sz="2400" dirty="0" smtClean="0"/>
                  <a:t>estimate </a:t>
                </a:r>
                <a14:m>
                  <m:oMath xmlns:m="http://schemas.openxmlformats.org/officeDocument/2006/math">
                    <m:sSub>
                      <m:sSubPr>
                        <m:ctrlPr>
                          <a:rPr lang="en-US" sz="2400" i="1">
                            <a:latin typeface="Cambria Math" charset="0"/>
                          </a:rPr>
                        </m:ctrlPr>
                      </m:sSubPr>
                      <m:e>
                        <m:acc>
                          <m:accPr>
                            <m:chr m:val="̂"/>
                            <m:ctrlPr>
                              <a:rPr lang="en-US" sz="2400" i="1">
                                <a:latin typeface="Cambria Math" charset="0"/>
                              </a:rPr>
                            </m:ctrlPr>
                          </m:accPr>
                          <m:e>
                            <m:r>
                              <a:rPr lang="en-US" sz="2400" i="1">
                                <a:latin typeface="Cambria Math" charset="0"/>
                                <a:ea typeface="Cambria Math" charset="0"/>
                                <a:cs typeface="Cambria Math" charset="0"/>
                              </a:rPr>
                              <m:t>𝛽</m:t>
                            </m:r>
                          </m:e>
                        </m:acc>
                      </m:e>
                      <m:sub>
                        <m:r>
                          <a:rPr lang="en-US" sz="2400" i="1">
                            <a:latin typeface="Cambria Math" charset="0"/>
                            <a:ea typeface="Cambria Math" charset="0"/>
                            <a:cs typeface="Cambria Math" charset="0"/>
                          </a:rPr>
                          <m:t>0</m:t>
                        </m:r>
                      </m:sub>
                    </m:sSub>
                  </m:oMath>
                </a14:m>
                <a:r>
                  <a:rPr lang="en-US" sz="2400" dirty="0">
                    <a:ea typeface="Cambria Math" charset="0"/>
                    <a:cs typeface="Cambria Math" charset="0"/>
                  </a:rPr>
                  <a:t> and </a:t>
                </a:r>
                <a14:m>
                  <m:oMath xmlns:m="http://schemas.openxmlformats.org/officeDocument/2006/math">
                    <m:sSub>
                      <m:sSubPr>
                        <m:ctrlPr>
                          <a:rPr lang="en-US" sz="2400" i="1">
                            <a:latin typeface="Cambria Math" charset="0"/>
                          </a:rPr>
                        </m:ctrlPr>
                      </m:sSubPr>
                      <m:e>
                        <m:acc>
                          <m:accPr>
                            <m:chr m:val="̂"/>
                            <m:ctrlPr>
                              <a:rPr lang="en-US" sz="2400" i="1">
                                <a:latin typeface="Cambria Math" charset="0"/>
                              </a:rPr>
                            </m:ctrlPr>
                          </m:accPr>
                          <m:e>
                            <m:r>
                              <a:rPr lang="en-US" sz="2400" i="1">
                                <a:latin typeface="Cambria Math" charset="0"/>
                                <a:ea typeface="Cambria Math" charset="0"/>
                                <a:cs typeface="Cambria Math" charset="0"/>
                              </a:rPr>
                              <m:t>𝛽</m:t>
                            </m:r>
                          </m:e>
                        </m:acc>
                      </m:e>
                      <m:sub>
                        <m:r>
                          <a:rPr lang="en-US" sz="2400" i="1">
                            <a:latin typeface="Cambria Math" charset="0"/>
                            <a:ea typeface="Cambria Math" charset="0"/>
                            <a:cs typeface="Cambria Math" charset="0"/>
                          </a:rPr>
                          <m:t>1</m:t>
                        </m:r>
                      </m:sub>
                    </m:sSub>
                    <m:r>
                      <a:rPr lang="en-US" sz="2400" b="0" i="1" smtClean="0">
                        <a:latin typeface="Cambria Math" charset="0"/>
                        <a:ea typeface="Cambria Math" charset="0"/>
                        <a:cs typeface="Cambria Math" charset="0"/>
                      </a:rPr>
                      <m:t>.</m:t>
                    </m:r>
                  </m:oMath>
                </a14:m>
                <a:endParaRPr lang="en-US" sz="2400" dirty="0"/>
              </a:p>
            </p:txBody>
          </p:sp>
        </mc:Choice>
        <mc:Fallback xmlns="">
          <p:sp>
            <p:nvSpPr>
              <p:cNvPr id="5"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945" t="-230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30</a:t>
            </a:fld>
            <a:endParaRPr lang="en-US"/>
          </a:p>
        </p:txBody>
      </p:sp>
      <p:pic>
        <p:nvPicPr>
          <p:cNvPr id="7" name="Picture 6">
            <a:extLst>
              <a:ext uri="{FF2B5EF4-FFF2-40B4-BE49-F238E27FC236}">
                <a16:creationId xmlns:a16="http://schemas.microsoft.com/office/drawing/2014/main" xmlns="" id="{3E20DF78-2640-8D4E-B418-09D4DB7BE0B5}"/>
              </a:ext>
            </a:extLst>
          </p:cNvPr>
          <p:cNvPicPr>
            <a:picLocks noChangeAspect="1"/>
          </p:cNvPicPr>
          <p:nvPr/>
        </p:nvPicPr>
        <p:blipFill>
          <a:blip r:embed="rId3"/>
          <a:stretch>
            <a:fillRect/>
          </a:stretch>
        </p:blipFill>
        <p:spPr>
          <a:xfrm>
            <a:off x="3200400" y="2286000"/>
            <a:ext cx="5852160" cy="3901440"/>
          </a:xfrm>
          <a:prstGeom prst="rect">
            <a:avLst/>
          </a:prstGeom>
        </p:spPr>
      </p:pic>
    </p:spTree>
    <p:extLst>
      <p:ext uri="{BB962C8B-B14F-4D97-AF65-F5344CB8AC3E}">
        <p14:creationId xmlns:p14="http://schemas.microsoft.com/office/powerpoint/2010/main" val="110062742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lumMod val="75000"/>
                    <a:lumOff val="25000"/>
                  </a:schemeClr>
                </a:solidFill>
              </a:rPr>
              <a:t>Confidence intervals for the predictors estimates </a:t>
            </a:r>
            <a:r>
              <a:rPr lang="en-US" dirty="0" smtClean="0">
                <a:solidFill>
                  <a:schemeClr val="tx1">
                    <a:lumMod val="75000"/>
                    <a:lumOff val="25000"/>
                  </a:schemeClr>
                </a:solidFill>
              </a:rPr>
              <a:t>(</a:t>
            </a:r>
            <a:r>
              <a:rPr lang="en-US" dirty="0" err="1" smtClean="0">
                <a:solidFill>
                  <a:schemeClr val="tx1">
                    <a:lumMod val="75000"/>
                    <a:lumOff val="25000"/>
                  </a:schemeClr>
                </a:solidFill>
              </a:rPr>
              <a:t>cont</a:t>
            </a:r>
            <a:r>
              <a:rPr lang="en-US" dirty="0" smtClean="0">
                <a:solidFill>
                  <a:schemeClr val="tx1">
                    <a:lumMod val="75000"/>
                    <a:lumOff val="25000"/>
                  </a:schemeClr>
                </a:solidFill>
              </a:rPr>
              <a:t>)</a:t>
            </a:r>
            <a:endParaRPr lang="en-US" dirty="0"/>
          </a:p>
        </p:txBody>
      </p:sp>
      <mc:AlternateContent xmlns:mc="http://schemas.openxmlformats.org/markup-compatibility/2006" xmlns:a14="http://schemas.microsoft.com/office/drawing/2010/main">
        <mc:Choice Requires="a14">
          <p:sp>
            <p:nvSpPr>
              <p:cNvPr id="5" name="Content Placeholder 2"/>
              <p:cNvSpPr>
                <a:spLocks noGrp="1"/>
              </p:cNvSpPr>
              <p:nvPr>
                <p:ph idx="1"/>
              </p:nvPr>
            </p:nvSpPr>
            <p:spPr/>
            <p:txBody>
              <a:bodyPr/>
              <a:lstStyle/>
              <a:p>
                <a:r>
                  <a:rPr lang="en-US" sz="2400" dirty="0"/>
                  <a:t>For each one of those “realizations”, we could fit a model and estimate, </a:t>
                </a:r>
                <a14:m>
                  <m:oMath xmlns:m="http://schemas.openxmlformats.org/officeDocument/2006/math">
                    <m:sSub>
                      <m:sSubPr>
                        <m:ctrlPr>
                          <a:rPr lang="en-US" sz="2400" i="1">
                            <a:latin typeface="Cambria Math" charset="0"/>
                          </a:rPr>
                        </m:ctrlPr>
                      </m:sSubPr>
                      <m:e>
                        <m:acc>
                          <m:accPr>
                            <m:chr m:val="̂"/>
                            <m:ctrlPr>
                              <a:rPr lang="en-US" sz="2400" i="1">
                                <a:latin typeface="Cambria Math" charset="0"/>
                              </a:rPr>
                            </m:ctrlPr>
                          </m:accPr>
                          <m:e>
                            <m:r>
                              <a:rPr lang="en-US" sz="2400" i="1">
                                <a:latin typeface="Cambria Math" charset="0"/>
                                <a:ea typeface="Cambria Math" charset="0"/>
                                <a:cs typeface="Cambria Math" charset="0"/>
                              </a:rPr>
                              <m:t>𝛽</m:t>
                            </m:r>
                          </m:e>
                        </m:acc>
                      </m:e>
                      <m:sub>
                        <m:r>
                          <a:rPr lang="en-US" sz="2400" i="1">
                            <a:latin typeface="Cambria Math" charset="0"/>
                            <a:ea typeface="Cambria Math" charset="0"/>
                            <a:cs typeface="Cambria Math" charset="0"/>
                          </a:rPr>
                          <m:t>0</m:t>
                        </m:r>
                      </m:sub>
                    </m:sSub>
                  </m:oMath>
                </a14:m>
                <a:r>
                  <a:rPr lang="en-US" sz="2400" dirty="0">
                    <a:ea typeface="Cambria Math" charset="0"/>
                    <a:cs typeface="Cambria Math" charset="0"/>
                  </a:rPr>
                  <a:t> and </a:t>
                </a:r>
                <a14:m>
                  <m:oMath xmlns:m="http://schemas.openxmlformats.org/officeDocument/2006/math">
                    <m:sSub>
                      <m:sSubPr>
                        <m:ctrlPr>
                          <a:rPr lang="en-US" sz="2400" i="1">
                            <a:latin typeface="Cambria Math" charset="0"/>
                          </a:rPr>
                        </m:ctrlPr>
                      </m:sSubPr>
                      <m:e>
                        <m:acc>
                          <m:accPr>
                            <m:chr m:val="̂"/>
                            <m:ctrlPr>
                              <a:rPr lang="en-US" sz="2400" i="1">
                                <a:latin typeface="Cambria Math" charset="0"/>
                              </a:rPr>
                            </m:ctrlPr>
                          </m:accPr>
                          <m:e>
                            <m:r>
                              <a:rPr lang="en-US" sz="2400" i="1">
                                <a:latin typeface="Cambria Math" charset="0"/>
                                <a:ea typeface="Cambria Math" charset="0"/>
                                <a:cs typeface="Cambria Math" charset="0"/>
                              </a:rPr>
                              <m:t>𝛽</m:t>
                            </m:r>
                          </m:e>
                        </m:acc>
                      </m:e>
                      <m:sub>
                        <m:r>
                          <a:rPr lang="en-US" sz="2400" i="1">
                            <a:latin typeface="Cambria Math" charset="0"/>
                            <a:ea typeface="Cambria Math" charset="0"/>
                            <a:cs typeface="Cambria Math" charset="0"/>
                          </a:rPr>
                          <m:t>1</m:t>
                        </m:r>
                      </m:sub>
                    </m:sSub>
                    <m:r>
                      <a:rPr lang="en-US" sz="2400" b="0" i="1" smtClean="0">
                        <a:latin typeface="Cambria Math" charset="0"/>
                        <a:ea typeface="Cambria Math" charset="0"/>
                        <a:cs typeface="Cambria Math" charset="0"/>
                      </a:rPr>
                      <m:t>.</m:t>
                    </m:r>
                  </m:oMath>
                </a14:m>
                <a:endParaRPr lang="en-US" sz="2400" dirty="0"/>
              </a:p>
            </p:txBody>
          </p:sp>
        </mc:Choice>
        <mc:Fallback xmlns="">
          <p:sp>
            <p:nvSpPr>
              <p:cNvPr id="5" name="Content Placeholder 2"/>
              <p:cNvSpPr>
                <a:spLocks noGrp="1" noRot="1" noChangeAspect="1" noMove="1" noResize="1" noEditPoints="1" noAdjustHandles="1" noChangeArrowheads="1" noChangeShapeType="1" noTextEdit="1"/>
              </p:cNvSpPr>
              <p:nvPr>
                <p:ph idx="1"/>
              </p:nvPr>
            </p:nvSpPr>
            <p:spPr>
              <a:xfrm>
                <a:off x="833415" y="1177758"/>
                <a:ext cx="10327008" cy="2111143"/>
              </a:xfrm>
              <a:blipFill rotWithShape="0">
                <a:blip r:embed="rId2"/>
                <a:stretch>
                  <a:fillRect l="-945" t="-230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31</a:t>
            </a:fld>
            <a:endParaRPr lang="en-US"/>
          </a:p>
        </p:txBody>
      </p:sp>
      <p:pic>
        <p:nvPicPr>
          <p:cNvPr id="7" name="Picture 6">
            <a:extLst>
              <a:ext uri="{FF2B5EF4-FFF2-40B4-BE49-F238E27FC236}">
                <a16:creationId xmlns:a16="http://schemas.microsoft.com/office/drawing/2014/main" xmlns="" id="{E7C96AD7-ADD4-464E-8A89-7FE5E22727B8}"/>
              </a:ext>
            </a:extLst>
          </p:cNvPr>
          <p:cNvPicPr>
            <a:picLocks noChangeAspect="1"/>
          </p:cNvPicPr>
          <p:nvPr/>
        </p:nvPicPr>
        <p:blipFill>
          <a:blip r:embed="rId3"/>
          <a:stretch>
            <a:fillRect/>
          </a:stretch>
        </p:blipFill>
        <p:spPr>
          <a:xfrm>
            <a:off x="3200400" y="2286000"/>
            <a:ext cx="5852160" cy="3901440"/>
          </a:xfrm>
          <a:prstGeom prst="rect">
            <a:avLst/>
          </a:prstGeom>
        </p:spPr>
      </p:pic>
    </p:spTree>
    <p:extLst>
      <p:ext uri="{BB962C8B-B14F-4D97-AF65-F5344CB8AC3E}">
        <p14:creationId xmlns:p14="http://schemas.microsoft.com/office/powerpoint/2010/main" val="83389027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lumMod val="75000"/>
                    <a:lumOff val="25000"/>
                  </a:schemeClr>
                </a:solidFill>
              </a:rPr>
              <a:t>Confidence intervals for the predictors estimates </a:t>
            </a:r>
            <a:r>
              <a:rPr lang="en-US" dirty="0" smtClean="0">
                <a:solidFill>
                  <a:schemeClr val="tx1">
                    <a:lumMod val="75000"/>
                    <a:lumOff val="25000"/>
                  </a:schemeClr>
                </a:solidFill>
              </a:rPr>
              <a:t>(</a:t>
            </a:r>
            <a:r>
              <a:rPr lang="en-US" dirty="0" err="1" smtClean="0">
                <a:solidFill>
                  <a:schemeClr val="tx1">
                    <a:lumMod val="75000"/>
                    <a:lumOff val="25000"/>
                  </a:schemeClr>
                </a:solidFill>
              </a:rPr>
              <a:t>cont</a:t>
            </a:r>
            <a:r>
              <a:rPr lang="en-US" dirty="0" smtClean="0">
                <a:solidFill>
                  <a:schemeClr val="tx1">
                    <a:lumMod val="75000"/>
                    <a:lumOff val="25000"/>
                  </a:schemeClr>
                </a:solidFill>
              </a:rPr>
              <a:t>)</a:t>
            </a:r>
            <a:endParaRPr lang="en-US" dirty="0"/>
          </a:p>
        </p:txBody>
      </p:sp>
      <mc:AlternateContent xmlns:mc="http://schemas.openxmlformats.org/markup-compatibility/2006" xmlns:a14="http://schemas.microsoft.com/office/drawing/2010/main">
        <mc:Choice Requires="a14">
          <p:sp>
            <p:nvSpPr>
              <p:cNvPr id="5" name="Content Placeholder 2"/>
              <p:cNvSpPr>
                <a:spLocks noGrp="1"/>
              </p:cNvSpPr>
              <p:nvPr>
                <p:ph idx="1"/>
              </p:nvPr>
            </p:nvSpPr>
            <p:spPr>
              <a:xfrm>
                <a:off x="833415" y="1177759"/>
                <a:ext cx="10327008" cy="879642"/>
              </a:xfrm>
            </p:spPr>
            <p:txBody>
              <a:bodyPr/>
              <a:lstStyle/>
              <a:p>
                <a:r>
                  <a:rPr lang="en-US" sz="2400" dirty="0"/>
                  <a:t>For each one of those “realizations”, we could fit a model and estimate, </a:t>
                </a:r>
                <a14:m>
                  <m:oMath xmlns:m="http://schemas.openxmlformats.org/officeDocument/2006/math">
                    <m:sSub>
                      <m:sSubPr>
                        <m:ctrlPr>
                          <a:rPr lang="en-US" sz="2400" i="1">
                            <a:latin typeface="Cambria Math" charset="0"/>
                          </a:rPr>
                        </m:ctrlPr>
                      </m:sSubPr>
                      <m:e>
                        <m:acc>
                          <m:accPr>
                            <m:chr m:val="̂"/>
                            <m:ctrlPr>
                              <a:rPr lang="en-US" sz="2400" i="1">
                                <a:latin typeface="Cambria Math" charset="0"/>
                              </a:rPr>
                            </m:ctrlPr>
                          </m:accPr>
                          <m:e>
                            <m:r>
                              <a:rPr lang="en-US" sz="2400" i="1">
                                <a:latin typeface="Cambria Math" charset="0"/>
                                <a:ea typeface="Cambria Math" charset="0"/>
                                <a:cs typeface="Cambria Math" charset="0"/>
                              </a:rPr>
                              <m:t>𝛽</m:t>
                            </m:r>
                          </m:e>
                        </m:acc>
                      </m:e>
                      <m:sub>
                        <m:r>
                          <a:rPr lang="en-US" sz="2400" i="1">
                            <a:latin typeface="Cambria Math" charset="0"/>
                            <a:ea typeface="Cambria Math" charset="0"/>
                            <a:cs typeface="Cambria Math" charset="0"/>
                          </a:rPr>
                          <m:t>0</m:t>
                        </m:r>
                      </m:sub>
                    </m:sSub>
                  </m:oMath>
                </a14:m>
                <a:r>
                  <a:rPr lang="en-US" sz="2400" dirty="0">
                    <a:ea typeface="Cambria Math" charset="0"/>
                    <a:cs typeface="Cambria Math" charset="0"/>
                  </a:rPr>
                  <a:t> and </a:t>
                </a:r>
                <a14:m>
                  <m:oMath xmlns:m="http://schemas.openxmlformats.org/officeDocument/2006/math">
                    <m:sSub>
                      <m:sSubPr>
                        <m:ctrlPr>
                          <a:rPr lang="en-US" sz="2400" i="1">
                            <a:latin typeface="Cambria Math" charset="0"/>
                          </a:rPr>
                        </m:ctrlPr>
                      </m:sSubPr>
                      <m:e>
                        <m:acc>
                          <m:accPr>
                            <m:chr m:val="̂"/>
                            <m:ctrlPr>
                              <a:rPr lang="en-US" sz="2400" i="1">
                                <a:latin typeface="Cambria Math" charset="0"/>
                              </a:rPr>
                            </m:ctrlPr>
                          </m:accPr>
                          <m:e>
                            <m:r>
                              <a:rPr lang="en-US" sz="2400" i="1">
                                <a:latin typeface="Cambria Math" charset="0"/>
                                <a:ea typeface="Cambria Math" charset="0"/>
                                <a:cs typeface="Cambria Math" charset="0"/>
                              </a:rPr>
                              <m:t>𝛽</m:t>
                            </m:r>
                          </m:e>
                        </m:acc>
                      </m:e>
                      <m:sub>
                        <m:r>
                          <a:rPr lang="en-US" sz="2400" i="1">
                            <a:latin typeface="Cambria Math" charset="0"/>
                            <a:ea typeface="Cambria Math" charset="0"/>
                            <a:cs typeface="Cambria Math" charset="0"/>
                          </a:rPr>
                          <m:t>1</m:t>
                        </m:r>
                      </m:sub>
                    </m:sSub>
                    <m:r>
                      <a:rPr lang="en-US" sz="2400" b="0" i="1" smtClean="0">
                        <a:latin typeface="Cambria Math" charset="0"/>
                        <a:ea typeface="Cambria Math" charset="0"/>
                        <a:cs typeface="Cambria Math" charset="0"/>
                      </a:rPr>
                      <m:t>.</m:t>
                    </m:r>
                  </m:oMath>
                </a14:m>
                <a:endParaRPr lang="en-US" sz="2400" dirty="0"/>
              </a:p>
            </p:txBody>
          </p:sp>
        </mc:Choice>
        <mc:Fallback xmlns="">
          <p:sp>
            <p:nvSpPr>
              <p:cNvPr id="5" name="Content Placeholder 2"/>
              <p:cNvSpPr>
                <a:spLocks noGrp="1" noRot="1" noChangeAspect="1" noMove="1" noResize="1" noEditPoints="1" noAdjustHandles="1" noChangeArrowheads="1" noChangeShapeType="1" noTextEdit="1"/>
              </p:cNvSpPr>
              <p:nvPr>
                <p:ph idx="1"/>
              </p:nvPr>
            </p:nvSpPr>
            <p:spPr>
              <a:xfrm>
                <a:off x="833415" y="1177759"/>
                <a:ext cx="10327008" cy="879642"/>
              </a:xfrm>
              <a:blipFill rotWithShape="0">
                <a:blip r:embed="rId2"/>
                <a:stretch>
                  <a:fillRect l="-945" t="-5517" b="-11724"/>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32</a:t>
            </a:fld>
            <a:endParaRPr lang="en-US"/>
          </a:p>
        </p:txBody>
      </p:sp>
      <p:pic>
        <p:nvPicPr>
          <p:cNvPr id="7" name="Picture 6">
            <a:extLst>
              <a:ext uri="{FF2B5EF4-FFF2-40B4-BE49-F238E27FC236}">
                <a16:creationId xmlns:a16="http://schemas.microsoft.com/office/drawing/2014/main" xmlns="" id="{F70E4D65-CCA9-3945-87FA-8565D45894F2}"/>
              </a:ext>
            </a:extLst>
          </p:cNvPr>
          <p:cNvPicPr>
            <a:picLocks noChangeAspect="1"/>
          </p:cNvPicPr>
          <p:nvPr/>
        </p:nvPicPr>
        <p:blipFill>
          <a:blip r:embed="rId3"/>
          <a:stretch>
            <a:fillRect/>
          </a:stretch>
        </p:blipFill>
        <p:spPr>
          <a:xfrm>
            <a:off x="3200400" y="2286000"/>
            <a:ext cx="5852160" cy="3901440"/>
          </a:xfrm>
          <a:prstGeom prst="rect">
            <a:avLst/>
          </a:prstGeom>
        </p:spPr>
      </p:pic>
    </p:spTree>
    <p:extLst>
      <p:ext uri="{BB962C8B-B14F-4D97-AF65-F5344CB8AC3E}">
        <p14:creationId xmlns:p14="http://schemas.microsoft.com/office/powerpoint/2010/main" val="71555479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lumMod val="75000"/>
                    <a:lumOff val="25000"/>
                  </a:schemeClr>
                </a:solidFill>
              </a:rPr>
              <a:t>Confidence intervals for the predictors estimates </a:t>
            </a:r>
            <a:r>
              <a:rPr lang="en-US" dirty="0" smtClean="0">
                <a:solidFill>
                  <a:schemeClr val="tx1">
                    <a:lumMod val="75000"/>
                    <a:lumOff val="25000"/>
                  </a:schemeClr>
                </a:solidFill>
              </a:rPr>
              <a:t>(</a:t>
            </a:r>
            <a:r>
              <a:rPr lang="en-US" dirty="0" err="1" smtClean="0">
                <a:solidFill>
                  <a:schemeClr val="tx1">
                    <a:lumMod val="75000"/>
                    <a:lumOff val="25000"/>
                  </a:schemeClr>
                </a:solidFill>
              </a:rPr>
              <a:t>cont</a:t>
            </a:r>
            <a:r>
              <a:rPr lang="en-US" dirty="0" smtClean="0">
                <a:solidFill>
                  <a:schemeClr val="tx1">
                    <a:lumMod val="75000"/>
                    <a:lumOff val="25000"/>
                  </a:schemeClr>
                </a:solidFill>
              </a:rPr>
              <a:t>)</a:t>
            </a:r>
            <a:endParaRPr lang="en-US" dirty="0"/>
          </a:p>
        </p:txBody>
      </p:sp>
      <mc:AlternateContent xmlns:mc="http://schemas.openxmlformats.org/markup-compatibility/2006" xmlns:a14="http://schemas.microsoft.com/office/drawing/2010/main">
        <mc:Choice Requires="a14">
          <p:sp>
            <p:nvSpPr>
              <p:cNvPr id="5" name="Content Placeholder 2"/>
              <p:cNvSpPr>
                <a:spLocks noGrp="1"/>
              </p:cNvSpPr>
              <p:nvPr>
                <p:ph idx="1"/>
              </p:nvPr>
            </p:nvSpPr>
            <p:spPr>
              <a:xfrm>
                <a:off x="833415" y="1177759"/>
                <a:ext cx="10327008" cy="879642"/>
              </a:xfrm>
            </p:spPr>
            <p:txBody>
              <a:bodyPr/>
              <a:lstStyle/>
              <a:p>
                <a:r>
                  <a:rPr lang="en-US" sz="2400" dirty="0" smtClean="0"/>
                  <a:t>So if we just have one set of measurements of </a:t>
                </a:r>
                <a14:m>
                  <m:oMath xmlns:m="http://schemas.openxmlformats.org/officeDocument/2006/math">
                    <m:r>
                      <a:rPr lang="en-US" sz="2400" b="0" i="0" smtClean="0">
                        <a:latin typeface="Cambria Math" charset="0"/>
                      </a:rPr>
                      <m:t>{</m:t>
                    </m:r>
                    <m:r>
                      <a:rPr lang="en-US" sz="2400" b="0" i="1" smtClean="0">
                        <a:latin typeface="Cambria Math" charset="0"/>
                      </a:rPr>
                      <m:t>𝑋</m:t>
                    </m:r>
                    <m:r>
                      <a:rPr lang="en-US" sz="2400" b="0" i="1" smtClean="0">
                        <a:latin typeface="Cambria Math" charset="0"/>
                      </a:rPr>
                      <m:t>,</m:t>
                    </m:r>
                    <m:r>
                      <a:rPr lang="en-US" sz="2400" b="0" i="1" smtClean="0">
                        <a:latin typeface="Cambria Math" charset="0"/>
                      </a:rPr>
                      <m:t>𝑌</m:t>
                    </m:r>
                    <m:r>
                      <a:rPr lang="en-US" sz="2400" b="0" i="1" smtClean="0">
                        <a:latin typeface="Cambria Math" charset="0"/>
                      </a:rPr>
                      <m:t>}</m:t>
                    </m:r>
                    <m:r>
                      <a:rPr lang="en-US" sz="2400" b="0" i="0" smtClean="0">
                        <a:latin typeface="Cambria Math" charset="0"/>
                      </a:rPr>
                      <m:t>, </m:t>
                    </m:r>
                  </m:oMath>
                </a14:m>
                <a:r>
                  <a:rPr lang="en-US" sz="2400" dirty="0" smtClean="0"/>
                  <a:t>our estimates of </a:t>
                </a:r>
                <a14:m>
                  <m:oMath xmlns:m="http://schemas.openxmlformats.org/officeDocument/2006/math">
                    <m:sSub>
                      <m:sSubPr>
                        <m:ctrlPr>
                          <a:rPr lang="en-US" sz="2400" i="1">
                            <a:latin typeface="Cambria Math" charset="0"/>
                          </a:rPr>
                        </m:ctrlPr>
                      </m:sSubPr>
                      <m:e>
                        <m:acc>
                          <m:accPr>
                            <m:chr m:val="̂"/>
                            <m:ctrlPr>
                              <a:rPr lang="en-US" sz="2400" i="1">
                                <a:latin typeface="Cambria Math" charset="0"/>
                              </a:rPr>
                            </m:ctrlPr>
                          </m:accPr>
                          <m:e>
                            <m:r>
                              <a:rPr lang="en-US" sz="2400" i="1">
                                <a:latin typeface="Cambria Math" charset="0"/>
                                <a:ea typeface="Cambria Math" charset="0"/>
                                <a:cs typeface="Cambria Math" charset="0"/>
                              </a:rPr>
                              <m:t>𝛽</m:t>
                            </m:r>
                          </m:e>
                        </m:acc>
                      </m:e>
                      <m:sub>
                        <m:r>
                          <a:rPr lang="en-US" sz="2400" i="1">
                            <a:latin typeface="Cambria Math" charset="0"/>
                            <a:ea typeface="Cambria Math" charset="0"/>
                            <a:cs typeface="Cambria Math" charset="0"/>
                          </a:rPr>
                          <m:t>0</m:t>
                        </m:r>
                      </m:sub>
                    </m:sSub>
                  </m:oMath>
                </a14:m>
                <a:r>
                  <a:rPr lang="en-US" sz="2400" dirty="0">
                    <a:ea typeface="Cambria Math" charset="0"/>
                    <a:cs typeface="Cambria Math" charset="0"/>
                  </a:rPr>
                  <a:t> and </a:t>
                </a:r>
                <a14:m>
                  <m:oMath xmlns:m="http://schemas.openxmlformats.org/officeDocument/2006/math">
                    <m:sSub>
                      <m:sSubPr>
                        <m:ctrlPr>
                          <a:rPr lang="en-US" sz="2400" i="1">
                            <a:latin typeface="Cambria Math" charset="0"/>
                          </a:rPr>
                        </m:ctrlPr>
                      </m:sSubPr>
                      <m:e>
                        <m:acc>
                          <m:accPr>
                            <m:chr m:val="̂"/>
                            <m:ctrlPr>
                              <a:rPr lang="en-US" sz="2400" i="1">
                                <a:latin typeface="Cambria Math" charset="0"/>
                              </a:rPr>
                            </m:ctrlPr>
                          </m:accPr>
                          <m:e>
                            <m:r>
                              <a:rPr lang="en-US" sz="2400" i="1">
                                <a:latin typeface="Cambria Math" charset="0"/>
                                <a:ea typeface="Cambria Math" charset="0"/>
                                <a:cs typeface="Cambria Math" charset="0"/>
                              </a:rPr>
                              <m:t>𝛽</m:t>
                            </m:r>
                          </m:e>
                        </m:acc>
                      </m:e>
                      <m:sub>
                        <m:r>
                          <a:rPr lang="en-US" sz="2400" i="1">
                            <a:latin typeface="Cambria Math" charset="0"/>
                            <a:ea typeface="Cambria Math" charset="0"/>
                            <a:cs typeface="Cambria Math" charset="0"/>
                          </a:rPr>
                          <m:t>1</m:t>
                        </m:r>
                      </m:sub>
                    </m:sSub>
                  </m:oMath>
                </a14:m>
                <a:r>
                  <a:rPr lang="en-US" sz="2400" dirty="0" smtClean="0"/>
                  <a:t> are just for this particular realization.  </a:t>
                </a:r>
              </a:p>
            </p:txBody>
          </p:sp>
        </mc:Choice>
        <mc:Fallback xmlns="">
          <p:sp>
            <p:nvSpPr>
              <p:cNvPr id="5" name="Content Placeholder 2"/>
              <p:cNvSpPr>
                <a:spLocks noGrp="1" noRot="1" noChangeAspect="1" noMove="1" noResize="1" noEditPoints="1" noAdjustHandles="1" noChangeArrowheads="1" noChangeShapeType="1" noTextEdit="1"/>
              </p:cNvSpPr>
              <p:nvPr>
                <p:ph idx="1"/>
              </p:nvPr>
            </p:nvSpPr>
            <p:spPr>
              <a:xfrm>
                <a:off x="833415" y="1177759"/>
                <a:ext cx="10327008" cy="879642"/>
              </a:xfrm>
              <a:blipFill rotWithShape="0">
                <a:blip r:embed="rId3"/>
                <a:stretch>
                  <a:fillRect l="-945" t="-2759" b="-13793"/>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33</a:t>
            </a:fld>
            <a:endParaRPr lang="en-US"/>
          </a:p>
        </p:txBody>
      </p:sp>
      <p:pic>
        <p:nvPicPr>
          <p:cNvPr id="6" name="Google Shape;117;p16"/>
          <p:cNvPicPr preferRelativeResize="0"/>
          <p:nvPr/>
        </p:nvPicPr>
        <p:blipFill>
          <a:blip r:embed="rId4">
            <a:alphaModFix/>
          </a:blip>
          <a:stretch>
            <a:fillRect/>
          </a:stretch>
        </p:blipFill>
        <p:spPr>
          <a:xfrm>
            <a:off x="3780093" y="2392279"/>
            <a:ext cx="4631814" cy="3603897"/>
          </a:xfrm>
          <a:prstGeom prst="rect">
            <a:avLst/>
          </a:prstGeom>
          <a:noFill/>
          <a:ln>
            <a:noFill/>
          </a:ln>
        </p:spPr>
      </p:pic>
    </p:spTree>
    <p:extLst>
      <p:ext uri="{BB962C8B-B14F-4D97-AF65-F5344CB8AC3E}">
        <p14:creationId xmlns:p14="http://schemas.microsoft.com/office/powerpoint/2010/main" val="1373568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lumMod val="75000"/>
                    <a:lumOff val="25000"/>
                  </a:schemeClr>
                </a:solidFill>
              </a:rPr>
              <a:t>Confidence intervals for the predictors estimates </a:t>
            </a:r>
            <a:r>
              <a:rPr lang="en-US" dirty="0" smtClean="0">
                <a:solidFill>
                  <a:schemeClr val="tx1">
                    <a:lumMod val="75000"/>
                    <a:lumOff val="25000"/>
                  </a:schemeClr>
                </a:solidFill>
              </a:rPr>
              <a:t>(</a:t>
            </a:r>
            <a:r>
              <a:rPr lang="en-US" dirty="0" err="1" smtClean="0">
                <a:solidFill>
                  <a:schemeClr val="tx1">
                    <a:lumMod val="75000"/>
                    <a:lumOff val="25000"/>
                  </a:schemeClr>
                </a:solidFill>
              </a:rPr>
              <a:t>cont</a:t>
            </a:r>
            <a:r>
              <a:rPr lang="en-US" dirty="0" smtClean="0">
                <a:solidFill>
                  <a:schemeClr val="tx1">
                    <a:lumMod val="75000"/>
                    <a:lumOff val="25000"/>
                  </a:schemeClr>
                </a:solidFill>
              </a:rPr>
              <a:t>)</a:t>
            </a:r>
            <a:endParaRPr lang="en-US" dirty="0"/>
          </a:p>
        </p:txBody>
      </p:sp>
      <mc:AlternateContent xmlns:mc="http://schemas.openxmlformats.org/markup-compatibility/2006" xmlns:a14="http://schemas.microsoft.com/office/drawing/2010/main">
        <mc:Choice Requires="a14">
          <p:sp>
            <p:nvSpPr>
              <p:cNvPr id="5" name="Content Placeholder 2"/>
              <p:cNvSpPr>
                <a:spLocks noGrp="1"/>
              </p:cNvSpPr>
              <p:nvPr>
                <p:ph idx="1"/>
              </p:nvPr>
            </p:nvSpPr>
            <p:spPr>
              <a:xfrm>
                <a:off x="833415" y="1177759"/>
                <a:ext cx="10327008" cy="879642"/>
              </a:xfrm>
            </p:spPr>
            <p:txBody>
              <a:bodyPr/>
              <a:lstStyle/>
              <a:p>
                <a:r>
                  <a:rPr lang="en-US" sz="2400" dirty="0" smtClean="0"/>
                  <a:t>So if we just have one set of measurements of </a:t>
                </a:r>
                <a14:m>
                  <m:oMath xmlns:m="http://schemas.openxmlformats.org/officeDocument/2006/math">
                    <m:r>
                      <a:rPr lang="en-US" sz="2400" b="0" i="0" smtClean="0">
                        <a:latin typeface="Cambria Math" charset="0"/>
                      </a:rPr>
                      <m:t>{</m:t>
                    </m:r>
                    <m:r>
                      <a:rPr lang="en-US" sz="2400" b="0" i="1" smtClean="0">
                        <a:latin typeface="Cambria Math" charset="0"/>
                      </a:rPr>
                      <m:t>𝑋</m:t>
                    </m:r>
                    <m:r>
                      <a:rPr lang="en-US" sz="2400" b="0" i="1" smtClean="0">
                        <a:latin typeface="Cambria Math" charset="0"/>
                      </a:rPr>
                      <m:t>,</m:t>
                    </m:r>
                    <m:r>
                      <a:rPr lang="en-US" sz="2400" b="0" i="1" smtClean="0">
                        <a:latin typeface="Cambria Math" charset="0"/>
                      </a:rPr>
                      <m:t>𝑌</m:t>
                    </m:r>
                    <m:r>
                      <a:rPr lang="en-US" sz="2400" b="0" i="1" smtClean="0">
                        <a:latin typeface="Cambria Math" charset="0"/>
                      </a:rPr>
                      <m:t>}</m:t>
                    </m:r>
                    <m:r>
                      <a:rPr lang="en-US" sz="2400" b="0" i="0" smtClean="0">
                        <a:latin typeface="Cambria Math" charset="0"/>
                      </a:rPr>
                      <m:t>, </m:t>
                    </m:r>
                  </m:oMath>
                </a14:m>
                <a:r>
                  <a:rPr lang="en-US" sz="2400" dirty="0" smtClean="0"/>
                  <a:t>our estimates of </a:t>
                </a:r>
                <a14:m>
                  <m:oMath xmlns:m="http://schemas.openxmlformats.org/officeDocument/2006/math">
                    <m:sSub>
                      <m:sSubPr>
                        <m:ctrlPr>
                          <a:rPr lang="en-US" sz="2400" i="1">
                            <a:latin typeface="Cambria Math" charset="0"/>
                          </a:rPr>
                        </m:ctrlPr>
                      </m:sSubPr>
                      <m:e>
                        <m:acc>
                          <m:accPr>
                            <m:chr m:val="̂"/>
                            <m:ctrlPr>
                              <a:rPr lang="en-US" sz="2400" i="1">
                                <a:latin typeface="Cambria Math" charset="0"/>
                              </a:rPr>
                            </m:ctrlPr>
                          </m:accPr>
                          <m:e>
                            <m:r>
                              <a:rPr lang="en-US" sz="2400" i="1">
                                <a:latin typeface="Cambria Math" charset="0"/>
                                <a:ea typeface="Cambria Math" charset="0"/>
                                <a:cs typeface="Cambria Math" charset="0"/>
                              </a:rPr>
                              <m:t>𝛽</m:t>
                            </m:r>
                          </m:e>
                        </m:acc>
                      </m:e>
                      <m:sub>
                        <m:r>
                          <a:rPr lang="en-US" sz="2400" i="1">
                            <a:latin typeface="Cambria Math" charset="0"/>
                            <a:ea typeface="Cambria Math" charset="0"/>
                            <a:cs typeface="Cambria Math" charset="0"/>
                          </a:rPr>
                          <m:t>0</m:t>
                        </m:r>
                      </m:sub>
                    </m:sSub>
                  </m:oMath>
                </a14:m>
                <a:r>
                  <a:rPr lang="en-US" sz="2400" dirty="0">
                    <a:ea typeface="Cambria Math" charset="0"/>
                    <a:cs typeface="Cambria Math" charset="0"/>
                  </a:rPr>
                  <a:t> and </a:t>
                </a:r>
                <a14:m>
                  <m:oMath xmlns:m="http://schemas.openxmlformats.org/officeDocument/2006/math">
                    <m:sSub>
                      <m:sSubPr>
                        <m:ctrlPr>
                          <a:rPr lang="en-US" sz="2400" i="1">
                            <a:latin typeface="Cambria Math" charset="0"/>
                          </a:rPr>
                        </m:ctrlPr>
                      </m:sSubPr>
                      <m:e>
                        <m:acc>
                          <m:accPr>
                            <m:chr m:val="̂"/>
                            <m:ctrlPr>
                              <a:rPr lang="en-US" sz="2400" i="1">
                                <a:latin typeface="Cambria Math" charset="0"/>
                              </a:rPr>
                            </m:ctrlPr>
                          </m:accPr>
                          <m:e>
                            <m:r>
                              <a:rPr lang="en-US" sz="2400" i="1">
                                <a:latin typeface="Cambria Math" charset="0"/>
                                <a:ea typeface="Cambria Math" charset="0"/>
                                <a:cs typeface="Cambria Math" charset="0"/>
                              </a:rPr>
                              <m:t>𝛽</m:t>
                            </m:r>
                          </m:e>
                        </m:acc>
                      </m:e>
                      <m:sub>
                        <m:r>
                          <a:rPr lang="en-US" sz="2400" i="1">
                            <a:latin typeface="Cambria Math" charset="0"/>
                            <a:ea typeface="Cambria Math" charset="0"/>
                            <a:cs typeface="Cambria Math" charset="0"/>
                          </a:rPr>
                          <m:t>1</m:t>
                        </m:r>
                      </m:sub>
                    </m:sSub>
                  </m:oMath>
                </a14:m>
                <a:r>
                  <a:rPr lang="en-US" sz="2400" dirty="0" smtClean="0"/>
                  <a:t> are just for this particular realization.  </a:t>
                </a:r>
              </a:p>
              <a:p>
                <a:endParaRPr lang="en-US" sz="2400" dirty="0" smtClean="0"/>
              </a:p>
              <a:p>
                <a:r>
                  <a:rPr lang="en-US" sz="2400" b="1" dirty="0" smtClean="0"/>
                  <a:t>Question: </a:t>
                </a:r>
                <a:r>
                  <a:rPr lang="en-US" sz="2400" dirty="0" smtClean="0"/>
                  <a:t>If this is just one realization of the reality how do we know the truth? How do we deal with this conundrum?  </a:t>
                </a:r>
              </a:p>
              <a:p>
                <a:endParaRPr lang="en-US" sz="2400" dirty="0" smtClean="0"/>
              </a:p>
              <a:p>
                <a:r>
                  <a:rPr lang="en-US" sz="2400" b="1" dirty="0" smtClean="0"/>
                  <a:t>Imagine</a:t>
                </a:r>
                <a:r>
                  <a:rPr lang="en-US" sz="2400" dirty="0"/>
                  <a:t> (magic </a:t>
                </a:r>
                <a:r>
                  <a:rPr lang="en-US" sz="2400" dirty="0" smtClean="0"/>
                  <a:t>realism) we have parallel universes and we repeat this experiment on each of the other universes. </a:t>
                </a:r>
                <a:endParaRPr lang="en-US" sz="2400" dirty="0"/>
              </a:p>
            </p:txBody>
          </p:sp>
        </mc:Choice>
        <mc:Fallback xmlns="">
          <p:sp>
            <p:nvSpPr>
              <p:cNvPr id="5" name="Content Placeholder 2"/>
              <p:cNvSpPr>
                <a:spLocks noGrp="1" noRot="1" noChangeAspect="1" noMove="1" noResize="1" noEditPoints="1" noAdjustHandles="1" noChangeArrowheads="1" noChangeShapeType="1" noTextEdit="1"/>
              </p:cNvSpPr>
              <p:nvPr>
                <p:ph idx="1"/>
              </p:nvPr>
            </p:nvSpPr>
            <p:spPr>
              <a:xfrm>
                <a:off x="833415" y="1177759"/>
                <a:ext cx="10327008" cy="879642"/>
              </a:xfrm>
              <a:blipFill rotWithShape="0">
                <a:blip r:embed="rId3"/>
                <a:stretch>
                  <a:fillRect l="-945" t="-2759" r="-826" b="-295172"/>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34</a:t>
            </a:fld>
            <a:endParaRPr lang="en-US"/>
          </a:p>
        </p:txBody>
      </p:sp>
      <p:grpSp>
        <p:nvGrpSpPr>
          <p:cNvPr id="10" name="Group 9"/>
          <p:cNvGrpSpPr/>
          <p:nvPr/>
        </p:nvGrpSpPr>
        <p:grpSpPr>
          <a:xfrm>
            <a:off x="1048571" y="4587667"/>
            <a:ext cx="3703320" cy="2468880"/>
            <a:chOff x="1048571" y="4587667"/>
            <a:chExt cx="3703320" cy="2468880"/>
          </a:xfrm>
        </p:grpSpPr>
        <p:pic>
          <p:nvPicPr>
            <p:cNvPr id="8" name="Picture 7">
              <a:extLst>
                <a:ext uri="{FF2B5EF4-FFF2-40B4-BE49-F238E27FC236}">
                  <a16:creationId xmlns:a16="http://schemas.microsoft.com/office/drawing/2014/main" xmlns="" id="{E7C96AD7-ADD4-464E-8A89-7FE5E22727B8}"/>
                </a:ext>
              </a:extLst>
            </p:cNvPr>
            <p:cNvPicPr>
              <a:picLocks noChangeAspect="1"/>
            </p:cNvPicPr>
            <p:nvPr/>
          </p:nvPicPr>
          <p:blipFill>
            <a:blip r:embed="rId4"/>
            <a:stretch>
              <a:fillRect/>
            </a:stretch>
          </p:blipFill>
          <p:spPr>
            <a:xfrm>
              <a:off x="1048571" y="4587667"/>
              <a:ext cx="3703320" cy="2468880"/>
            </a:xfrm>
            <a:prstGeom prst="rect">
              <a:avLst/>
            </a:prstGeom>
          </p:spPr>
        </p:pic>
        <p:sp>
          <p:nvSpPr>
            <p:cNvPr id="3" name="TextBox 2"/>
            <p:cNvSpPr txBox="1"/>
            <p:nvPr/>
          </p:nvSpPr>
          <p:spPr>
            <a:xfrm>
              <a:off x="2563903" y="4587823"/>
              <a:ext cx="1191801" cy="369332"/>
            </a:xfrm>
            <a:prstGeom prst="rect">
              <a:avLst/>
            </a:prstGeom>
            <a:noFill/>
          </p:spPr>
          <p:txBody>
            <a:bodyPr wrap="none" rtlCol="0">
              <a:spAutoFit/>
            </a:bodyPr>
            <a:lstStyle/>
            <a:p>
              <a:r>
                <a:rPr lang="en-US" dirty="0" smtClean="0"/>
                <a:t>Universe A</a:t>
              </a:r>
              <a:endParaRPr lang="en-US" dirty="0"/>
            </a:p>
          </p:txBody>
        </p:sp>
      </p:grpSp>
      <p:grpSp>
        <p:nvGrpSpPr>
          <p:cNvPr id="12" name="Group 11"/>
          <p:cNvGrpSpPr/>
          <p:nvPr/>
        </p:nvGrpSpPr>
        <p:grpSpPr>
          <a:xfrm>
            <a:off x="4061056" y="4554227"/>
            <a:ext cx="3703320" cy="2486809"/>
            <a:chOff x="4061056" y="4554227"/>
            <a:chExt cx="3703320" cy="2486809"/>
          </a:xfrm>
        </p:grpSpPr>
        <p:pic>
          <p:nvPicPr>
            <p:cNvPr id="9" name="Picture 8">
              <a:extLst>
                <a:ext uri="{FF2B5EF4-FFF2-40B4-BE49-F238E27FC236}">
                  <a16:creationId xmlns:a16="http://schemas.microsoft.com/office/drawing/2014/main" xmlns="" id="{3E20DF78-2640-8D4E-B418-09D4DB7BE0B5}"/>
                </a:ext>
              </a:extLst>
            </p:cNvPr>
            <p:cNvPicPr>
              <a:picLocks noChangeAspect="1"/>
            </p:cNvPicPr>
            <p:nvPr/>
          </p:nvPicPr>
          <p:blipFill>
            <a:blip r:embed="rId5"/>
            <a:stretch>
              <a:fillRect/>
            </a:stretch>
          </p:blipFill>
          <p:spPr>
            <a:xfrm>
              <a:off x="4061056" y="4572156"/>
              <a:ext cx="3703320" cy="2468880"/>
            </a:xfrm>
            <a:prstGeom prst="rect">
              <a:avLst/>
            </a:prstGeom>
          </p:spPr>
        </p:pic>
        <p:sp>
          <p:nvSpPr>
            <p:cNvPr id="11" name="TextBox 10"/>
            <p:cNvSpPr txBox="1"/>
            <p:nvPr/>
          </p:nvSpPr>
          <p:spPr>
            <a:xfrm>
              <a:off x="5401018" y="4554227"/>
              <a:ext cx="1183786" cy="369332"/>
            </a:xfrm>
            <a:prstGeom prst="rect">
              <a:avLst/>
            </a:prstGeom>
            <a:noFill/>
          </p:spPr>
          <p:txBody>
            <a:bodyPr wrap="none" rtlCol="0">
              <a:spAutoFit/>
            </a:bodyPr>
            <a:lstStyle/>
            <a:p>
              <a:r>
                <a:rPr lang="en-US" smtClean="0"/>
                <a:t>Universe B</a:t>
              </a:r>
              <a:endParaRPr lang="en-US" dirty="0"/>
            </a:p>
          </p:txBody>
        </p:sp>
      </p:grpSp>
      <p:grpSp>
        <p:nvGrpSpPr>
          <p:cNvPr id="14" name="Group 13"/>
          <p:cNvGrpSpPr/>
          <p:nvPr/>
        </p:nvGrpSpPr>
        <p:grpSpPr>
          <a:xfrm>
            <a:off x="7132622" y="4577684"/>
            <a:ext cx="3703319" cy="2481281"/>
            <a:chOff x="7132622" y="4577684"/>
            <a:chExt cx="3703319" cy="2481281"/>
          </a:xfrm>
        </p:grpSpPr>
        <p:pic>
          <p:nvPicPr>
            <p:cNvPr id="7" name="Picture 6">
              <a:extLst>
                <a:ext uri="{FF2B5EF4-FFF2-40B4-BE49-F238E27FC236}">
                  <a16:creationId xmlns:a16="http://schemas.microsoft.com/office/drawing/2014/main" xmlns="" id="{F70E4D65-CCA9-3945-87FA-8565D45894F2}"/>
                </a:ext>
              </a:extLst>
            </p:cNvPr>
            <p:cNvPicPr>
              <a:picLocks noChangeAspect="1"/>
            </p:cNvPicPr>
            <p:nvPr/>
          </p:nvPicPr>
          <p:blipFill>
            <a:blip r:embed="rId6"/>
            <a:stretch>
              <a:fillRect/>
            </a:stretch>
          </p:blipFill>
          <p:spPr>
            <a:xfrm>
              <a:off x="7132622" y="4590085"/>
              <a:ext cx="3703319" cy="2468880"/>
            </a:xfrm>
            <a:prstGeom prst="rect">
              <a:avLst/>
            </a:prstGeom>
          </p:spPr>
        </p:pic>
        <p:sp>
          <p:nvSpPr>
            <p:cNvPr id="13" name="TextBox 12"/>
            <p:cNvSpPr txBox="1"/>
            <p:nvPr/>
          </p:nvSpPr>
          <p:spPr>
            <a:xfrm>
              <a:off x="8508437" y="4577684"/>
              <a:ext cx="1182183" cy="369332"/>
            </a:xfrm>
            <a:prstGeom prst="rect">
              <a:avLst/>
            </a:prstGeom>
            <a:noFill/>
          </p:spPr>
          <p:txBody>
            <a:bodyPr wrap="none" rtlCol="0">
              <a:spAutoFit/>
            </a:bodyPr>
            <a:lstStyle/>
            <a:p>
              <a:r>
                <a:rPr lang="en-US" smtClean="0"/>
                <a:t>Universe C</a:t>
              </a:r>
              <a:endParaRPr lang="en-US" dirty="0"/>
            </a:p>
          </p:txBody>
        </p:sp>
      </p:grpSp>
    </p:spTree>
    <p:extLst>
      <p:ext uri="{BB962C8B-B14F-4D97-AF65-F5344CB8AC3E}">
        <p14:creationId xmlns:p14="http://schemas.microsoft.com/office/powerpoint/2010/main" val="1801855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par>
                                <p:cTn id="15" presetID="1" presetClass="entr" presetSubtype="0" fill="hold" nodeType="withEffect">
                                  <p:stCondLst>
                                    <p:cond delay="50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nodeType="withEffect">
                                  <p:stCondLst>
                                    <p:cond delay="50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nodeType="withEffect">
                                  <p:stCondLst>
                                    <p:cond delay="50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Bef>
                <a:spcPts val="1872"/>
              </a:spcBef>
              <a:spcAft>
                <a:spcPts val="600"/>
              </a:spcAft>
            </a:pPr>
            <a:r>
              <a:rPr lang="en-US" dirty="0">
                <a:solidFill>
                  <a:schemeClr val="tx1">
                    <a:lumMod val="75000"/>
                    <a:lumOff val="25000"/>
                  </a:schemeClr>
                </a:solidFill>
              </a:rPr>
              <a:t>Confidence intervals for the predictors estimates (</a:t>
            </a:r>
            <a:r>
              <a:rPr lang="en-US" dirty="0" err="1">
                <a:solidFill>
                  <a:schemeClr val="tx1">
                    <a:lumMod val="75000"/>
                    <a:lumOff val="25000"/>
                  </a:schemeClr>
                </a:solidFill>
              </a:rPr>
              <a:t>cont</a:t>
            </a:r>
            <a:r>
              <a:rPr lang="en-US" dirty="0">
                <a:solidFill>
                  <a:schemeClr val="tx1">
                    <a:lumMod val="75000"/>
                    <a:lumOff val="25000"/>
                  </a:schemeClr>
                </a:solidFill>
              </a:rPr>
              <a:t>)</a:t>
            </a:r>
            <a:endParaRPr lang="en-US" dirty="0"/>
          </a:p>
        </p:txBody>
      </p:sp>
      <p:sp>
        <p:nvSpPr>
          <p:cNvPr id="3" name="Content Placeholder 2"/>
          <p:cNvSpPr>
            <a:spLocks noGrp="1"/>
          </p:cNvSpPr>
          <p:nvPr>
            <p:ph idx="1"/>
          </p:nvPr>
        </p:nvSpPr>
        <p:spPr/>
        <p:txBody>
          <a:bodyPr/>
          <a:lstStyle/>
          <a:p>
            <a:endParaRPr lang="en-US" dirty="0"/>
          </a:p>
          <a:p>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t>35</a:t>
            </a:fld>
            <a:endParaRPr lang="en-US"/>
          </a:p>
        </p:txBody>
      </p:sp>
      <mc:AlternateContent xmlns:mc="http://schemas.openxmlformats.org/markup-compatibility/2006" xmlns:a14="http://schemas.microsoft.com/office/drawing/2010/main">
        <mc:Choice Requires="a14">
          <p:sp>
            <p:nvSpPr>
              <p:cNvPr id="6" name="Content Placeholder 2"/>
              <p:cNvSpPr txBox="1">
                <a:spLocks/>
              </p:cNvSpPr>
              <p:nvPr/>
            </p:nvSpPr>
            <p:spPr>
              <a:xfrm>
                <a:off x="833415" y="950445"/>
                <a:ext cx="10327008" cy="879642"/>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en-US" sz="2400" i="1" smtClean="0">
                          <a:latin typeface="Cambria Math" charset="0"/>
                          <a:ea typeface="Cambria Math" charset="0"/>
                          <a:cs typeface="Cambria Math" charset="0"/>
                        </a:rPr>
                        <m:t>.</m:t>
                      </m:r>
                    </m:oMath>
                  </m:oMathPara>
                </a14:m>
                <a:endParaRPr lang="en-US" sz="2400" dirty="0"/>
              </a:p>
            </p:txBody>
          </p:sp>
        </mc:Choice>
        <mc:Fallback xmlns="">
          <p:sp>
            <p:nvSpPr>
              <p:cNvPr id="6" name="Content Placeholder 2"/>
              <p:cNvSpPr txBox="1">
                <a:spLocks noRot="1" noChangeAspect="1" noMove="1" noResize="1" noEditPoints="1" noAdjustHandles="1" noChangeArrowheads="1" noChangeShapeType="1" noTextEdit="1"/>
              </p:cNvSpPr>
              <p:nvPr/>
            </p:nvSpPr>
            <p:spPr>
              <a:xfrm>
                <a:off x="833415" y="950445"/>
                <a:ext cx="10327008" cy="879642"/>
              </a:xfrm>
              <a:prstGeom prst="rect">
                <a:avLst/>
              </a:prstGeom>
              <a:blipFill rotWithShape="0">
                <a:blip r:embed="rId3"/>
                <a:stretch>
                  <a:fillRect/>
                </a:stretch>
              </a:blipFill>
              <a:ln>
                <a:noFill/>
              </a:ln>
            </p:spPr>
            <p:txBody>
              <a:bodyPr/>
              <a:lstStyle/>
              <a:p>
                <a:r>
                  <a:rPr lang="en-US">
                    <a:noFill/>
                  </a:rPr>
                  <a:t> </a:t>
                </a:r>
              </a:p>
            </p:txBody>
          </p:sp>
        </mc:Fallback>
      </mc:AlternateContent>
      <p:sp>
        <p:nvSpPr>
          <p:cNvPr id="7" name="Content Placeholder 2"/>
          <p:cNvSpPr txBox="1">
            <a:spLocks/>
          </p:cNvSpPr>
          <p:nvPr/>
        </p:nvSpPr>
        <p:spPr>
          <a:xfrm>
            <a:off x="833415" y="983807"/>
            <a:ext cx="10327008" cy="879642"/>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smtClean="0"/>
              <a:t>In our magical realisms, we can now sample multiple times </a:t>
            </a:r>
            <a:endParaRPr lang="en-US" sz="2400" dirty="0"/>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2104" y="1755648"/>
            <a:ext cx="10058400" cy="4572000"/>
          </a:xfrm>
          <a:prstGeom prst="rect">
            <a:avLst/>
          </a:prstGeom>
        </p:spPr>
      </p:pic>
    </p:spTree>
    <p:extLst>
      <p:ext uri="{BB962C8B-B14F-4D97-AF65-F5344CB8AC3E}">
        <p14:creationId xmlns:p14="http://schemas.microsoft.com/office/powerpoint/2010/main" val="206973566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lumMod val="75000"/>
                    <a:lumOff val="25000"/>
                  </a:schemeClr>
                </a:solidFill>
              </a:rPr>
              <a:t>Confidence intervals for the predictors estimates (</a:t>
            </a:r>
            <a:r>
              <a:rPr lang="en-US" dirty="0" err="1">
                <a:solidFill>
                  <a:schemeClr val="tx1">
                    <a:lumMod val="75000"/>
                    <a:lumOff val="25000"/>
                  </a:schemeClr>
                </a:solidFill>
              </a:rPr>
              <a:t>cont</a:t>
            </a:r>
            <a:r>
              <a:rPr lang="en-US" dirty="0">
                <a:solidFill>
                  <a:schemeClr val="tx1">
                    <a:lumMod val="75000"/>
                    <a:lumOff val="25000"/>
                  </a:schemeClr>
                </a:solidFill>
              </a:rPr>
              <a:t>)</a:t>
            </a:r>
            <a:endParaRPr lang="en-US" dirty="0"/>
          </a:p>
        </p:txBody>
      </p:sp>
      <p:sp>
        <p:nvSpPr>
          <p:cNvPr id="3" name="Content Placeholder 2"/>
          <p:cNvSpPr>
            <a:spLocks noGrp="1"/>
          </p:cNvSpPr>
          <p:nvPr>
            <p:ph idx="1"/>
          </p:nvPr>
        </p:nvSpPr>
        <p:spPr/>
        <p:txBody>
          <a:bodyPr/>
          <a:lstStyle/>
          <a:p>
            <a:endParaRPr lang="en-US" dirty="0"/>
          </a:p>
          <a:p>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t>36</a:t>
            </a:fld>
            <a:endParaRPr lang="en-US"/>
          </a:p>
        </p:txBody>
      </p:sp>
      <p:sp>
        <p:nvSpPr>
          <p:cNvPr id="6" name="Content Placeholder 2"/>
          <p:cNvSpPr txBox="1">
            <a:spLocks/>
          </p:cNvSpPr>
          <p:nvPr/>
        </p:nvSpPr>
        <p:spPr>
          <a:xfrm>
            <a:off x="833415" y="983807"/>
            <a:ext cx="10327008" cy="879642"/>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Another </a:t>
            </a:r>
            <a:r>
              <a:rPr lang="en-US" sz="2400" dirty="0" smtClean="0"/>
              <a:t>sample </a:t>
            </a:r>
            <a:endParaRPr lang="en-US" sz="2400" dirty="0"/>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2104" y="1755648"/>
            <a:ext cx="10058400" cy="4572000"/>
          </a:xfrm>
          <a:prstGeom prst="rect">
            <a:avLst/>
          </a:prstGeom>
        </p:spPr>
      </p:pic>
    </p:spTree>
    <p:extLst>
      <p:ext uri="{BB962C8B-B14F-4D97-AF65-F5344CB8AC3E}">
        <p14:creationId xmlns:p14="http://schemas.microsoft.com/office/powerpoint/2010/main" val="110714032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lumMod val="75000"/>
                    <a:lumOff val="25000"/>
                  </a:schemeClr>
                </a:solidFill>
              </a:rPr>
              <a:t>Confidence intervals for the predictors estimates (</a:t>
            </a:r>
            <a:r>
              <a:rPr lang="en-US" dirty="0" err="1">
                <a:solidFill>
                  <a:schemeClr val="tx1">
                    <a:lumMod val="75000"/>
                    <a:lumOff val="25000"/>
                  </a:schemeClr>
                </a:solidFill>
              </a:rPr>
              <a:t>cont</a:t>
            </a:r>
            <a:r>
              <a:rPr lang="en-US" dirty="0">
                <a:solidFill>
                  <a:schemeClr val="tx1">
                    <a:lumMod val="75000"/>
                    <a:lumOff val="25000"/>
                  </a:schemeClr>
                </a:solidFill>
              </a:rPr>
              <a:t>)</a:t>
            </a:r>
            <a:endParaRPr lang="en-US" dirty="0"/>
          </a:p>
        </p:txBody>
      </p:sp>
      <p:sp>
        <p:nvSpPr>
          <p:cNvPr id="3" name="Content Placeholder 2"/>
          <p:cNvSpPr>
            <a:spLocks noGrp="1"/>
          </p:cNvSpPr>
          <p:nvPr>
            <p:ph idx="1"/>
          </p:nvPr>
        </p:nvSpPr>
        <p:spPr/>
        <p:txBody>
          <a:bodyPr/>
          <a:lstStyle/>
          <a:p>
            <a:endParaRPr lang="en-US" dirty="0"/>
          </a:p>
          <a:p>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t>37</a:t>
            </a:fld>
            <a:endParaRPr lang="en-US"/>
          </a:p>
        </p:txBody>
      </p:sp>
      <p:sp>
        <p:nvSpPr>
          <p:cNvPr id="6" name="Content Placeholder 2"/>
          <p:cNvSpPr txBox="1">
            <a:spLocks/>
          </p:cNvSpPr>
          <p:nvPr/>
        </p:nvSpPr>
        <p:spPr>
          <a:xfrm>
            <a:off x="833415" y="983807"/>
            <a:ext cx="10327008" cy="879642"/>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Another </a:t>
            </a:r>
            <a:r>
              <a:rPr lang="en-US" sz="2400" dirty="0" smtClean="0"/>
              <a:t>sample </a:t>
            </a:r>
            <a:endParaRPr lang="en-US" sz="2400"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2104" y="1755648"/>
            <a:ext cx="10058400" cy="4572000"/>
          </a:xfrm>
          <a:prstGeom prst="rect">
            <a:avLst/>
          </a:prstGeom>
        </p:spPr>
      </p:pic>
    </p:spTree>
    <p:extLst>
      <p:ext uri="{BB962C8B-B14F-4D97-AF65-F5344CB8AC3E}">
        <p14:creationId xmlns:p14="http://schemas.microsoft.com/office/powerpoint/2010/main" val="190905743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2104" y="1755648"/>
            <a:ext cx="10058400" cy="4572000"/>
          </a:xfrm>
          <a:prstGeom prst="rect">
            <a:avLst/>
          </a:prstGeom>
        </p:spPr>
      </p:pic>
      <p:sp>
        <p:nvSpPr>
          <p:cNvPr id="2" name="Title 1"/>
          <p:cNvSpPr>
            <a:spLocks noGrp="1"/>
          </p:cNvSpPr>
          <p:nvPr>
            <p:ph type="title"/>
          </p:nvPr>
        </p:nvSpPr>
        <p:spPr/>
        <p:txBody>
          <a:bodyPr/>
          <a:lstStyle/>
          <a:p>
            <a:r>
              <a:rPr lang="en-US" dirty="0">
                <a:solidFill>
                  <a:schemeClr val="tx1">
                    <a:lumMod val="75000"/>
                    <a:lumOff val="25000"/>
                  </a:schemeClr>
                </a:solidFill>
              </a:rPr>
              <a:t>Confidence intervals for the predictors estimates (</a:t>
            </a:r>
            <a:r>
              <a:rPr lang="en-US" dirty="0" err="1">
                <a:solidFill>
                  <a:schemeClr val="tx1">
                    <a:lumMod val="75000"/>
                    <a:lumOff val="25000"/>
                  </a:schemeClr>
                </a:solidFill>
              </a:rPr>
              <a:t>cont</a:t>
            </a:r>
            <a:r>
              <a:rPr lang="en-US" dirty="0">
                <a:solidFill>
                  <a:schemeClr val="tx1">
                    <a:lumMod val="75000"/>
                    <a:lumOff val="25000"/>
                  </a:schemeClr>
                </a:solidFill>
              </a:rPr>
              <a:t>)</a:t>
            </a:r>
            <a:endParaRPr lang="en-US" dirty="0"/>
          </a:p>
        </p:txBody>
      </p:sp>
      <p:sp>
        <p:nvSpPr>
          <p:cNvPr id="3" name="Content Placeholder 2"/>
          <p:cNvSpPr>
            <a:spLocks noGrp="1"/>
          </p:cNvSpPr>
          <p:nvPr>
            <p:ph idx="1"/>
          </p:nvPr>
        </p:nvSpPr>
        <p:spPr/>
        <p:txBody>
          <a:bodyPr/>
          <a:lstStyle/>
          <a:p>
            <a:endParaRPr lang="en-US" dirty="0"/>
          </a:p>
          <a:p>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t>38</a:t>
            </a:fld>
            <a:endParaRPr lang="en-US"/>
          </a:p>
        </p:txBody>
      </p:sp>
      <p:sp>
        <p:nvSpPr>
          <p:cNvPr id="7" name="Content Placeholder 2"/>
          <p:cNvSpPr txBox="1">
            <a:spLocks/>
          </p:cNvSpPr>
          <p:nvPr/>
        </p:nvSpPr>
        <p:spPr>
          <a:xfrm>
            <a:off x="833415" y="983807"/>
            <a:ext cx="10327008" cy="879642"/>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smtClean="0"/>
              <a:t>And another sample </a:t>
            </a:r>
            <a:endParaRPr lang="en-US" sz="2400" dirty="0"/>
          </a:p>
        </p:txBody>
      </p:sp>
    </p:spTree>
    <p:extLst>
      <p:ext uri="{BB962C8B-B14F-4D97-AF65-F5344CB8AC3E}">
        <p14:creationId xmlns:p14="http://schemas.microsoft.com/office/powerpoint/2010/main" val="207085608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80185" y="1096854"/>
                <a:ext cx="11162523" cy="4588091"/>
              </a:xfrm>
            </p:spPr>
            <p:txBody>
              <a:bodyPr/>
              <a:lstStyle/>
              <a:p>
                <a:pPr>
                  <a:spcAft>
                    <a:spcPts val="1800"/>
                  </a:spcAft>
                </a:pPr>
                <a:r>
                  <a:rPr lang="en-US" sz="2400" dirty="0"/>
                  <a:t>Note that in building our </a:t>
                </a:r>
                <a:r>
                  <a:rPr lang="en-US" sz="2400" dirty="0" err="1"/>
                  <a:t>kNN</a:t>
                </a:r>
                <a:r>
                  <a:rPr lang="en-US" sz="2400" dirty="0"/>
                  <a:t> model for prediction, we did not </a:t>
                </a:r>
                <a:br>
                  <a:rPr lang="en-US" sz="2400" dirty="0"/>
                </a:br>
                <a:r>
                  <a:rPr lang="en-US" sz="2400" dirty="0" smtClean="0"/>
                  <a:t>compute </a:t>
                </a:r>
                <a:r>
                  <a:rPr lang="en-US" sz="2400" dirty="0"/>
                  <a:t>a closed form for </a:t>
                </a:r>
                <a14:m>
                  <m:oMath xmlns:m="http://schemas.openxmlformats.org/officeDocument/2006/math">
                    <m:acc>
                      <m:accPr>
                        <m:chr m:val="̂"/>
                        <m:ctrlPr>
                          <a:rPr lang="en-US" sz="2400" i="1" smtClean="0">
                            <a:latin typeface="Cambria Math" charset="0"/>
                          </a:rPr>
                        </m:ctrlPr>
                      </m:accPr>
                      <m:e>
                        <m:r>
                          <a:rPr lang="en-US" sz="2400" b="0" i="1" smtClean="0">
                            <a:latin typeface="Cambria Math" panose="02040503050406030204" pitchFamily="18" charset="0"/>
                          </a:rPr>
                          <m:t>𝑓</m:t>
                        </m:r>
                      </m:e>
                    </m:acc>
                  </m:oMath>
                </a14:m>
                <a:r>
                  <a:rPr lang="en-US" sz="2400" dirty="0"/>
                  <a:t>. </a:t>
                </a:r>
              </a:p>
              <a:p>
                <a:pPr>
                  <a:spcAft>
                    <a:spcPts val="2400"/>
                  </a:spcAft>
                </a:pPr>
                <a:r>
                  <a:rPr lang="en-US" sz="2400" dirty="0"/>
                  <a:t>What if we ask the question: </a:t>
                </a:r>
              </a:p>
              <a:p>
                <a:r>
                  <a:rPr lang="en-US" sz="2500" i="1" dirty="0">
                    <a:solidFill>
                      <a:schemeClr val="tx2"/>
                    </a:solidFill>
                  </a:rPr>
                  <a:t>	</a:t>
                </a:r>
                <a:r>
                  <a:rPr lang="en-US" sz="2500" i="1" dirty="0">
                    <a:solidFill>
                      <a:schemeClr val="accent2">
                        <a:lumMod val="75000"/>
                      </a:schemeClr>
                    </a:solidFill>
                  </a:rPr>
                  <a:t>“how much more sales do we expect if we double the TV advertising budget?” </a:t>
                </a:r>
              </a:p>
              <a:p>
                <a:endParaRPr lang="en-US" sz="2400" dirty="0">
                  <a:solidFill>
                    <a:schemeClr val="tx2"/>
                  </a:solidFill>
                </a:endParaRPr>
              </a:p>
              <a:p>
                <a:r>
                  <a:rPr lang="en-US" sz="2400" b="1" dirty="0"/>
                  <a:t>Alternatively</a:t>
                </a:r>
                <a:r>
                  <a:rPr lang="en-US" sz="2400" dirty="0"/>
                  <a:t>, we can build a model by first assuming a simple form of </a:t>
                </a:r>
                <a14:m>
                  <m:oMath xmlns:m="http://schemas.openxmlformats.org/officeDocument/2006/math">
                    <m:r>
                      <a:rPr lang="en-US" sz="2400" i="1">
                        <a:latin typeface="Cambria Math" panose="02040503050406030204" pitchFamily="18" charset="0"/>
                      </a:rPr>
                      <m:t>𝑓</m:t>
                    </m:r>
                  </m:oMath>
                </a14:m>
                <a:r>
                  <a:rPr lang="en-US" sz="2400" dirty="0"/>
                  <a:t>: </a:t>
                </a:r>
              </a:p>
              <a:p>
                <a:endParaRPr lang="en-US" sz="2400" dirty="0"/>
              </a:p>
              <a:p>
                <a:r>
                  <a:rPr lang="en-US" sz="2400" dirty="0"/>
                  <a:t>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80185" y="1096854"/>
                <a:ext cx="11162523" cy="4588091"/>
              </a:xfrm>
              <a:blipFill rotWithShape="0">
                <a:blip r:embed="rId2"/>
                <a:stretch>
                  <a:fillRect l="-874" t="-1062"/>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3</a:t>
            </a:fld>
            <a:endParaRPr lang="en-US"/>
          </a:p>
        </p:txBody>
      </p:sp>
      <p:pic>
        <p:nvPicPr>
          <p:cNvPr id="5" name="Picture 4">
            <a:extLst>
              <a:ext uri="{FF2B5EF4-FFF2-40B4-BE49-F238E27FC236}">
                <a16:creationId xmlns:a16="http://schemas.microsoft.com/office/drawing/2014/main" xmlns="" id="{9A027633-F65F-754F-A436-835CC3027864}"/>
              </a:ext>
            </a:extLst>
          </p:cNvPr>
          <p:cNvPicPr>
            <a:picLocks noChangeAspect="1"/>
          </p:cNvPicPr>
          <p:nvPr/>
        </p:nvPicPr>
        <p:blipFill>
          <a:blip r:embed="rId3"/>
          <a:stretch>
            <a:fillRect/>
          </a:stretch>
        </p:blipFill>
        <p:spPr>
          <a:xfrm>
            <a:off x="3662680" y="4979682"/>
            <a:ext cx="4866640" cy="375920"/>
          </a:xfrm>
          <a:prstGeom prst="rect">
            <a:avLst/>
          </a:prstGeom>
        </p:spPr>
      </p:pic>
      <p:pic>
        <p:nvPicPr>
          <p:cNvPr id="6" name="Picture 5">
            <a:extLst>
              <a:ext uri="{FF2B5EF4-FFF2-40B4-BE49-F238E27FC236}">
                <a16:creationId xmlns:a16="http://schemas.microsoft.com/office/drawing/2014/main" xmlns="" id="{8B6AC0F7-9DD3-7645-86C0-F63DB6CE6AB8}"/>
              </a:ext>
            </a:extLst>
          </p:cNvPr>
          <p:cNvPicPr>
            <a:picLocks noChangeAspect="1"/>
          </p:cNvPicPr>
          <p:nvPr/>
        </p:nvPicPr>
        <p:blipFill>
          <a:blip r:embed="rId4"/>
          <a:stretch>
            <a:fillRect/>
          </a:stretch>
        </p:blipFill>
        <p:spPr>
          <a:xfrm>
            <a:off x="9741010" y="983807"/>
            <a:ext cx="2146172" cy="1430781"/>
          </a:xfrm>
          <a:prstGeom prst="rect">
            <a:avLst/>
          </a:prstGeom>
        </p:spPr>
      </p:pic>
    </p:spTree>
    <p:extLst>
      <p:ext uri="{BB962C8B-B14F-4D97-AF65-F5344CB8AC3E}">
        <p14:creationId xmlns:p14="http://schemas.microsoft.com/office/powerpoint/2010/main" val="335118100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lumMod val="75000"/>
                    <a:lumOff val="25000"/>
                  </a:schemeClr>
                </a:solidFill>
              </a:rPr>
              <a:t>Confidence intervals for the predictors estimates (</a:t>
            </a:r>
            <a:r>
              <a:rPr lang="en-US" dirty="0" err="1">
                <a:solidFill>
                  <a:schemeClr val="tx1">
                    <a:lumMod val="75000"/>
                    <a:lumOff val="25000"/>
                  </a:schemeClr>
                </a:solidFill>
              </a:rPr>
              <a:t>cont</a:t>
            </a:r>
            <a:r>
              <a:rPr lang="en-US" dirty="0">
                <a:solidFill>
                  <a:schemeClr val="tx1">
                    <a:lumMod val="75000"/>
                    <a:lumOff val="25000"/>
                  </a:schemeClr>
                </a:solidFill>
              </a:rPr>
              <a:t>)</a:t>
            </a:r>
            <a:endParaRPr lang="en-US" dirty="0"/>
          </a:p>
        </p:txBody>
      </p:sp>
      <p:sp>
        <p:nvSpPr>
          <p:cNvPr id="3" name="Content Placeholder 2"/>
          <p:cNvSpPr>
            <a:spLocks noGrp="1"/>
          </p:cNvSpPr>
          <p:nvPr>
            <p:ph idx="1"/>
          </p:nvPr>
        </p:nvSpPr>
        <p:spPr/>
        <p:txBody>
          <a:bodyPr/>
          <a:lstStyle/>
          <a:p>
            <a:endParaRPr lang="en-US" dirty="0"/>
          </a:p>
          <a:p>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t>39</a:t>
            </a:fld>
            <a:endParaRPr lang="en-US"/>
          </a:p>
        </p:txBody>
      </p:sp>
      <p:sp>
        <p:nvSpPr>
          <p:cNvPr id="6" name="Content Placeholder 2"/>
          <p:cNvSpPr txBox="1">
            <a:spLocks/>
          </p:cNvSpPr>
          <p:nvPr/>
        </p:nvSpPr>
        <p:spPr>
          <a:xfrm>
            <a:off x="833415" y="983807"/>
            <a:ext cx="10327008" cy="879642"/>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Repeat this for 100 </a:t>
            </a:r>
            <a:r>
              <a:rPr lang="en-US" sz="2400" dirty="0" smtClean="0"/>
              <a:t>times </a:t>
            </a:r>
            <a:endParaRPr lang="en-US" sz="2400"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2104" y="1755648"/>
            <a:ext cx="10058400" cy="4572000"/>
          </a:xfrm>
          <a:prstGeom prst="rect">
            <a:avLst/>
          </a:prstGeom>
        </p:spPr>
      </p:pic>
    </p:spTree>
    <p:extLst>
      <p:ext uri="{BB962C8B-B14F-4D97-AF65-F5344CB8AC3E}">
        <p14:creationId xmlns:p14="http://schemas.microsoft.com/office/powerpoint/2010/main" val="52998230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39369" y="2167434"/>
            <a:ext cx="6515100" cy="4343400"/>
          </a:xfrm>
          <a:prstGeom prst="rect">
            <a:avLst/>
          </a:prstGeom>
        </p:spPr>
      </p:pic>
      <p:sp>
        <p:nvSpPr>
          <p:cNvPr id="2" name="Title 1"/>
          <p:cNvSpPr>
            <a:spLocks noGrp="1"/>
          </p:cNvSpPr>
          <p:nvPr>
            <p:ph type="title"/>
          </p:nvPr>
        </p:nvSpPr>
        <p:spPr/>
        <p:txBody>
          <a:bodyPr/>
          <a:lstStyle/>
          <a:p>
            <a:r>
              <a:rPr lang="en-US" dirty="0">
                <a:solidFill>
                  <a:schemeClr val="tx1">
                    <a:lumMod val="75000"/>
                    <a:lumOff val="25000"/>
                  </a:schemeClr>
                </a:solidFill>
              </a:rPr>
              <a:t>Confidence intervals for the predictors estimates (</a:t>
            </a:r>
            <a:r>
              <a:rPr lang="en-US" dirty="0" err="1">
                <a:solidFill>
                  <a:schemeClr val="tx1">
                    <a:lumMod val="75000"/>
                    <a:lumOff val="25000"/>
                  </a:schemeClr>
                </a:solidFill>
              </a:rPr>
              <a:t>cont</a:t>
            </a:r>
            <a:r>
              <a:rPr lang="en-US" dirty="0">
                <a:solidFill>
                  <a:schemeClr val="tx1">
                    <a:lumMod val="75000"/>
                    <a:lumOff val="25000"/>
                  </a:schemeClr>
                </a:solidFill>
              </a:rPr>
              <a:t>)</a:t>
            </a:r>
            <a:endParaRPr lang="en-US" dirty="0"/>
          </a:p>
        </p:txBody>
      </p:sp>
      <p:sp>
        <p:nvSpPr>
          <p:cNvPr id="3" name="Content Placeholder 2"/>
          <p:cNvSpPr>
            <a:spLocks noGrp="1"/>
          </p:cNvSpPr>
          <p:nvPr>
            <p:ph idx="1"/>
          </p:nvPr>
        </p:nvSpPr>
        <p:spPr/>
        <p:txBody>
          <a:bodyPr/>
          <a:lstStyle/>
          <a:p>
            <a:endParaRPr lang="en-US" dirty="0"/>
          </a:p>
          <a:p>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t>40</a:t>
            </a:fld>
            <a:endParaRPr lang="en-US"/>
          </a:p>
        </p:txBody>
      </p:sp>
      <mc:AlternateContent xmlns:mc="http://schemas.openxmlformats.org/markup-compatibility/2006">
        <mc:Choice xmlns:a14="http://schemas.microsoft.com/office/drawing/2010/main" Requires="a14">
          <p:sp>
            <p:nvSpPr>
              <p:cNvPr id="8" name="Content Placeholder 2"/>
              <p:cNvSpPr txBox="1">
                <a:spLocks/>
              </p:cNvSpPr>
              <p:nvPr/>
            </p:nvSpPr>
            <p:spPr>
              <a:xfrm>
                <a:off x="833414" y="983807"/>
                <a:ext cx="11009293" cy="879642"/>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W</a:t>
                </a:r>
                <a:r>
                  <a:rPr lang="en-US" sz="2400" dirty="0" smtClean="0"/>
                  <a:t>e </a:t>
                </a:r>
                <a:r>
                  <a:rPr lang="en-US" sz="2400" dirty="0" smtClean="0"/>
                  <a:t>can now </a:t>
                </a:r>
                <a:r>
                  <a:rPr lang="en-US" sz="2400" dirty="0"/>
                  <a:t>estimate the mean and standard deviation of </a:t>
                </a:r>
                <a:r>
                  <a:rPr lang="en-US" sz="2400" dirty="0" smtClean="0"/>
                  <a:t>all the estimates </a:t>
                </a:r>
                <a14:m>
                  <m:oMath xmlns:m="http://schemas.openxmlformats.org/officeDocument/2006/math">
                    <m:sSub>
                      <m:sSubPr>
                        <m:ctrlPr>
                          <a:rPr lang="en-US" sz="2400" i="1" smtClean="0">
                            <a:latin typeface="Cambria Math" charset="0"/>
                          </a:rPr>
                        </m:ctrlPr>
                      </m:sSubPr>
                      <m:e>
                        <m:acc>
                          <m:accPr>
                            <m:chr m:val="̂"/>
                            <m:ctrlPr>
                              <a:rPr lang="en-US" sz="2400" i="1" smtClean="0">
                                <a:latin typeface="Cambria Math" charset="0"/>
                              </a:rPr>
                            </m:ctrlPr>
                          </m:accPr>
                          <m:e>
                            <m:r>
                              <a:rPr lang="en-US" sz="2400" i="1" smtClean="0">
                                <a:latin typeface="Cambria Math" charset="0"/>
                                <a:ea typeface="Cambria Math" charset="0"/>
                                <a:cs typeface="Cambria Math" charset="0"/>
                              </a:rPr>
                              <m:t>𝛽</m:t>
                            </m:r>
                          </m:e>
                        </m:acc>
                      </m:e>
                      <m:sub>
                        <m:r>
                          <a:rPr lang="en-US" sz="2400" b="0" i="1" smtClean="0">
                            <a:latin typeface="Cambria Math" charset="0"/>
                          </a:rPr>
                          <m:t>1</m:t>
                        </m:r>
                      </m:sub>
                    </m:sSub>
                  </m:oMath>
                </a14:m>
                <a:r>
                  <a:rPr lang="en-US" sz="2400" dirty="0" smtClean="0"/>
                  <a:t>.</a:t>
                </a:r>
                <a:r>
                  <a:rPr lang="en-US" sz="2400" dirty="0" smtClean="0"/>
                  <a:t> </a:t>
                </a:r>
              </a:p>
              <a:p>
                <a:r>
                  <a:rPr lang="en-US" sz="2400" dirty="0">
                    <a:latin typeface="Karla" charset="0"/>
                    <a:ea typeface="Karla" charset="0"/>
                    <a:cs typeface="Karla" charset="0"/>
                  </a:rPr>
                  <a:t>The variance of </a:t>
                </a:r>
                <a14:m>
                  <m:oMath xmlns:m="http://schemas.openxmlformats.org/officeDocument/2006/math">
                    <m:sSub>
                      <m:sSubPr>
                        <m:ctrlPr>
                          <a:rPr lang="en-US" sz="2400" i="1">
                            <a:latin typeface="Cambria Math" charset="0"/>
                            <a:ea typeface="Karla" charset="0"/>
                            <a:cs typeface="Karla" charset="0"/>
                          </a:rPr>
                        </m:ctrlPr>
                      </m:sSubPr>
                      <m:e>
                        <m:r>
                          <a:rPr lang="en-US" sz="2400" i="1">
                            <a:latin typeface="Cambria Math" charset="0"/>
                            <a:ea typeface="Karla" charset="0"/>
                            <a:cs typeface="Karla" charset="0"/>
                          </a:rPr>
                          <m:t>𝛽</m:t>
                        </m:r>
                      </m:e>
                      <m:sub>
                        <m:r>
                          <a:rPr lang="en-US" sz="2400" i="1">
                            <a:latin typeface="Cambria Math" charset="0"/>
                            <a:ea typeface="Karla" charset="0"/>
                            <a:cs typeface="Karla" charset="0"/>
                          </a:rPr>
                          <m:t>0</m:t>
                        </m:r>
                      </m:sub>
                    </m:sSub>
                  </m:oMath>
                </a14:m>
                <a:r>
                  <a:rPr lang="en-US" sz="2400" dirty="0">
                    <a:latin typeface="Karla" charset="0"/>
                    <a:ea typeface="Karla" charset="0"/>
                    <a:cs typeface="Karla" charset="0"/>
                  </a:rPr>
                  <a:t> and </a:t>
                </a:r>
                <a14:m>
                  <m:oMath xmlns:m="http://schemas.openxmlformats.org/officeDocument/2006/math">
                    <m:sSub>
                      <m:sSubPr>
                        <m:ctrlPr>
                          <a:rPr lang="en-US" sz="2400" i="1">
                            <a:latin typeface="Cambria Math" charset="0"/>
                            <a:ea typeface="Karla" charset="0"/>
                            <a:cs typeface="Karla" charset="0"/>
                          </a:rPr>
                        </m:ctrlPr>
                      </m:sSubPr>
                      <m:e>
                        <m:r>
                          <a:rPr lang="en-US" sz="2400" i="1">
                            <a:latin typeface="Cambria Math" charset="0"/>
                            <a:ea typeface="Karla" charset="0"/>
                            <a:cs typeface="Karla" charset="0"/>
                          </a:rPr>
                          <m:t>𝛽</m:t>
                        </m:r>
                      </m:e>
                      <m:sub>
                        <m:r>
                          <a:rPr lang="en-US" sz="2400" i="1">
                            <a:latin typeface="Cambria Math" charset="0"/>
                            <a:ea typeface="Karla" charset="0"/>
                            <a:cs typeface="Karla" charset="0"/>
                          </a:rPr>
                          <m:t>1</m:t>
                        </m:r>
                      </m:sub>
                    </m:sSub>
                  </m:oMath>
                </a14:m>
                <a:r>
                  <a:rPr lang="en-US" sz="2400" dirty="0">
                    <a:latin typeface="Karla" charset="0"/>
                    <a:ea typeface="Karla" charset="0"/>
                    <a:cs typeface="Karla" charset="0"/>
                  </a:rPr>
                  <a:t>  are also called their </a:t>
                </a:r>
                <a:r>
                  <a:rPr lang="en-US" sz="2400" b="1" i="1" dirty="0">
                    <a:latin typeface="Karla" charset="0"/>
                    <a:ea typeface="Karla" charset="0"/>
                    <a:cs typeface="Karla" charset="0"/>
                  </a:rPr>
                  <a:t>standard errors</a:t>
                </a:r>
                <a:r>
                  <a:rPr lang="en-US" sz="2400" dirty="0">
                    <a:latin typeface="Karla" charset="0"/>
                    <a:ea typeface="Karla" charset="0"/>
                    <a:cs typeface="Karla" charset="0"/>
                  </a:rPr>
                  <a:t>, </a:t>
                </a:r>
                <a14:m>
                  <m:oMath xmlns:m="http://schemas.openxmlformats.org/officeDocument/2006/math">
                    <m:r>
                      <a:rPr lang="en-US" sz="2400" i="1">
                        <a:latin typeface="Cambria Math" charset="0"/>
                        <a:ea typeface="Karla" charset="0"/>
                        <a:cs typeface="Karla" charset="0"/>
                      </a:rPr>
                      <m:t>𝑆𝐸</m:t>
                    </m:r>
                    <m:d>
                      <m:dPr>
                        <m:ctrlPr>
                          <a:rPr lang="en-US" sz="2400" i="1">
                            <a:latin typeface="Cambria Math" charset="0"/>
                            <a:ea typeface="Karla" charset="0"/>
                            <a:cs typeface="Karla" charset="0"/>
                          </a:rPr>
                        </m:ctrlPr>
                      </m:dPr>
                      <m:e>
                        <m:sSub>
                          <m:sSubPr>
                            <m:ctrlPr>
                              <a:rPr lang="en-US" sz="2400" i="1">
                                <a:latin typeface="Cambria Math" charset="0"/>
                                <a:ea typeface="Karla" charset="0"/>
                                <a:cs typeface="Karla" charset="0"/>
                              </a:rPr>
                            </m:ctrlPr>
                          </m:sSubPr>
                          <m:e>
                            <m:acc>
                              <m:accPr>
                                <m:chr m:val="̂"/>
                                <m:ctrlPr>
                                  <a:rPr lang="en-US" sz="2400" i="1">
                                    <a:latin typeface="Cambria Math" charset="0"/>
                                    <a:ea typeface="Karla" charset="0"/>
                                    <a:cs typeface="Karla" charset="0"/>
                                  </a:rPr>
                                </m:ctrlPr>
                              </m:accPr>
                              <m:e>
                                <m:r>
                                  <a:rPr lang="en-US" sz="2400" i="1">
                                    <a:latin typeface="Cambria Math" charset="0"/>
                                    <a:ea typeface="Cambria Math" charset="0"/>
                                    <a:cs typeface="Cambria Math" charset="0"/>
                                  </a:rPr>
                                  <m:t>𝛽</m:t>
                                </m:r>
                              </m:e>
                            </m:acc>
                          </m:e>
                          <m:sub>
                            <m:r>
                              <a:rPr lang="en-US" sz="2400" i="1">
                                <a:latin typeface="Cambria Math" charset="0"/>
                                <a:ea typeface="Karla" charset="0"/>
                                <a:cs typeface="Karla" charset="0"/>
                              </a:rPr>
                              <m:t>0</m:t>
                            </m:r>
                          </m:sub>
                        </m:sSub>
                      </m:e>
                    </m:d>
                    <m:r>
                      <a:rPr lang="en-US" sz="2400" i="1">
                        <a:latin typeface="Cambria Math" charset="0"/>
                        <a:ea typeface="Karla" charset="0"/>
                        <a:cs typeface="Karla" charset="0"/>
                      </a:rPr>
                      <m:t>,</m:t>
                    </m:r>
                    <m:r>
                      <a:rPr lang="en-US" sz="2400" i="1">
                        <a:latin typeface="Cambria Math" charset="0"/>
                        <a:ea typeface="Karla" charset="0"/>
                        <a:cs typeface="Karla" charset="0"/>
                      </a:rPr>
                      <m:t>𝑆𝐸</m:t>
                    </m:r>
                    <m:d>
                      <m:dPr>
                        <m:ctrlPr>
                          <a:rPr lang="en-US" sz="2400" i="1">
                            <a:latin typeface="Cambria Math" charset="0"/>
                            <a:ea typeface="Karla" charset="0"/>
                            <a:cs typeface="Karla" charset="0"/>
                          </a:rPr>
                        </m:ctrlPr>
                      </m:dPr>
                      <m:e>
                        <m:sSub>
                          <m:sSubPr>
                            <m:ctrlPr>
                              <a:rPr lang="en-US" sz="2400" i="1">
                                <a:latin typeface="Cambria Math" charset="0"/>
                                <a:ea typeface="Karla" charset="0"/>
                                <a:cs typeface="Karla" charset="0"/>
                              </a:rPr>
                            </m:ctrlPr>
                          </m:sSubPr>
                          <m:e>
                            <m:acc>
                              <m:accPr>
                                <m:chr m:val="̂"/>
                                <m:ctrlPr>
                                  <a:rPr lang="en-US" sz="2400" i="1">
                                    <a:latin typeface="Cambria Math" charset="0"/>
                                    <a:ea typeface="Karla" charset="0"/>
                                    <a:cs typeface="Karla" charset="0"/>
                                  </a:rPr>
                                </m:ctrlPr>
                              </m:accPr>
                              <m:e>
                                <m:r>
                                  <a:rPr lang="en-US" sz="2400" i="1">
                                    <a:latin typeface="Cambria Math" charset="0"/>
                                    <a:ea typeface="Cambria Math" charset="0"/>
                                    <a:cs typeface="Cambria Math" charset="0"/>
                                  </a:rPr>
                                  <m:t>𝛽</m:t>
                                </m:r>
                              </m:e>
                            </m:acc>
                          </m:e>
                          <m:sub>
                            <m:r>
                              <a:rPr lang="en-US" sz="2400" i="1">
                                <a:latin typeface="Cambria Math" charset="0"/>
                                <a:ea typeface="Cambria Math" charset="0"/>
                                <a:cs typeface="Cambria Math" charset="0"/>
                              </a:rPr>
                              <m:t>1</m:t>
                            </m:r>
                          </m:sub>
                        </m:sSub>
                      </m:e>
                    </m:d>
                    <m:r>
                      <a:rPr lang="en-US" sz="2400" i="1">
                        <a:latin typeface="Cambria Math" charset="0"/>
                        <a:ea typeface="Karla" charset="0"/>
                        <a:cs typeface="Karla" charset="0"/>
                      </a:rPr>
                      <m:t>.</m:t>
                    </m:r>
                  </m:oMath>
                </a14:m>
                <a:endParaRPr lang="en-US" sz="2400" dirty="0"/>
              </a:p>
            </p:txBody>
          </p:sp>
        </mc:Choice>
        <mc:Fallback>
          <p:sp>
            <p:nvSpPr>
              <p:cNvPr id="8" name="Content Placeholder 2"/>
              <p:cNvSpPr txBox="1">
                <a:spLocks noRot="1" noChangeAspect="1" noMove="1" noResize="1" noEditPoints="1" noAdjustHandles="1" noChangeArrowheads="1" noChangeShapeType="1" noTextEdit="1"/>
              </p:cNvSpPr>
              <p:nvPr/>
            </p:nvSpPr>
            <p:spPr>
              <a:xfrm>
                <a:off x="833414" y="983807"/>
                <a:ext cx="11009293" cy="879642"/>
              </a:xfrm>
              <a:prstGeom prst="rect">
                <a:avLst/>
              </a:prstGeom>
              <a:blipFill rotWithShape="0">
                <a:blip r:embed="rId4"/>
                <a:stretch>
                  <a:fillRect l="-886" t="-5517" b="-65517"/>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106735944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52403" y="1963057"/>
            <a:ext cx="6515100" cy="4343400"/>
          </a:xfrm>
          <a:prstGeom prst="rect">
            <a:avLst/>
          </a:prstGeom>
        </p:spPr>
      </p:pic>
      <p:sp>
        <p:nvSpPr>
          <p:cNvPr id="2" name="Title 1"/>
          <p:cNvSpPr>
            <a:spLocks noGrp="1"/>
          </p:cNvSpPr>
          <p:nvPr>
            <p:ph type="title"/>
          </p:nvPr>
        </p:nvSpPr>
        <p:spPr/>
        <p:txBody>
          <a:bodyPr/>
          <a:lstStyle/>
          <a:p>
            <a:r>
              <a:rPr lang="en-US" dirty="0">
                <a:solidFill>
                  <a:schemeClr val="tx1">
                    <a:lumMod val="75000"/>
                    <a:lumOff val="25000"/>
                  </a:schemeClr>
                </a:solidFill>
              </a:rPr>
              <a:t>Confidence intervals for the predictors estimates (</a:t>
            </a:r>
            <a:r>
              <a:rPr lang="en-US" dirty="0" err="1">
                <a:solidFill>
                  <a:schemeClr val="tx1">
                    <a:lumMod val="75000"/>
                    <a:lumOff val="25000"/>
                  </a:schemeClr>
                </a:solidFill>
              </a:rPr>
              <a:t>cont</a:t>
            </a:r>
            <a:r>
              <a:rPr lang="en-US" dirty="0">
                <a:solidFill>
                  <a:schemeClr val="tx1">
                    <a:lumMod val="75000"/>
                    <a:lumOff val="25000"/>
                  </a:schemeClr>
                </a:solidFill>
              </a:rPr>
              <a:t>)</a:t>
            </a:r>
            <a:endParaRPr lang="en-US" dirty="0"/>
          </a:p>
        </p:txBody>
      </p:sp>
      <p:sp>
        <p:nvSpPr>
          <p:cNvPr id="3" name="Content Placeholder 2"/>
          <p:cNvSpPr>
            <a:spLocks noGrp="1"/>
          </p:cNvSpPr>
          <p:nvPr>
            <p:ph idx="1"/>
          </p:nvPr>
        </p:nvSpPr>
        <p:spPr/>
        <p:txBody>
          <a:bodyPr/>
          <a:lstStyle/>
          <a:p>
            <a:endParaRPr lang="en-US" dirty="0"/>
          </a:p>
          <a:p>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t>41</a:t>
            </a:fld>
            <a:endParaRPr lang="en-US"/>
          </a:p>
        </p:txBody>
      </p:sp>
      <p:cxnSp>
        <p:nvCxnSpPr>
          <p:cNvPr id="9" name="Straight Arrow Connector 8"/>
          <p:cNvCxnSpPr/>
          <p:nvPr/>
        </p:nvCxnSpPr>
        <p:spPr>
          <a:xfrm>
            <a:off x="5413827" y="2989943"/>
            <a:ext cx="1538514" cy="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flipV="1">
            <a:off x="4855027" y="2714171"/>
            <a:ext cx="2692400" cy="7258"/>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6969625" y="2805277"/>
            <a:ext cx="583814" cy="369332"/>
          </a:xfrm>
          <a:prstGeom prst="rect">
            <a:avLst/>
          </a:prstGeom>
          <a:noFill/>
        </p:spPr>
        <p:txBody>
          <a:bodyPr wrap="none" rtlCol="0">
            <a:spAutoFit/>
          </a:bodyPr>
          <a:lstStyle/>
          <a:p>
            <a:r>
              <a:rPr lang="en-US" dirty="0"/>
              <a:t>68%</a:t>
            </a:r>
          </a:p>
        </p:txBody>
      </p:sp>
      <p:sp>
        <p:nvSpPr>
          <p:cNvPr id="14" name="TextBox 13"/>
          <p:cNvSpPr txBox="1"/>
          <p:nvPr/>
        </p:nvSpPr>
        <p:spPr>
          <a:xfrm>
            <a:off x="7554787" y="2554383"/>
            <a:ext cx="583814" cy="369332"/>
          </a:xfrm>
          <a:prstGeom prst="rect">
            <a:avLst/>
          </a:prstGeom>
          <a:noFill/>
        </p:spPr>
        <p:txBody>
          <a:bodyPr wrap="none" rtlCol="0">
            <a:spAutoFit/>
          </a:bodyPr>
          <a:lstStyle/>
          <a:p>
            <a:r>
              <a:rPr lang="en-US" dirty="0"/>
              <a:t>95%</a:t>
            </a:r>
          </a:p>
        </p:txBody>
      </p:sp>
      <mc:AlternateContent xmlns:mc="http://schemas.openxmlformats.org/markup-compatibility/2006" xmlns:a14="http://schemas.microsoft.com/office/drawing/2010/main">
        <mc:Choice Requires="a14">
          <p:sp>
            <p:nvSpPr>
              <p:cNvPr id="16" name="Content Placeholder 2"/>
              <p:cNvSpPr txBox="1">
                <a:spLocks/>
              </p:cNvSpPr>
              <p:nvPr/>
            </p:nvSpPr>
            <p:spPr>
              <a:xfrm>
                <a:off x="833415" y="983807"/>
                <a:ext cx="10327008" cy="879642"/>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smtClean="0"/>
                  <a:t>Finally we </a:t>
                </a:r>
                <a:r>
                  <a:rPr lang="en-US" sz="2400" dirty="0"/>
                  <a:t>can calculate the confidence intervals, which are the ranges of values such that the </a:t>
                </a:r>
                <a:r>
                  <a:rPr lang="en-US" sz="2400" b="1" dirty="0"/>
                  <a:t>true</a:t>
                </a:r>
                <a:r>
                  <a:rPr lang="en-US" sz="2400" dirty="0"/>
                  <a:t> value of </a:t>
                </a:r>
                <a14:m>
                  <m:oMath xmlns:m="http://schemas.openxmlformats.org/officeDocument/2006/math">
                    <m:sSub>
                      <m:sSubPr>
                        <m:ctrlPr>
                          <a:rPr lang="en-US" sz="2400" i="1" smtClean="0">
                            <a:latin typeface="Cambria Math" charset="0"/>
                          </a:rPr>
                        </m:ctrlPr>
                      </m:sSubPr>
                      <m:e>
                        <m:r>
                          <a:rPr lang="en-US" sz="2400" i="1" smtClean="0">
                            <a:latin typeface="Cambria Math" charset="0"/>
                            <a:ea typeface="Cambria Math" charset="0"/>
                            <a:cs typeface="Cambria Math" charset="0"/>
                          </a:rPr>
                          <m:t>𝛽</m:t>
                        </m:r>
                      </m:e>
                      <m:sub>
                        <m:r>
                          <a:rPr lang="en-US" sz="2400" b="0" i="1" smtClean="0">
                            <a:latin typeface="Cambria Math" charset="0"/>
                          </a:rPr>
                          <m:t>1</m:t>
                        </m:r>
                      </m:sub>
                    </m:sSub>
                  </m:oMath>
                </a14:m>
                <a:r>
                  <a:rPr lang="en-US" sz="2400" dirty="0"/>
                  <a:t>is contained in this interval with </a:t>
                </a:r>
                <a:r>
                  <a:rPr lang="en-US" sz="2400" i="1" dirty="0"/>
                  <a:t>n</a:t>
                </a:r>
                <a:r>
                  <a:rPr lang="en-US" sz="2400" dirty="0"/>
                  <a:t> percent probability.</a:t>
                </a:r>
              </a:p>
            </p:txBody>
          </p:sp>
        </mc:Choice>
        <mc:Fallback xmlns="">
          <p:sp>
            <p:nvSpPr>
              <p:cNvPr id="16" name="Content Placeholder 2"/>
              <p:cNvSpPr txBox="1">
                <a:spLocks noRot="1" noChangeAspect="1" noMove="1" noResize="1" noEditPoints="1" noAdjustHandles="1" noChangeArrowheads="1" noChangeShapeType="1" noTextEdit="1"/>
              </p:cNvSpPr>
              <p:nvPr/>
            </p:nvSpPr>
            <p:spPr>
              <a:xfrm>
                <a:off x="833415" y="983807"/>
                <a:ext cx="10327008" cy="879642"/>
              </a:xfrm>
              <a:prstGeom prst="rect">
                <a:avLst/>
              </a:prstGeom>
              <a:blipFill rotWithShape="0">
                <a:blip r:embed="rId4"/>
                <a:stretch>
                  <a:fillRect l="-945" t="-5517" b="-50345"/>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174395660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158929" y="1941458"/>
            <a:ext cx="11672033" cy="3108960"/>
            <a:chOff x="72751" y="1302462"/>
            <a:chExt cx="11672033" cy="310896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9467" t="2516" r="8537" b="1679"/>
            <a:stretch/>
          </p:blipFill>
          <p:spPr>
            <a:xfrm>
              <a:off x="72751" y="1302462"/>
              <a:ext cx="3749039" cy="3108960"/>
            </a:xfrm>
            <a:prstGeom prst="rect">
              <a:avLst/>
            </a:prstGeom>
          </p:spPr>
        </p:pic>
        <p:pic>
          <p:nvPicPr>
            <p:cNvPr id="11" name="Picture 10"/>
            <p:cNvPicPr>
              <a:picLocks noChangeAspect="1"/>
            </p:cNvPicPr>
            <p:nvPr/>
          </p:nvPicPr>
          <p:blipFill rotWithShape="1">
            <a:blip r:embed="rId3">
              <a:extLst>
                <a:ext uri="{28A0092B-C50C-407E-A947-70E740481C1C}">
                  <a14:useLocalDpi xmlns:a14="http://schemas.microsoft.com/office/drawing/2010/main" val="0"/>
                </a:ext>
              </a:extLst>
            </a:blip>
            <a:srcRect l="10394" t="5401" r="7086" b="2127"/>
            <a:stretch/>
          </p:blipFill>
          <p:spPr>
            <a:xfrm>
              <a:off x="7778870" y="1371600"/>
              <a:ext cx="3965914" cy="2962656"/>
            </a:xfrm>
            <a:prstGeom prst="rect">
              <a:avLst/>
            </a:prstGeom>
          </p:spPr>
        </p:pic>
        <p:pic>
          <p:nvPicPr>
            <p:cNvPr id="12" name="Picture 11"/>
            <p:cNvPicPr>
              <a:picLocks noChangeAspect="1"/>
            </p:cNvPicPr>
            <p:nvPr/>
          </p:nvPicPr>
          <p:blipFill rotWithShape="1">
            <a:blip r:embed="rId4">
              <a:extLst>
                <a:ext uri="{28A0092B-C50C-407E-A947-70E740481C1C}">
                  <a14:useLocalDpi xmlns:a14="http://schemas.microsoft.com/office/drawing/2010/main" val="0"/>
                </a:ext>
              </a:extLst>
            </a:blip>
            <a:srcRect l="8163" t="2549" r="7304" b="1736"/>
            <a:stretch/>
          </p:blipFill>
          <p:spPr>
            <a:xfrm>
              <a:off x="3785841" y="1324764"/>
              <a:ext cx="4058174" cy="3063240"/>
            </a:xfrm>
            <a:prstGeom prst="rect">
              <a:avLst/>
            </a:prstGeom>
          </p:spPr>
        </p:pic>
      </p:grpSp>
      <p:sp>
        <p:nvSpPr>
          <p:cNvPr id="3" name="Slide Number Placeholder 2"/>
          <p:cNvSpPr>
            <a:spLocks noGrp="1"/>
          </p:cNvSpPr>
          <p:nvPr>
            <p:ph type="sldNum" sz="quarter" idx="12"/>
          </p:nvPr>
        </p:nvSpPr>
        <p:spPr/>
        <p:txBody>
          <a:bodyPr/>
          <a:lstStyle/>
          <a:p>
            <a:fld id="{81B7CCDB-6D39-0547-B7B3-C80E39D6513A}" type="slidenum">
              <a:rPr lang="en-US" smtClean="0"/>
              <a:t>42</a:t>
            </a:fld>
            <a:endParaRPr lang="en-US" dirty="0"/>
          </a:p>
        </p:txBody>
      </p:sp>
      <p:sp>
        <p:nvSpPr>
          <p:cNvPr id="13" name="Content Placeholder 2"/>
          <p:cNvSpPr txBox="1">
            <a:spLocks/>
          </p:cNvSpPr>
          <p:nvPr/>
        </p:nvSpPr>
        <p:spPr>
          <a:xfrm>
            <a:off x="737602" y="482002"/>
            <a:ext cx="11093360" cy="1674602"/>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a:spcAft>
                <a:spcPts val="600"/>
              </a:spcAft>
            </a:pPr>
            <a:r>
              <a:rPr lang="en-US" sz="2400" dirty="0" smtClean="0"/>
              <a:t>And also we </a:t>
            </a:r>
            <a:r>
              <a:rPr lang="en-US" sz="2400" dirty="0"/>
              <a:t>can answer the question, </a:t>
            </a:r>
            <a:r>
              <a:rPr lang="en-US" sz="2400" dirty="0" smtClean="0"/>
              <a:t>’how </a:t>
            </a:r>
            <a:r>
              <a:rPr lang="en-US" sz="2400" dirty="0"/>
              <a:t>significant are the predictors</a:t>
            </a:r>
            <a:r>
              <a:rPr lang="en-US" sz="2400" dirty="0" smtClean="0"/>
              <a:t>?’ </a:t>
            </a:r>
            <a:r>
              <a:rPr lang="en-US" sz="2400" dirty="0"/>
              <a:t>Here we show the same analysis for all three predictors. </a:t>
            </a:r>
          </a:p>
          <a:p>
            <a:r>
              <a:rPr lang="en-US" sz="2400" b="1" dirty="0"/>
              <a:t>Question</a:t>
            </a:r>
            <a:r>
              <a:rPr lang="en-US" sz="2400" dirty="0"/>
              <a:t>: Which ones are important? </a:t>
            </a:r>
          </a:p>
        </p:txBody>
      </p:sp>
      <p:sp>
        <p:nvSpPr>
          <p:cNvPr id="2" name="TextBox 1"/>
          <p:cNvSpPr txBox="1"/>
          <p:nvPr/>
        </p:nvSpPr>
        <p:spPr>
          <a:xfrm>
            <a:off x="1390778" y="5421320"/>
            <a:ext cx="9787007" cy="461665"/>
          </a:xfrm>
          <a:prstGeom prst="rect">
            <a:avLst/>
          </a:prstGeom>
          <a:solidFill>
            <a:schemeClr val="bg1">
              <a:lumMod val="85000"/>
            </a:schemeClr>
          </a:solidFill>
          <a:ln>
            <a:solidFill>
              <a:schemeClr val="tx2">
                <a:lumMod val="75000"/>
              </a:schemeClr>
            </a:solidFill>
          </a:ln>
        </p:spPr>
        <p:txBody>
          <a:bodyPr wrap="square" rtlCol="0">
            <a:spAutoFit/>
          </a:bodyPr>
          <a:lstStyle/>
          <a:p>
            <a:r>
              <a:rPr lang="en-US" sz="2400" dirty="0" smtClean="0">
                <a:solidFill>
                  <a:schemeClr val="tx1">
                    <a:lumMod val="75000"/>
                    <a:lumOff val="25000"/>
                  </a:schemeClr>
                </a:solidFill>
                <a:latin typeface="Karla" charset="0"/>
                <a:ea typeface="Karla" charset="0"/>
                <a:cs typeface="Karla" charset="0"/>
              </a:rPr>
              <a:t>Before we answer this question, we need to answer </a:t>
            </a:r>
            <a:r>
              <a:rPr lang="en-US" sz="2400" smtClean="0">
                <a:solidFill>
                  <a:schemeClr val="tx1">
                    <a:lumMod val="75000"/>
                    <a:lumOff val="25000"/>
                  </a:schemeClr>
                </a:solidFill>
                <a:latin typeface="Karla" charset="0"/>
                <a:ea typeface="Karla" charset="0"/>
                <a:cs typeface="Karla" charset="0"/>
              </a:rPr>
              <a:t>another question. </a:t>
            </a:r>
            <a:endParaRPr lang="en-US" sz="2400" dirty="0">
              <a:solidFill>
                <a:schemeClr val="tx1">
                  <a:lumMod val="75000"/>
                  <a:lumOff val="25000"/>
                </a:schemeClr>
              </a:solidFill>
              <a:latin typeface="Karla" charset="0"/>
              <a:ea typeface="Karla" charset="0"/>
              <a:cs typeface="Karla" charset="0"/>
            </a:endParaRPr>
          </a:p>
        </p:txBody>
      </p:sp>
    </p:spTree>
    <p:extLst>
      <p:ext uri="{BB962C8B-B14F-4D97-AF65-F5344CB8AC3E}">
        <p14:creationId xmlns:p14="http://schemas.microsoft.com/office/powerpoint/2010/main" val="1821812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Lecture Outline </a:t>
            </a:r>
            <a:br>
              <a:rPr lang="en-US" dirty="0"/>
            </a:br>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t>43</a:t>
            </a:fld>
            <a:endParaRPr lang="en-US"/>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xmlns="" id="{91E54E5B-C88E-ED43-B951-CBA664C28785}"/>
                  </a:ext>
                </a:extLst>
              </p:cNvPr>
              <p:cNvSpPr txBox="1">
                <a:spLocks/>
              </p:cNvSpPr>
              <p:nvPr/>
            </p:nvSpPr>
            <p:spPr>
              <a:xfrm>
                <a:off x="1041240" y="1134895"/>
                <a:ext cx="10045860" cy="4674402"/>
              </a:xfrm>
              <a:prstGeom prst="rect">
                <a:avLst/>
              </a:prstGeom>
              <a:ln w="12700">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spcBef>
                    <a:spcPts val="600"/>
                  </a:spcBef>
                  <a:spcAft>
                    <a:spcPts val="600"/>
                  </a:spcAft>
                  <a:buFont typeface="Arial" charset="0"/>
                  <a:buChar char="•"/>
                </a:pPr>
                <a:r>
                  <a:rPr lang="en-US" sz="2400" dirty="0" smtClean="0">
                    <a:latin typeface="Karla" charset="0"/>
                    <a:ea typeface="Karla" charset="0"/>
                    <a:cs typeface="Karla" charset="0"/>
                  </a:rPr>
                  <a:t>Linear models </a:t>
                </a:r>
                <a:endParaRPr lang="en-US" sz="2400" dirty="0">
                  <a:latin typeface="Karla" charset="0"/>
                  <a:ea typeface="Karla" charset="0"/>
                  <a:cs typeface="Karla" charset="0"/>
                </a:endParaRPr>
              </a:p>
              <a:p>
                <a:pPr marL="342900" indent="-342900">
                  <a:spcBef>
                    <a:spcPts val="600"/>
                  </a:spcBef>
                  <a:spcAft>
                    <a:spcPts val="600"/>
                  </a:spcAft>
                  <a:buFont typeface="Arial" charset="0"/>
                  <a:buChar char="•"/>
                </a:pPr>
                <a:r>
                  <a:rPr lang="en-US" sz="2400" dirty="0" smtClean="0">
                    <a:latin typeface="Karla" charset="0"/>
                    <a:ea typeface="Karla" charset="0"/>
                    <a:cs typeface="Karla" charset="0"/>
                  </a:rPr>
                  <a:t>Estimate </a:t>
                </a:r>
                <a:r>
                  <a:rPr lang="en-US" sz="2400" dirty="0">
                    <a:latin typeface="Karla" charset="0"/>
                    <a:ea typeface="Karla" charset="0"/>
                    <a:cs typeface="Karla" charset="0"/>
                  </a:rPr>
                  <a:t>of the regression </a:t>
                </a:r>
                <a:r>
                  <a:rPr lang="en-US" sz="2400" dirty="0" smtClean="0">
                    <a:latin typeface="Karla" charset="0"/>
                    <a:ea typeface="Karla" charset="0"/>
                    <a:cs typeface="Karla" charset="0"/>
                  </a:rPr>
                  <a:t>coefficients</a:t>
                </a:r>
              </a:p>
              <a:p>
                <a:pPr marL="1085820" lvl="1" indent="-342900">
                  <a:spcBef>
                    <a:spcPts val="600"/>
                  </a:spcBef>
                  <a:spcAft>
                    <a:spcPts val="600"/>
                  </a:spcAft>
                  <a:buFont typeface="Arial" charset="0"/>
                  <a:buChar char="•"/>
                </a:pPr>
                <a:r>
                  <a:rPr lang="en-US" sz="2000" dirty="0" smtClean="0">
                    <a:latin typeface="Karla" charset="0"/>
                    <a:ea typeface="Karla" charset="0"/>
                    <a:cs typeface="Karla" charset="0"/>
                  </a:rPr>
                  <a:t>Brute Force</a:t>
                </a:r>
              </a:p>
              <a:p>
                <a:pPr marL="1085820" lvl="1" indent="-342900">
                  <a:spcBef>
                    <a:spcPts val="600"/>
                  </a:spcBef>
                  <a:spcAft>
                    <a:spcPts val="600"/>
                  </a:spcAft>
                  <a:buFont typeface="Arial" charset="0"/>
                  <a:buChar char="•"/>
                </a:pPr>
                <a:r>
                  <a:rPr lang="en-US" sz="2000" dirty="0" smtClean="0">
                    <a:latin typeface="Karla" charset="0"/>
                    <a:ea typeface="Karla" charset="0"/>
                    <a:cs typeface="Karla" charset="0"/>
                  </a:rPr>
                  <a:t>Exact method</a:t>
                </a:r>
              </a:p>
              <a:p>
                <a:pPr marL="1085820" lvl="1" indent="-342900">
                  <a:spcBef>
                    <a:spcPts val="600"/>
                  </a:spcBef>
                  <a:spcAft>
                    <a:spcPts val="600"/>
                  </a:spcAft>
                  <a:buFont typeface="Arial" charset="0"/>
                  <a:buChar char="•"/>
                </a:pPr>
                <a:r>
                  <a:rPr lang="en-US" sz="2000" dirty="0" smtClean="0">
                    <a:latin typeface="Karla" charset="0"/>
                    <a:ea typeface="Karla" charset="0"/>
                    <a:cs typeface="Karla" charset="0"/>
                  </a:rPr>
                  <a:t>Gradient Descent </a:t>
                </a:r>
              </a:p>
              <a:p>
                <a:pPr marL="342900" indent="-342900">
                  <a:spcBef>
                    <a:spcPts val="600"/>
                  </a:spcBef>
                  <a:spcAft>
                    <a:spcPts val="600"/>
                  </a:spcAft>
                  <a:buFont typeface="Arial" charset="0"/>
                  <a:buChar char="•"/>
                </a:pPr>
                <a:r>
                  <a:rPr lang="en-US" sz="2400" dirty="0">
                    <a:solidFill>
                      <a:schemeClr val="tx1">
                        <a:lumMod val="75000"/>
                        <a:lumOff val="25000"/>
                      </a:schemeClr>
                    </a:solidFill>
                    <a:latin typeface="Karla" charset="0"/>
                    <a:ea typeface="Karla" charset="0"/>
                    <a:cs typeface="Karla" charset="0"/>
                  </a:rPr>
                  <a:t>Confidence intervals for the predictors </a:t>
                </a:r>
                <a:r>
                  <a:rPr lang="en-US" sz="2400" dirty="0" smtClean="0">
                    <a:solidFill>
                      <a:schemeClr val="tx1">
                        <a:lumMod val="75000"/>
                        <a:lumOff val="25000"/>
                      </a:schemeClr>
                    </a:solidFill>
                    <a:latin typeface="Karla" charset="0"/>
                    <a:ea typeface="Karla" charset="0"/>
                    <a:cs typeface="Karla" charset="0"/>
                  </a:rPr>
                  <a:t>estimates</a:t>
                </a:r>
              </a:p>
              <a:p>
                <a:pPr marL="342900" indent="-342900">
                  <a:spcBef>
                    <a:spcPts val="600"/>
                  </a:spcBef>
                  <a:spcAft>
                    <a:spcPts val="600"/>
                  </a:spcAft>
                  <a:buFont typeface="Arial" charset="0"/>
                  <a:buChar char="•"/>
                </a:pPr>
                <a:r>
                  <a:rPr lang="en-US" sz="2400" b="1" dirty="0">
                    <a:solidFill>
                      <a:schemeClr val="tx1">
                        <a:lumMod val="75000"/>
                        <a:lumOff val="25000"/>
                      </a:schemeClr>
                    </a:solidFill>
                    <a:latin typeface="Karla" charset="0"/>
                    <a:ea typeface="Karla" charset="0"/>
                    <a:cs typeface="Karla" charset="0"/>
                  </a:rPr>
                  <a:t>Bootstrap</a:t>
                </a:r>
                <a:r>
                  <a:rPr lang="en-US" sz="2400" dirty="0">
                    <a:solidFill>
                      <a:schemeClr val="tx1">
                        <a:lumMod val="75000"/>
                        <a:lumOff val="25000"/>
                      </a:schemeClr>
                    </a:solidFill>
                    <a:latin typeface="Karla" charset="0"/>
                    <a:ea typeface="Karla" charset="0"/>
                    <a:cs typeface="Karla" charset="0"/>
                  </a:rPr>
                  <a:t> </a:t>
                </a:r>
              </a:p>
              <a:p>
                <a:pPr marL="342900" indent="-342900">
                  <a:spcBef>
                    <a:spcPts val="600"/>
                  </a:spcBef>
                  <a:spcAft>
                    <a:spcPts val="600"/>
                  </a:spcAft>
                  <a:buFont typeface="Arial" charset="0"/>
                  <a:buChar char="•"/>
                </a:pPr>
                <a:r>
                  <a:rPr lang="en-US" sz="2400" dirty="0" smtClean="0">
                    <a:latin typeface="Karla" charset="0"/>
                    <a:ea typeface="Karla" charset="0"/>
                    <a:cs typeface="Karla" charset="0"/>
                  </a:rPr>
                  <a:t>Evaluating </a:t>
                </a:r>
                <a:r>
                  <a:rPr lang="en-US" sz="2400" dirty="0">
                    <a:latin typeface="Karla" charset="0"/>
                    <a:ea typeface="Karla" charset="0"/>
                    <a:cs typeface="Karla" charset="0"/>
                  </a:rPr>
                  <a:t>Significance of Predictors </a:t>
                </a:r>
                <a:endParaRPr lang="en-US" sz="2400" dirty="0" smtClean="0">
                  <a:latin typeface="Karla" charset="0"/>
                  <a:ea typeface="Karla" charset="0"/>
                  <a:cs typeface="Karla" charset="0"/>
                </a:endParaRPr>
              </a:p>
              <a:p>
                <a:pPr marL="342900" indent="-342900">
                  <a:spcBef>
                    <a:spcPts val="600"/>
                  </a:spcBef>
                  <a:spcAft>
                    <a:spcPts val="600"/>
                  </a:spcAft>
                  <a:buFont typeface="Arial" charset="0"/>
                  <a:buChar char="•"/>
                </a:pPr>
                <a:r>
                  <a:rPr lang="en-US" sz="2400" dirty="0" smtClean="0">
                    <a:latin typeface="Karla" charset="0"/>
                    <a:ea typeface="Karla" charset="0"/>
                    <a:cs typeface="Karla" charset="0"/>
                  </a:rPr>
                  <a:t>How </a:t>
                </a:r>
                <a:r>
                  <a:rPr lang="en-US" sz="2400" dirty="0">
                    <a:latin typeface="Karla" charset="0"/>
                    <a:ea typeface="Karla" charset="0"/>
                    <a:cs typeface="Karla" charset="0"/>
                  </a:rPr>
                  <a:t>well we </a:t>
                </a:r>
                <a:r>
                  <a:rPr lang="en-US" sz="2400" dirty="0" smtClean="0">
                    <a:latin typeface="Karla" charset="0"/>
                    <a:ea typeface="Karla" charset="0"/>
                    <a:cs typeface="Karla" charset="0"/>
                  </a:rPr>
                  <a:t>know the model </a:t>
                </a:r>
                <a14:m>
                  <m:oMath xmlns:m="http://schemas.openxmlformats.org/officeDocument/2006/math">
                    <m:acc>
                      <m:accPr>
                        <m:chr m:val="̂"/>
                        <m:ctrlPr>
                          <a:rPr lang="en-US" sz="2400" i="1">
                            <a:latin typeface="Cambria Math" charset="0"/>
                            <a:ea typeface="Karla" charset="0"/>
                            <a:cs typeface="Karla" charset="0"/>
                          </a:rPr>
                        </m:ctrlPr>
                      </m:accPr>
                      <m:e>
                        <m:r>
                          <a:rPr lang="en-US" sz="2400" b="0" i="1">
                            <a:latin typeface="Cambria Math" charset="0"/>
                            <a:ea typeface="Karla" charset="0"/>
                            <a:cs typeface="Karla" charset="0"/>
                          </a:rPr>
                          <m:t>𝑓</m:t>
                        </m:r>
                      </m:e>
                    </m:acc>
                  </m:oMath>
                </a14:m>
                <a:endParaRPr lang="en-US" sz="2400" dirty="0">
                  <a:latin typeface="Karla" charset="0"/>
                  <a:ea typeface="Karla" charset="0"/>
                  <a:cs typeface="Karla" charset="0"/>
                </a:endParaRPr>
              </a:p>
            </p:txBody>
          </p:sp>
        </mc:Choice>
        <mc:Fallback xmlns="">
          <p:sp>
            <p:nvSpPr>
              <p:cNvPr id="5" name="Content Placeholder 2">
                <a:extLst>
                  <a:ext uri="{FF2B5EF4-FFF2-40B4-BE49-F238E27FC236}">
                    <a16:creationId xmlns="" xmlns:a16="http://schemas.microsoft.com/office/drawing/2014/main" xmlns:a14="http://schemas.microsoft.com/office/drawing/2010/main" id="{91E54E5B-C88E-ED43-B951-CBA664C28785}"/>
                  </a:ext>
                </a:extLst>
              </p:cNvPr>
              <p:cNvSpPr txBox="1">
                <a:spLocks noRot="1" noChangeAspect="1" noMove="1" noResize="1" noEditPoints="1" noAdjustHandles="1" noChangeArrowheads="1" noChangeShapeType="1" noTextEdit="1"/>
              </p:cNvSpPr>
              <p:nvPr/>
            </p:nvSpPr>
            <p:spPr>
              <a:xfrm>
                <a:off x="1041240" y="1134895"/>
                <a:ext cx="10045860" cy="4674402"/>
              </a:xfrm>
              <a:prstGeom prst="rect">
                <a:avLst/>
              </a:prstGeom>
              <a:blipFill rotWithShape="0">
                <a:blip r:embed="rId2"/>
                <a:stretch>
                  <a:fillRect l="-850" t="-1043"/>
                </a:stretch>
              </a:blipFill>
              <a:ln w="12700">
                <a:noFill/>
              </a:ln>
            </p:spPr>
            <p:txBody>
              <a:bodyPr/>
              <a:lstStyle/>
              <a:p>
                <a:r>
                  <a:rPr lang="en-US">
                    <a:noFill/>
                  </a:rPr>
                  <a:t> </a:t>
                </a:r>
              </a:p>
            </p:txBody>
          </p:sp>
        </mc:Fallback>
      </mc:AlternateContent>
    </p:spTree>
    <p:extLst>
      <p:ext uri="{BB962C8B-B14F-4D97-AF65-F5344CB8AC3E}">
        <p14:creationId xmlns:p14="http://schemas.microsoft.com/office/powerpoint/2010/main" val="117164509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Bootstrap</a:t>
            </a:r>
          </a:p>
        </p:txBody>
      </p:sp>
      <p:sp>
        <p:nvSpPr>
          <p:cNvPr id="10" name="TextBox 9"/>
          <p:cNvSpPr txBox="1"/>
          <p:nvPr/>
        </p:nvSpPr>
        <p:spPr>
          <a:xfrm>
            <a:off x="932329" y="1237129"/>
            <a:ext cx="10757647" cy="3785652"/>
          </a:xfrm>
          <a:prstGeom prst="rect">
            <a:avLst/>
          </a:prstGeom>
          <a:noFill/>
        </p:spPr>
        <p:txBody>
          <a:bodyPr wrap="square" rtlCol="0">
            <a:spAutoFit/>
          </a:bodyPr>
          <a:lstStyle/>
          <a:p>
            <a:r>
              <a:rPr lang="en-US" sz="2400" dirty="0" smtClean="0">
                <a:solidFill>
                  <a:schemeClr val="tx1">
                    <a:lumMod val="75000"/>
                    <a:lumOff val="25000"/>
                  </a:schemeClr>
                </a:solidFill>
                <a:latin typeface="Karla" charset="0"/>
                <a:ea typeface="Karla" charset="0"/>
                <a:cs typeface="Karla" charset="0"/>
              </a:rPr>
              <a:t>In the lack of strong imagination, parallel universes and the likes,  we need an alternative way of producing fake data set that resemble the parallel universes. </a:t>
            </a:r>
          </a:p>
          <a:p>
            <a:endParaRPr lang="en-US" sz="2400" dirty="0">
              <a:solidFill>
                <a:schemeClr val="tx1">
                  <a:lumMod val="75000"/>
                  <a:lumOff val="25000"/>
                </a:schemeClr>
              </a:solidFill>
              <a:latin typeface="Karla" charset="0"/>
              <a:ea typeface="Karla" charset="0"/>
              <a:cs typeface="Karla" charset="0"/>
            </a:endParaRPr>
          </a:p>
          <a:p>
            <a:endParaRPr lang="en-US" sz="2400" dirty="0"/>
          </a:p>
          <a:p>
            <a:r>
              <a:rPr lang="en-US" sz="2400" dirty="0" smtClean="0"/>
              <a:t>.</a:t>
            </a:r>
            <a:endParaRPr lang="en-US" sz="2400" dirty="0"/>
          </a:p>
          <a:p>
            <a:endParaRPr lang="en-US" sz="2400" dirty="0"/>
          </a:p>
          <a:p>
            <a:endParaRPr lang="en-US" sz="2400" dirty="0" smtClean="0">
              <a:solidFill>
                <a:schemeClr val="tx1">
                  <a:lumMod val="75000"/>
                  <a:lumOff val="25000"/>
                </a:schemeClr>
              </a:solidFill>
              <a:latin typeface="Karla" charset="0"/>
              <a:ea typeface="Karla" charset="0"/>
              <a:cs typeface="Karla" charset="0"/>
            </a:endParaRPr>
          </a:p>
          <a:p>
            <a:endParaRPr lang="en-US" sz="2400" dirty="0" smtClean="0">
              <a:solidFill>
                <a:schemeClr val="tx1">
                  <a:lumMod val="75000"/>
                  <a:lumOff val="25000"/>
                </a:schemeClr>
              </a:solidFill>
              <a:latin typeface="Karla" charset="0"/>
              <a:ea typeface="Karla" charset="0"/>
              <a:cs typeface="Karla" charset="0"/>
            </a:endParaRPr>
          </a:p>
          <a:p>
            <a:endParaRPr lang="en-US" sz="2400" dirty="0">
              <a:solidFill>
                <a:schemeClr val="tx1">
                  <a:lumMod val="75000"/>
                  <a:lumOff val="25000"/>
                </a:schemeClr>
              </a:solidFill>
              <a:latin typeface="Karla" charset="0"/>
              <a:ea typeface="Karla" charset="0"/>
              <a:cs typeface="Karla" charset="0"/>
            </a:endParaRPr>
          </a:p>
        </p:txBody>
      </p:sp>
      <p:sp>
        <p:nvSpPr>
          <p:cNvPr id="12" name="TextBox 11"/>
          <p:cNvSpPr txBox="1"/>
          <p:nvPr/>
        </p:nvSpPr>
        <p:spPr>
          <a:xfrm>
            <a:off x="932329" y="3129955"/>
            <a:ext cx="10578353" cy="830997"/>
          </a:xfrm>
          <a:prstGeom prst="rect">
            <a:avLst/>
          </a:prstGeom>
          <a:solidFill>
            <a:schemeClr val="accent5">
              <a:lumMod val="20000"/>
              <a:lumOff val="80000"/>
            </a:schemeClr>
          </a:solidFill>
          <a:ln>
            <a:solidFill>
              <a:srgbClr val="002060"/>
            </a:solidFill>
          </a:ln>
        </p:spPr>
        <p:txBody>
          <a:bodyPr wrap="square" rtlCol="0">
            <a:spAutoFit/>
          </a:bodyPr>
          <a:lstStyle/>
          <a:p>
            <a:pPr algn="just"/>
            <a:r>
              <a:rPr lang="en-US" sz="2400" dirty="0">
                <a:solidFill>
                  <a:schemeClr val="tx1">
                    <a:lumMod val="75000"/>
                    <a:lumOff val="25000"/>
                  </a:schemeClr>
                </a:solidFill>
                <a:latin typeface="Karla" charset="0"/>
                <a:ea typeface="Karla" charset="0"/>
                <a:cs typeface="Karla" charset="0"/>
              </a:rPr>
              <a:t>Bootstrapping is the practice of sampling from the </a:t>
            </a:r>
            <a:r>
              <a:rPr lang="en-US" sz="2400" dirty="0" smtClean="0">
                <a:solidFill>
                  <a:schemeClr val="tx1">
                    <a:lumMod val="75000"/>
                    <a:lumOff val="25000"/>
                  </a:schemeClr>
                </a:solidFill>
                <a:latin typeface="Karla" charset="0"/>
                <a:ea typeface="Karla" charset="0"/>
                <a:cs typeface="Karla" charset="0"/>
              </a:rPr>
              <a:t>observed data </a:t>
            </a:r>
            <a:r>
              <a:rPr lang="en-US" sz="2400" i="1" dirty="0" smtClean="0">
                <a:solidFill>
                  <a:schemeClr val="tx1">
                    <a:lumMod val="75000"/>
                    <a:lumOff val="25000"/>
                  </a:schemeClr>
                </a:solidFill>
                <a:latin typeface="Cambria Math" charset="0"/>
                <a:ea typeface="Cambria Math" charset="0"/>
                <a:cs typeface="Cambria Math" charset="0"/>
              </a:rPr>
              <a:t>(X,Y)</a:t>
            </a:r>
            <a:r>
              <a:rPr lang="en-US" sz="2400" dirty="0" smtClean="0">
                <a:solidFill>
                  <a:schemeClr val="tx1">
                    <a:lumMod val="75000"/>
                    <a:lumOff val="25000"/>
                  </a:schemeClr>
                </a:solidFill>
                <a:latin typeface="Karla" charset="0"/>
                <a:ea typeface="Karla" charset="0"/>
                <a:cs typeface="Karla" charset="0"/>
              </a:rPr>
              <a:t> in estimating </a:t>
            </a:r>
            <a:r>
              <a:rPr lang="en-US" sz="2400" dirty="0">
                <a:solidFill>
                  <a:schemeClr val="tx1">
                    <a:lumMod val="75000"/>
                    <a:lumOff val="25000"/>
                  </a:schemeClr>
                </a:solidFill>
                <a:latin typeface="Karla" charset="0"/>
                <a:ea typeface="Karla" charset="0"/>
                <a:cs typeface="Karla" charset="0"/>
              </a:rPr>
              <a:t>statistical properties.  </a:t>
            </a:r>
          </a:p>
        </p:txBody>
      </p:sp>
    </p:spTree>
    <p:extLst>
      <p:ext uri="{BB962C8B-B14F-4D97-AF65-F5344CB8AC3E}">
        <p14:creationId xmlns:p14="http://schemas.microsoft.com/office/powerpoint/2010/main" val="925904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Bootstrap</a:t>
            </a:r>
          </a:p>
        </p:txBody>
      </p:sp>
      <p:pic>
        <p:nvPicPr>
          <p:cNvPr id="4" name="Picture 3"/>
          <p:cNvPicPr>
            <a:picLocks noChangeAspect="1"/>
          </p:cNvPicPr>
          <p:nvPr/>
        </p:nvPicPr>
        <p:blipFill>
          <a:blip r:embed="rId2"/>
          <a:stretch>
            <a:fillRect/>
          </a:stretch>
        </p:blipFill>
        <p:spPr>
          <a:xfrm>
            <a:off x="1625600" y="2381421"/>
            <a:ext cx="2540000" cy="2540000"/>
          </a:xfrm>
          <a:prstGeom prst="rect">
            <a:avLst/>
          </a:prstGeom>
        </p:spPr>
      </p:pic>
      <p:pic>
        <p:nvPicPr>
          <p:cNvPr id="5" name="Picture 4"/>
          <p:cNvPicPr>
            <a:picLocks noChangeAspect="1"/>
          </p:cNvPicPr>
          <p:nvPr/>
        </p:nvPicPr>
        <p:blipFill>
          <a:blip r:embed="rId2"/>
          <a:stretch>
            <a:fillRect/>
          </a:stretch>
        </p:blipFill>
        <p:spPr>
          <a:xfrm>
            <a:off x="7124357" y="2381421"/>
            <a:ext cx="2540000" cy="2540000"/>
          </a:xfrm>
          <a:prstGeom prst="rect">
            <a:avLst/>
          </a:prstGeom>
        </p:spPr>
      </p:pic>
      <p:pic>
        <p:nvPicPr>
          <p:cNvPr id="6" name="Picture 5"/>
          <p:cNvPicPr>
            <a:picLocks noChangeAspect="1"/>
          </p:cNvPicPr>
          <p:nvPr/>
        </p:nvPicPr>
        <p:blipFill>
          <a:blip r:embed="rId3"/>
          <a:stretch>
            <a:fillRect/>
          </a:stretch>
        </p:blipFill>
        <p:spPr>
          <a:xfrm>
            <a:off x="2423510" y="3994807"/>
            <a:ext cx="457200" cy="457200"/>
          </a:xfrm>
          <a:prstGeom prst="rect">
            <a:avLst/>
          </a:prstGeom>
        </p:spPr>
      </p:pic>
      <p:pic>
        <p:nvPicPr>
          <p:cNvPr id="7" name="Picture 6"/>
          <p:cNvPicPr>
            <a:picLocks noChangeAspect="1"/>
          </p:cNvPicPr>
          <p:nvPr/>
        </p:nvPicPr>
        <p:blipFill>
          <a:blip r:embed="rId4"/>
          <a:stretch>
            <a:fillRect/>
          </a:stretch>
        </p:blipFill>
        <p:spPr>
          <a:xfrm>
            <a:off x="2880710" y="4172121"/>
            <a:ext cx="457200" cy="457200"/>
          </a:xfrm>
          <a:prstGeom prst="rect">
            <a:avLst/>
          </a:prstGeom>
        </p:spPr>
      </p:pic>
      <p:pic>
        <p:nvPicPr>
          <p:cNvPr id="8" name="Picture 7"/>
          <p:cNvPicPr>
            <a:picLocks noChangeAspect="1"/>
          </p:cNvPicPr>
          <p:nvPr/>
        </p:nvPicPr>
        <p:blipFill>
          <a:blip r:embed="rId5"/>
          <a:stretch>
            <a:fillRect/>
          </a:stretch>
        </p:blipFill>
        <p:spPr>
          <a:xfrm>
            <a:off x="3147191" y="3846620"/>
            <a:ext cx="457200" cy="457200"/>
          </a:xfrm>
          <a:prstGeom prst="rect">
            <a:avLst/>
          </a:prstGeom>
        </p:spPr>
      </p:pic>
      <p:pic>
        <p:nvPicPr>
          <p:cNvPr id="9" name="Picture 8"/>
          <p:cNvPicPr>
            <a:picLocks noChangeAspect="1"/>
          </p:cNvPicPr>
          <p:nvPr/>
        </p:nvPicPr>
        <p:blipFill>
          <a:blip r:embed="rId6"/>
          <a:stretch>
            <a:fillRect/>
          </a:stretch>
        </p:blipFill>
        <p:spPr>
          <a:xfrm>
            <a:off x="3043183" y="3422821"/>
            <a:ext cx="457200" cy="457200"/>
          </a:xfrm>
          <a:prstGeom prst="rect">
            <a:avLst/>
          </a:prstGeom>
        </p:spPr>
      </p:pic>
      <p:pic>
        <p:nvPicPr>
          <p:cNvPr id="11" name="Picture 10"/>
          <p:cNvPicPr>
            <a:picLocks noChangeAspect="1"/>
          </p:cNvPicPr>
          <p:nvPr/>
        </p:nvPicPr>
        <p:blipFill>
          <a:blip r:embed="rId7"/>
          <a:stretch>
            <a:fillRect/>
          </a:stretch>
        </p:blipFill>
        <p:spPr>
          <a:xfrm>
            <a:off x="2626320" y="3618020"/>
            <a:ext cx="457200" cy="457200"/>
          </a:xfrm>
          <a:prstGeom prst="rect">
            <a:avLst/>
          </a:prstGeom>
        </p:spPr>
      </p:pic>
      <p:sp>
        <p:nvSpPr>
          <p:cNvPr id="3" name="TextBox 2"/>
          <p:cNvSpPr txBox="1"/>
          <p:nvPr/>
        </p:nvSpPr>
        <p:spPr>
          <a:xfrm>
            <a:off x="1093539" y="1343896"/>
            <a:ext cx="6405921" cy="461665"/>
          </a:xfrm>
          <a:prstGeom prst="rect">
            <a:avLst/>
          </a:prstGeom>
          <a:noFill/>
        </p:spPr>
        <p:txBody>
          <a:bodyPr wrap="none" rtlCol="0">
            <a:spAutoFit/>
          </a:bodyPr>
          <a:lstStyle/>
          <a:p>
            <a:r>
              <a:rPr lang="en-US" sz="2400" dirty="0" smtClean="0">
                <a:latin typeface="Karla" charset="0"/>
                <a:ea typeface="Karla" charset="0"/>
                <a:cs typeface="Karla" charset="0"/>
              </a:rPr>
              <a:t>Imagine we have 5 billiard balls in a bucket.</a:t>
            </a:r>
            <a:endParaRPr lang="en-US" sz="2400" dirty="0">
              <a:latin typeface="Karla" charset="0"/>
              <a:ea typeface="Karla" charset="0"/>
              <a:cs typeface="Karla" charset="0"/>
            </a:endParaRPr>
          </a:p>
        </p:txBody>
      </p:sp>
    </p:spTree>
    <p:extLst>
      <p:ext uri="{BB962C8B-B14F-4D97-AF65-F5344CB8AC3E}">
        <p14:creationId xmlns:p14="http://schemas.microsoft.com/office/powerpoint/2010/main" val="105480609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Bootstrap</a:t>
            </a:r>
          </a:p>
        </p:txBody>
      </p:sp>
      <p:pic>
        <p:nvPicPr>
          <p:cNvPr id="4" name="Picture 3"/>
          <p:cNvPicPr>
            <a:picLocks noChangeAspect="1"/>
          </p:cNvPicPr>
          <p:nvPr/>
        </p:nvPicPr>
        <p:blipFill>
          <a:blip r:embed="rId2"/>
          <a:stretch>
            <a:fillRect/>
          </a:stretch>
        </p:blipFill>
        <p:spPr>
          <a:xfrm>
            <a:off x="1625600" y="2381421"/>
            <a:ext cx="2540000" cy="2540000"/>
          </a:xfrm>
          <a:prstGeom prst="rect">
            <a:avLst/>
          </a:prstGeom>
        </p:spPr>
      </p:pic>
      <p:pic>
        <p:nvPicPr>
          <p:cNvPr id="5" name="Picture 4"/>
          <p:cNvPicPr>
            <a:picLocks noChangeAspect="1"/>
          </p:cNvPicPr>
          <p:nvPr/>
        </p:nvPicPr>
        <p:blipFill>
          <a:blip r:embed="rId2"/>
          <a:stretch>
            <a:fillRect/>
          </a:stretch>
        </p:blipFill>
        <p:spPr>
          <a:xfrm>
            <a:off x="7124357" y="2381421"/>
            <a:ext cx="2540000" cy="2540000"/>
          </a:xfrm>
          <a:prstGeom prst="rect">
            <a:avLst/>
          </a:prstGeom>
        </p:spPr>
      </p:pic>
      <p:pic>
        <p:nvPicPr>
          <p:cNvPr id="6" name="Picture 5"/>
          <p:cNvPicPr>
            <a:picLocks noChangeAspect="1"/>
          </p:cNvPicPr>
          <p:nvPr/>
        </p:nvPicPr>
        <p:blipFill>
          <a:blip r:embed="rId3"/>
          <a:stretch>
            <a:fillRect/>
          </a:stretch>
        </p:blipFill>
        <p:spPr>
          <a:xfrm>
            <a:off x="2423510" y="3994807"/>
            <a:ext cx="457200" cy="457200"/>
          </a:xfrm>
          <a:prstGeom prst="rect">
            <a:avLst/>
          </a:prstGeom>
        </p:spPr>
      </p:pic>
      <p:pic>
        <p:nvPicPr>
          <p:cNvPr id="7" name="Picture 6"/>
          <p:cNvPicPr>
            <a:picLocks noChangeAspect="1"/>
          </p:cNvPicPr>
          <p:nvPr/>
        </p:nvPicPr>
        <p:blipFill>
          <a:blip r:embed="rId4"/>
          <a:stretch>
            <a:fillRect/>
          </a:stretch>
        </p:blipFill>
        <p:spPr>
          <a:xfrm>
            <a:off x="2880710" y="4172121"/>
            <a:ext cx="457200" cy="457200"/>
          </a:xfrm>
          <a:prstGeom prst="rect">
            <a:avLst/>
          </a:prstGeom>
        </p:spPr>
      </p:pic>
      <p:pic>
        <p:nvPicPr>
          <p:cNvPr id="8" name="Picture 7"/>
          <p:cNvPicPr>
            <a:picLocks noChangeAspect="1"/>
          </p:cNvPicPr>
          <p:nvPr/>
        </p:nvPicPr>
        <p:blipFill>
          <a:blip r:embed="rId5"/>
          <a:stretch>
            <a:fillRect/>
          </a:stretch>
        </p:blipFill>
        <p:spPr>
          <a:xfrm>
            <a:off x="3147191" y="3846620"/>
            <a:ext cx="457200" cy="457200"/>
          </a:xfrm>
          <a:prstGeom prst="rect">
            <a:avLst/>
          </a:prstGeom>
        </p:spPr>
      </p:pic>
      <p:pic>
        <p:nvPicPr>
          <p:cNvPr id="9" name="Picture 8"/>
          <p:cNvPicPr>
            <a:picLocks noChangeAspect="1"/>
          </p:cNvPicPr>
          <p:nvPr/>
        </p:nvPicPr>
        <p:blipFill>
          <a:blip r:embed="rId6"/>
          <a:stretch>
            <a:fillRect/>
          </a:stretch>
        </p:blipFill>
        <p:spPr>
          <a:xfrm>
            <a:off x="3043183" y="3422821"/>
            <a:ext cx="457200" cy="457200"/>
          </a:xfrm>
          <a:prstGeom prst="rect">
            <a:avLst/>
          </a:prstGeom>
        </p:spPr>
      </p:pic>
      <p:pic>
        <p:nvPicPr>
          <p:cNvPr id="11" name="Picture 10"/>
          <p:cNvPicPr>
            <a:picLocks noChangeAspect="1"/>
          </p:cNvPicPr>
          <p:nvPr/>
        </p:nvPicPr>
        <p:blipFill>
          <a:blip r:embed="rId7"/>
          <a:stretch>
            <a:fillRect/>
          </a:stretch>
        </p:blipFill>
        <p:spPr>
          <a:xfrm>
            <a:off x="2626320" y="3618020"/>
            <a:ext cx="457200" cy="457200"/>
          </a:xfrm>
          <a:prstGeom prst="rect">
            <a:avLst/>
          </a:prstGeom>
        </p:spPr>
      </p:pic>
      <p:pic>
        <p:nvPicPr>
          <p:cNvPr id="14" name="Picture 13"/>
          <p:cNvPicPr>
            <a:picLocks noChangeAspect="1"/>
          </p:cNvPicPr>
          <p:nvPr/>
        </p:nvPicPr>
        <p:blipFill>
          <a:blip r:embed="rId6"/>
          <a:stretch>
            <a:fillRect/>
          </a:stretch>
        </p:blipFill>
        <p:spPr>
          <a:xfrm>
            <a:off x="3109310" y="3389420"/>
            <a:ext cx="457200" cy="457200"/>
          </a:xfrm>
          <a:prstGeom prst="rect">
            <a:avLst/>
          </a:prstGeom>
        </p:spPr>
      </p:pic>
      <p:sp>
        <p:nvSpPr>
          <p:cNvPr id="12" name="TextBox 11"/>
          <p:cNvSpPr txBox="1"/>
          <p:nvPr/>
        </p:nvSpPr>
        <p:spPr>
          <a:xfrm>
            <a:off x="1097280" y="1344168"/>
            <a:ext cx="10016421" cy="830997"/>
          </a:xfrm>
          <a:prstGeom prst="rect">
            <a:avLst/>
          </a:prstGeom>
          <a:noFill/>
        </p:spPr>
        <p:txBody>
          <a:bodyPr wrap="square" rtlCol="0">
            <a:spAutoFit/>
          </a:bodyPr>
          <a:lstStyle/>
          <a:p>
            <a:r>
              <a:rPr lang="en-US" sz="2400" dirty="0" smtClean="0">
                <a:latin typeface="Karla" charset="0"/>
                <a:ea typeface="Karla" charset="0"/>
                <a:cs typeface="Karla" charset="0"/>
              </a:rPr>
              <a:t>We first pick randomly a ball and replicate it. This is called </a:t>
            </a:r>
            <a:r>
              <a:rPr lang="en-US" sz="2400" b="1" dirty="0" smtClean="0">
                <a:latin typeface="Karla" charset="0"/>
                <a:ea typeface="Karla" charset="0"/>
                <a:cs typeface="Karla" charset="0"/>
              </a:rPr>
              <a:t>sampling with replacement.  </a:t>
            </a:r>
            <a:endParaRPr lang="en-US" sz="2400" b="1" dirty="0">
              <a:latin typeface="Karla" charset="0"/>
              <a:ea typeface="Karla" charset="0"/>
              <a:cs typeface="Karla" charset="0"/>
            </a:endParaRPr>
          </a:p>
        </p:txBody>
      </p:sp>
      <p:sp>
        <p:nvSpPr>
          <p:cNvPr id="15" name="TextBox 14"/>
          <p:cNvSpPr txBox="1"/>
          <p:nvPr/>
        </p:nvSpPr>
        <p:spPr>
          <a:xfrm>
            <a:off x="3802861" y="1698298"/>
            <a:ext cx="6750566" cy="461665"/>
          </a:xfrm>
          <a:prstGeom prst="rect">
            <a:avLst/>
          </a:prstGeom>
          <a:noFill/>
        </p:spPr>
        <p:txBody>
          <a:bodyPr wrap="none" rtlCol="0">
            <a:spAutoFit/>
          </a:bodyPr>
          <a:lstStyle/>
          <a:p>
            <a:r>
              <a:rPr lang="en-US" sz="2400" dirty="0" smtClean="0">
                <a:latin typeface="Karla" charset="0"/>
                <a:ea typeface="Karla" charset="0"/>
                <a:cs typeface="Karla" charset="0"/>
              </a:rPr>
              <a:t>We move the replicated ball to another bucket. </a:t>
            </a:r>
            <a:endParaRPr lang="en-US" sz="2400" dirty="0">
              <a:latin typeface="Karla" charset="0"/>
              <a:ea typeface="Karla" charset="0"/>
              <a:cs typeface="Karla" charset="0"/>
            </a:endParaRPr>
          </a:p>
        </p:txBody>
      </p:sp>
    </p:spTree>
    <p:extLst>
      <p:ext uri="{BB962C8B-B14F-4D97-AF65-F5344CB8AC3E}">
        <p14:creationId xmlns:p14="http://schemas.microsoft.com/office/powerpoint/2010/main" val="109186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7" presetClass="path" presetSubtype="0" accel="50000" decel="50000" fill="hold" nodeType="clickEffect">
                                  <p:stCondLst>
                                    <p:cond delay="0"/>
                                  </p:stCondLst>
                                  <p:childTnLst>
                                    <p:animMotion origin="layout" path="M 1.875E-6 3.7037E-6 L 0.11836 -0.19954 C 0.14284 -0.24445 0.17995 -0.26852 0.21875 -0.26852 C 0.26289 -0.26852 0.29831 -0.24445 0.32278 -0.19954 L 0.44127 3.7037E-6 " pathEditMode="relative" rAng="0" ptsTypes="AAAAA">
                                      <p:cBhvr>
                                        <p:cTn id="10" dur="2000" fill="hold"/>
                                        <p:tgtEl>
                                          <p:spTgt spid="14"/>
                                        </p:tgtEl>
                                        <p:attrNameLst>
                                          <p:attrName>ppt_x</p:attrName>
                                          <p:attrName>ppt_y</p:attrName>
                                        </p:attrNameLst>
                                      </p:cBhvr>
                                      <p:rCtr x="22057" y="-13426"/>
                                    </p:animMotion>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5"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Bootstrap</a:t>
            </a:r>
          </a:p>
        </p:txBody>
      </p:sp>
      <p:pic>
        <p:nvPicPr>
          <p:cNvPr id="4" name="Picture 3"/>
          <p:cNvPicPr>
            <a:picLocks noChangeAspect="1"/>
          </p:cNvPicPr>
          <p:nvPr/>
        </p:nvPicPr>
        <p:blipFill>
          <a:blip r:embed="rId2"/>
          <a:stretch>
            <a:fillRect/>
          </a:stretch>
        </p:blipFill>
        <p:spPr>
          <a:xfrm>
            <a:off x="1625600" y="2381421"/>
            <a:ext cx="2540000" cy="2540000"/>
          </a:xfrm>
          <a:prstGeom prst="rect">
            <a:avLst/>
          </a:prstGeom>
        </p:spPr>
      </p:pic>
      <p:pic>
        <p:nvPicPr>
          <p:cNvPr id="5" name="Picture 4"/>
          <p:cNvPicPr>
            <a:picLocks noChangeAspect="1"/>
          </p:cNvPicPr>
          <p:nvPr/>
        </p:nvPicPr>
        <p:blipFill>
          <a:blip r:embed="rId2"/>
          <a:stretch>
            <a:fillRect/>
          </a:stretch>
        </p:blipFill>
        <p:spPr>
          <a:xfrm>
            <a:off x="7124357" y="2381421"/>
            <a:ext cx="2540000" cy="2540000"/>
          </a:xfrm>
          <a:prstGeom prst="rect">
            <a:avLst/>
          </a:prstGeom>
        </p:spPr>
      </p:pic>
      <p:pic>
        <p:nvPicPr>
          <p:cNvPr id="6" name="Picture 5"/>
          <p:cNvPicPr>
            <a:picLocks noChangeAspect="1"/>
          </p:cNvPicPr>
          <p:nvPr/>
        </p:nvPicPr>
        <p:blipFill>
          <a:blip r:embed="rId3"/>
          <a:stretch>
            <a:fillRect/>
          </a:stretch>
        </p:blipFill>
        <p:spPr>
          <a:xfrm>
            <a:off x="2423510" y="3994807"/>
            <a:ext cx="457200" cy="457200"/>
          </a:xfrm>
          <a:prstGeom prst="rect">
            <a:avLst/>
          </a:prstGeom>
        </p:spPr>
      </p:pic>
      <p:pic>
        <p:nvPicPr>
          <p:cNvPr id="7" name="Picture 6"/>
          <p:cNvPicPr>
            <a:picLocks noChangeAspect="1"/>
          </p:cNvPicPr>
          <p:nvPr/>
        </p:nvPicPr>
        <p:blipFill>
          <a:blip r:embed="rId4"/>
          <a:stretch>
            <a:fillRect/>
          </a:stretch>
        </p:blipFill>
        <p:spPr>
          <a:xfrm>
            <a:off x="2880710" y="4172121"/>
            <a:ext cx="457200" cy="457200"/>
          </a:xfrm>
          <a:prstGeom prst="rect">
            <a:avLst/>
          </a:prstGeom>
        </p:spPr>
      </p:pic>
      <p:pic>
        <p:nvPicPr>
          <p:cNvPr id="8" name="Picture 7"/>
          <p:cNvPicPr>
            <a:picLocks noChangeAspect="1"/>
          </p:cNvPicPr>
          <p:nvPr/>
        </p:nvPicPr>
        <p:blipFill>
          <a:blip r:embed="rId5"/>
          <a:stretch>
            <a:fillRect/>
          </a:stretch>
        </p:blipFill>
        <p:spPr>
          <a:xfrm>
            <a:off x="3147191" y="3846620"/>
            <a:ext cx="457200" cy="457200"/>
          </a:xfrm>
          <a:prstGeom prst="rect">
            <a:avLst/>
          </a:prstGeom>
        </p:spPr>
      </p:pic>
      <p:pic>
        <p:nvPicPr>
          <p:cNvPr id="9" name="Picture 8"/>
          <p:cNvPicPr>
            <a:picLocks noChangeAspect="1"/>
          </p:cNvPicPr>
          <p:nvPr/>
        </p:nvPicPr>
        <p:blipFill>
          <a:blip r:embed="rId6"/>
          <a:stretch>
            <a:fillRect/>
          </a:stretch>
        </p:blipFill>
        <p:spPr>
          <a:xfrm>
            <a:off x="3043183" y="3422821"/>
            <a:ext cx="457200" cy="457200"/>
          </a:xfrm>
          <a:prstGeom prst="rect">
            <a:avLst/>
          </a:prstGeom>
        </p:spPr>
      </p:pic>
      <p:pic>
        <p:nvPicPr>
          <p:cNvPr id="11" name="Picture 10"/>
          <p:cNvPicPr>
            <a:picLocks noChangeAspect="1"/>
          </p:cNvPicPr>
          <p:nvPr/>
        </p:nvPicPr>
        <p:blipFill>
          <a:blip r:embed="rId7"/>
          <a:stretch>
            <a:fillRect/>
          </a:stretch>
        </p:blipFill>
        <p:spPr>
          <a:xfrm>
            <a:off x="2626320" y="3618020"/>
            <a:ext cx="457200" cy="457200"/>
          </a:xfrm>
          <a:prstGeom prst="rect">
            <a:avLst/>
          </a:prstGeom>
        </p:spPr>
      </p:pic>
      <p:pic>
        <p:nvPicPr>
          <p:cNvPr id="12" name="Picture 11"/>
          <p:cNvPicPr>
            <a:picLocks noChangeAspect="1"/>
          </p:cNvPicPr>
          <p:nvPr/>
        </p:nvPicPr>
        <p:blipFill>
          <a:blip r:embed="rId6"/>
          <a:stretch>
            <a:fillRect/>
          </a:stretch>
        </p:blipFill>
        <p:spPr>
          <a:xfrm>
            <a:off x="8492610" y="3389420"/>
            <a:ext cx="457200" cy="457200"/>
          </a:xfrm>
          <a:prstGeom prst="rect">
            <a:avLst/>
          </a:prstGeom>
        </p:spPr>
      </p:pic>
    </p:spTree>
    <p:extLst>
      <p:ext uri="{BB962C8B-B14F-4D97-AF65-F5344CB8AC3E}">
        <p14:creationId xmlns:p14="http://schemas.microsoft.com/office/powerpoint/2010/main" val="1143697807"/>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Bootstrap</a:t>
            </a:r>
          </a:p>
        </p:txBody>
      </p:sp>
      <p:pic>
        <p:nvPicPr>
          <p:cNvPr id="4" name="Picture 3"/>
          <p:cNvPicPr>
            <a:picLocks noChangeAspect="1"/>
          </p:cNvPicPr>
          <p:nvPr/>
        </p:nvPicPr>
        <p:blipFill>
          <a:blip r:embed="rId2"/>
          <a:stretch>
            <a:fillRect/>
          </a:stretch>
        </p:blipFill>
        <p:spPr>
          <a:xfrm>
            <a:off x="1625600" y="2381421"/>
            <a:ext cx="2540000" cy="2540000"/>
          </a:xfrm>
          <a:prstGeom prst="rect">
            <a:avLst/>
          </a:prstGeom>
        </p:spPr>
      </p:pic>
      <p:pic>
        <p:nvPicPr>
          <p:cNvPr id="5" name="Picture 4"/>
          <p:cNvPicPr>
            <a:picLocks noChangeAspect="1"/>
          </p:cNvPicPr>
          <p:nvPr/>
        </p:nvPicPr>
        <p:blipFill>
          <a:blip r:embed="rId2"/>
          <a:stretch>
            <a:fillRect/>
          </a:stretch>
        </p:blipFill>
        <p:spPr>
          <a:xfrm>
            <a:off x="7124357" y="2381421"/>
            <a:ext cx="2540000" cy="2540000"/>
          </a:xfrm>
          <a:prstGeom prst="rect">
            <a:avLst/>
          </a:prstGeom>
        </p:spPr>
      </p:pic>
      <p:pic>
        <p:nvPicPr>
          <p:cNvPr id="6" name="Picture 5"/>
          <p:cNvPicPr>
            <a:picLocks noChangeAspect="1"/>
          </p:cNvPicPr>
          <p:nvPr/>
        </p:nvPicPr>
        <p:blipFill>
          <a:blip r:embed="rId3"/>
          <a:stretch>
            <a:fillRect/>
          </a:stretch>
        </p:blipFill>
        <p:spPr>
          <a:xfrm>
            <a:off x="2423510" y="3994807"/>
            <a:ext cx="457200" cy="457200"/>
          </a:xfrm>
          <a:prstGeom prst="rect">
            <a:avLst/>
          </a:prstGeom>
        </p:spPr>
      </p:pic>
      <p:pic>
        <p:nvPicPr>
          <p:cNvPr id="7" name="Picture 6"/>
          <p:cNvPicPr>
            <a:picLocks noChangeAspect="1"/>
          </p:cNvPicPr>
          <p:nvPr/>
        </p:nvPicPr>
        <p:blipFill>
          <a:blip r:embed="rId4"/>
          <a:stretch>
            <a:fillRect/>
          </a:stretch>
        </p:blipFill>
        <p:spPr>
          <a:xfrm>
            <a:off x="2880710" y="4172121"/>
            <a:ext cx="457200" cy="457200"/>
          </a:xfrm>
          <a:prstGeom prst="rect">
            <a:avLst/>
          </a:prstGeom>
        </p:spPr>
      </p:pic>
      <p:pic>
        <p:nvPicPr>
          <p:cNvPr id="8" name="Picture 7"/>
          <p:cNvPicPr>
            <a:picLocks noChangeAspect="1"/>
          </p:cNvPicPr>
          <p:nvPr/>
        </p:nvPicPr>
        <p:blipFill>
          <a:blip r:embed="rId5"/>
          <a:stretch>
            <a:fillRect/>
          </a:stretch>
        </p:blipFill>
        <p:spPr>
          <a:xfrm>
            <a:off x="3147191" y="3846620"/>
            <a:ext cx="457200" cy="457200"/>
          </a:xfrm>
          <a:prstGeom prst="rect">
            <a:avLst/>
          </a:prstGeom>
        </p:spPr>
      </p:pic>
      <p:pic>
        <p:nvPicPr>
          <p:cNvPr id="9" name="Picture 8"/>
          <p:cNvPicPr>
            <a:picLocks noChangeAspect="1"/>
          </p:cNvPicPr>
          <p:nvPr/>
        </p:nvPicPr>
        <p:blipFill>
          <a:blip r:embed="rId6"/>
          <a:stretch>
            <a:fillRect/>
          </a:stretch>
        </p:blipFill>
        <p:spPr>
          <a:xfrm>
            <a:off x="3043183" y="3422821"/>
            <a:ext cx="457200" cy="457200"/>
          </a:xfrm>
          <a:prstGeom prst="rect">
            <a:avLst/>
          </a:prstGeom>
        </p:spPr>
      </p:pic>
      <p:pic>
        <p:nvPicPr>
          <p:cNvPr id="11" name="Picture 10"/>
          <p:cNvPicPr>
            <a:picLocks noChangeAspect="1"/>
          </p:cNvPicPr>
          <p:nvPr/>
        </p:nvPicPr>
        <p:blipFill>
          <a:blip r:embed="rId7"/>
          <a:stretch>
            <a:fillRect/>
          </a:stretch>
        </p:blipFill>
        <p:spPr>
          <a:xfrm>
            <a:off x="2626320" y="3618020"/>
            <a:ext cx="457200" cy="457200"/>
          </a:xfrm>
          <a:prstGeom prst="rect">
            <a:avLst/>
          </a:prstGeom>
        </p:spPr>
      </p:pic>
      <p:pic>
        <p:nvPicPr>
          <p:cNvPr id="12" name="Picture 11"/>
          <p:cNvPicPr>
            <a:picLocks noChangeAspect="1"/>
          </p:cNvPicPr>
          <p:nvPr/>
        </p:nvPicPr>
        <p:blipFill>
          <a:blip r:embed="rId6"/>
          <a:stretch>
            <a:fillRect/>
          </a:stretch>
        </p:blipFill>
        <p:spPr>
          <a:xfrm>
            <a:off x="8492610" y="3389420"/>
            <a:ext cx="457200" cy="457200"/>
          </a:xfrm>
          <a:prstGeom prst="rect">
            <a:avLst/>
          </a:prstGeom>
        </p:spPr>
      </p:pic>
      <p:pic>
        <p:nvPicPr>
          <p:cNvPr id="13" name="Picture 12"/>
          <p:cNvPicPr>
            <a:picLocks noChangeAspect="1"/>
          </p:cNvPicPr>
          <p:nvPr/>
        </p:nvPicPr>
        <p:blipFill>
          <a:blip r:embed="rId5"/>
          <a:stretch>
            <a:fillRect/>
          </a:stretch>
        </p:blipFill>
        <p:spPr>
          <a:xfrm>
            <a:off x="3229025" y="3764070"/>
            <a:ext cx="457200" cy="457200"/>
          </a:xfrm>
          <a:prstGeom prst="rect">
            <a:avLst/>
          </a:prstGeom>
        </p:spPr>
      </p:pic>
      <p:sp>
        <p:nvSpPr>
          <p:cNvPr id="14" name="TextBox 13"/>
          <p:cNvSpPr txBox="1"/>
          <p:nvPr/>
        </p:nvSpPr>
        <p:spPr>
          <a:xfrm>
            <a:off x="1093539" y="1343896"/>
            <a:ext cx="8813631" cy="461665"/>
          </a:xfrm>
          <a:prstGeom prst="rect">
            <a:avLst/>
          </a:prstGeom>
          <a:noFill/>
        </p:spPr>
        <p:txBody>
          <a:bodyPr wrap="none" rtlCol="0">
            <a:spAutoFit/>
          </a:bodyPr>
          <a:lstStyle/>
          <a:p>
            <a:r>
              <a:rPr lang="en-US" sz="2400" dirty="0" smtClean="0">
                <a:solidFill>
                  <a:schemeClr val="tx1">
                    <a:lumMod val="75000"/>
                    <a:lumOff val="25000"/>
                  </a:schemeClr>
                </a:solidFill>
                <a:latin typeface="Karla" charset="0"/>
                <a:ea typeface="Karla" charset="0"/>
                <a:cs typeface="Karla" charset="0"/>
              </a:rPr>
              <a:t>We then </a:t>
            </a:r>
            <a:r>
              <a:rPr lang="en-US" sz="2400" dirty="0">
                <a:solidFill>
                  <a:schemeClr val="tx1">
                    <a:lumMod val="75000"/>
                    <a:lumOff val="25000"/>
                  </a:schemeClr>
                </a:solidFill>
                <a:latin typeface="Karla" charset="0"/>
                <a:ea typeface="Karla" charset="0"/>
                <a:cs typeface="Karla" charset="0"/>
              </a:rPr>
              <a:t>randomly </a:t>
            </a:r>
            <a:r>
              <a:rPr lang="en-US" sz="2400" dirty="0" smtClean="0">
                <a:solidFill>
                  <a:schemeClr val="tx1">
                    <a:lumMod val="75000"/>
                    <a:lumOff val="25000"/>
                  </a:schemeClr>
                </a:solidFill>
                <a:latin typeface="Karla" charset="0"/>
                <a:ea typeface="Karla" charset="0"/>
                <a:cs typeface="Karla" charset="0"/>
              </a:rPr>
              <a:t> pick </a:t>
            </a:r>
            <a:r>
              <a:rPr lang="en-US" sz="2400" dirty="0">
                <a:solidFill>
                  <a:schemeClr val="tx1">
                    <a:lumMod val="75000"/>
                    <a:lumOff val="25000"/>
                  </a:schemeClr>
                </a:solidFill>
                <a:latin typeface="Karla" charset="0"/>
                <a:ea typeface="Karla" charset="0"/>
                <a:cs typeface="Karla" charset="0"/>
              </a:rPr>
              <a:t>another </a:t>
            </a:r>
            <a:r>
              <a:rPr lang="en-US" sz="2400" dirty="0" smtClean="0">
                <a:solidFill>
                  <a:schemeClr val="tx1">
                    <a:lumMod val="75000"/>
                    <a:lumOff val="25000"/>
                  </a:schemeClr>
                </a:solidFill>
                <a:latin typeface="Karla" charset="0"/>
                <a:ea typeface="Karla" charset="0"/>
                <a:cs typeface="Karla" charset="0"/>
              </a:rPr>
              <a:t>ball and again we replicate it.</a:t>
            </a:r>
            <a:endParaRPr lang="en-US" sz="2400" dirty="0">
              <a:solidFill>
                <a:schemeClr val="tx1">
                  <a:lumMod val="75000"/>
                  <a:lumOff val="25000"/>
                </a:schemeClr>
              </a:solidFill>
              <a:latin typeface="Karla" charset="0"/>
              <a:ea typeface="Karla" charset="0"/>
              <a:cs typeface="Karla" charset="0"/>
            </a:endParaRPr>
          </a:p>
        </p:txBody>
      </p:sp>
      <p:sp>
        <p:nvSpPr>
          <p:cNvPr id="15" name="TextBox 14"/>
          <p:cNvSpPr txBox="1"/>
          <p:nvPr/>
        </p:nvSpPr>
        <p:spPr>
          <a:xfrm>
            <a:off x="1093539" y="1767695"/>
            <a:ext cx="8364790" cy="461665"/>
          </a:xfrm>
          <a:prstGeom prst="rect">
            <a:avLst/>
          </a:prstGeom>
          <a:noFill/>
        </p:spPr>
        <p:txBody>
          <a:bodyPr wrap="none" rtlCol="0">
            <a:spAutoFit/>
          </a:bodyPr>
          <a:lstStyle/>
          <a:p>
            <a:r>
              <a:rPr lang="en-US" sz="2400" dirty="0" smtClean="0">
                <a:solidFill>
                  <a:schemeClr val="tx1">
                    <a:lumMod val="75000"/>
                    <a:lumOff val="25000"/>
                  </a:schemeClr>
                </a:solidFill>
                <a:latin typeface="Karla" charset="0"/>
                <a:ea typeface="Karla" charset="0"/>
                <a:cs typeface="Karla" charset="0"/>
              </a:rPr>
              <a:t>As before, we move the replicated ball to the other bucket. </a:t>
            </a:r>
            <a:endParaRPr lang="en-US" sz="2400" dirty="0">
              <a:solidFill>
                <a:schemeClr val="tx1">
                  <a:lumMod val="75000"/>
                  <a:lumOff val="25000"/>
                </a:schemeClr>
              </a:solidFill>
              <a:latin typeface="Karla" charset="0"/>
              <a:ea typeface="Karla" charset="0"/>
              <a:cs typeface="Karla" charset="0"/>
            </a:endParaRPr>
          </a:p>
        </p:txBody>
      </p:sp>
    </p:spTree>
    <p:extLst>
      <p:ext uri="{BB962C8B-B14F-4D97-AF65-F5344CB8AC3E}">
        <p14:creationId xmlns:p14="http://schemas.microsoft.com/office/powerpoint/2010/main" val="2917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path" presetSubtype="0" accel="50000" decel="50000" fill="hold" nodeType="clickEffect">
                                  <p:stCondLst>
                                    <p:cond delay="0"/>
                                  </p:stCondLst>
                                  <p:childTnLst>
                                    <p:animMotion origin="layout" path="M -3.75E-6 0.00023 L 0.10456 -0.19306 C 0.12631 -0.23635 0.15899 -0.25973 0.19336 -0.25973 C 0.23243 -0.25973 0.26368 -0.23635 0.28542 -0.19306 L 0.39011 0.00023 " pathEditMode="relative" rAng="0" ptsTypes="AAAAA">
                                      <p:cBhvr>
                                        <p:cTn id="6" dur="2000" fill="hold"/>
                                        <p:tgtEl>
                                          <p:spTgt spid="13"/>
                                        </p:tgtEl>
                                        <p:attrNameLst>
                                          <p:attrName>ppt_x</p:attrName>
                                          <p:attrName>ppt_y</p:attrName>
                                        </p:attrNameLst>
                                      </p:cBhvr>
                                      <p:rCtr x="19505" y="-13009"/>
                                    </p:animMotion>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Regression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3415" y="1177758"/>
                <a:ext cx="10327008" cy="4480092"/>
              </a:xfrm>
            </p:spPr>
            <p:txBody>
              <a:bodyPr/>
              <a:lstStyle/>
              <a:p>
                <a:endParaRPr lang="en-US" sz="2400" dirty="0">
                  <a:solidFill>
                    <a:schemeClr val="tx1">
                      <a:lumMod val="75000"/>
                      <a:lumOff val="25000"/>
                    </a:schemeClr>
                  </a:solidFill>
                </a:endParaRPr>
              </a:p>
              <a:p>
                <a:r>
                  <a:rPr lang="en-US" sz="2400" dirty="0">
                    <a:solidFill>
                      <a:schemeClr val="tx1">
                        <a:lumMod val="75000"/>
                        <a:lumOff val="25000"/>
                      </a:schemeClr>
                    </a:solidFill>
                  </a:rPr>
                  <a:t> </a:t>
                </a:r>
              </a:p>
              <a:p>
                <a:r>
                  <a:rPr lang="en-US" sz="2400" dirty="0">
                    <a:solidFill>
                      <a:schemeClr val="tx1">
                        <a:lumMod val="75000"/>
                        <a:lumOff val="25000"/>
                      </a:schemeClr>
                    </a:solidFill>
                  </a:rPr>
                  <a:t>then it follows that our estimate is:</a:t>
                </a:r>
              </a:p>
              <a:p>
                <a:r>
                  <a:rPr lang="en-US" sz="2400" dirty="0">
                    <a:solidFill>
                      <a:schemeClr val="tx1">
                        <a:lumMod val="75000"/>
                        <a:lumOff val="25000"/>
                      </a:schemeClr>
                    </a:solidFill>
                  </a:rPr>
                  <a:t> </a:t>
                </a:r>
                <a:endParaRPr lang="en-US" sz="2400" i="1" dirty="0">
                  <a:solidFill>
                    <a:schemeClr val="tx1">
                      <a:lumMod val="75000"/>
                      <a:lumOff val="25000"/>
                    </a:schemeClr>
                  </a:solidFill>
                  <a:latin typeface="Cambria Math" charset="0"/>
                </a:endParaRPr>
              </a:p>
              <a:p>
                <a:r>
                  <a:rPr lang="en-US" sz="2400" b="0" dirty="0">
                    <a:solidFill>
                      <a:schemeClr val="tx1">
                        <a:lumMod val="75000"/>
                        <a:lumOff val="25000"/>
                      </a:schemeClr>
                    </a:solidFill>
                  </a:rPr>
                  <a:t/>
                </a:r>
                <a:br>
                  <a:rPr lang="en-US" sz="2400" b="0" dirty="0">
                    <a:solidFill>
                      <a:schemeClr val="tx1">
                        <a:lumMod val="75000"/>
                        <a:lumOff val="25000"/>
                      </a:schemeClr>
                    </a:solidFill>
                  </a:rPr>
                </a:br>
                <a:endParaRPr lang="en-US" sz="2400" b="0" dirty="0">
                  <a:solidFill>
                    <a:schemeClr val="tx1">
                      <a:lumMod val="75000"/>
                      <a:lumOff val="25000"/>
                    </a:schemeClr>
                  </a:solidFill>
                </a:endParaRPr>
              </a:p>
              <a:p>
                <a:r>
                  <a:rPr lang="en-US" sz="2400" dirty="0">
                    <a:solidFill>
                      <a:schemeClr val="tx1">
                        <a:lumMod val="75000"/>
                        <a:lumOff val="25000"/>
                      </a:schemeClr>
                    </a:solidFill>
                  </a:rPr>
                  <a:t>where </a:t>
                </a:r>
                <a14:m>
                  <m:oMath xmlns:m="http://schemas.openxmlformats.org/officeDocument/2006/math">
                    <m:sSub>
                      <m:sSubPr>
                        <m:ctrlPr>
                          <a:rPr lang="en-US" sz="2400" i="1" smtClean="0">
                            <a:solidFill>
                              <a:schemeClr val="tx1">
                                <a:lumMod val="75000"/>
                                <a:lumOff val="25000"/>
                              </a:schemeClr>
                            </a:solidFill>
                            <a:latin typeface="Cambria Math" charset="0"/>
                          </a:rPr>
                        </m:ctrlPr>
                      </m:sSubPr>
                      <m:e>
                        <m:acc>
                          <m:accPr>
                            <m:chr m:val="̂"/>
                            <m:ctrlPr>
                              <a:rPr lang="en-US" sz="2400" i="1" smtClean="0">
                                <a:solidFill>
                                  <a:schemeClr val="tx1">
                                    <a:lumMod val="75000"/>
                                    <a:lumOff val="25000"/>
                                  </a:schemeClr>
                                </a:solidFill>
                                <a:latin typeface="Cambria Math" charset="0"/>
                              </a:rPr>
                            </m:ctrlPr>
                          </m:accPr>
                          <m:e>
                            <m:r>
                              <a:rPr lang="en-US" sz="2400" i="1" smtClean="0">
                                <a:solidFill>
                                  <a:schemeClr val="tx1">
                                    <a:lumMod val="75000"/>
                                    <a:lumOff val="25000"/>
                                  </a:schemeClr>
                                </a:solidFill>
                                <a:latin typeface="Cambria Math" charset="0"/>
                                <a:ea typeface="Cambria Math" charset="0"/>
                                <a:cs typeface="Cambria Math" charset="0"/>
                              </a:rPr>
                              <m:t>𝛽</m:t>
                            </m:r>
                          </m:e>
                        </m:acc>
                      </m:e>
                      <m:sub>
                        <m:r>
                          <a:rPr lang="en-US" sz="2400" b="0" i="1" smtClean="0">
                            <a:solidFill>
                              <a:schemeClr val="tx1">
                                <a:lumMod val="75000"/>
                                <a:lumOff val="25000"/>
                              </a:schemeClr>
                            </a:solidFill>
                            <a:latin typeface="Cambria Math" charset="0"/>
                          </a:rPr>
                          <m:t>1</m:t>
                        </m:r>
                      </m:sub>
                    </m:sSub>
                  </m:oMath>
                </a14:m>
                <a:r>
                  <a:rPr lang="en-US" sz="2400" dirty="0">
                    <a:solidFill>
                      <a:schemeClr val="tx1">
                        <a:lumMod val="75000"/>
                        <a:lumOff val="25000"/>
                      </a:schemeClr>
                    </a:solidFill>
                  </a:rPr>
                  <a:t> and </a:t>
                </a:r>
                <a14:m>
                  <m:oMath xmlns:m="http://schemas.openxmlformats.org/officeDocument/2006/math">
                    <m:sSub>
                      <m:sSubPr>
                        <m:ctrlPr>
                          <a:rPr lang="en-US" sz="2400" i="1">
                            <a:solidFill>
                              <a:schemeClr val="tx1">
                                <a:lumMod val="75000"/>
                                <a:lumOff val="25000"/>
                              </a:schemeClr>
                            </a:solidFill>
                            <a:latin typeface="Cambria Math" charset="0"/>
                          </a:rPr>
                        </m:ctrlPr>
                      </m:sSubPr>
                      <m:e>
                        <m:acc>
                          <m:accPr>
                            <m:chr m:val="̂"/>
                            <m:ctrlPr>
                              <a:rPr lang="en-US" sz="2400" i="1">
                                <a:solidFill>
                                  <a:schemeClr val="tx1">
                                    <a:lumMod val="75000"/>
                                    <a:lumOff val="25000"/>
                                  </a:schemeClr>
                                </a:solidFill>
                                <a:latin typeface="Cambria Math" charset="0"/>
                              </a:rPr>
                            </m:ctrlPr>
                          </m:accPr>
                          <m:e>
                            <m:r>
                              <a:rPr lang="en-US" sz="2400" i="1">
                                <a:solidFill>
                                  <a:schemeClr val="tx1">
                                    <a:lumMod val="75000"/>
                                    <a:lumOff val="25000"/>
                                  </a:schemeClr>
                                </a:solidFill>
                                <a:latin typeface="Cambria Math" charset="0"/>
                                <a:ea typeface="Cambria Math" charset="0"/>
                                <a:cs typeface="Cambria Math" charset="0"/>
                              </a:rPr>
                              <m:t>𝛽</m:t>
                            </m:r>
                          </m:e>
                        </m:acc>
                      </m:e>
                      <m:sub>
                        <m:r>
                          <a:rPr lang="en-US" sz="2400" b="0" i="1" smtClean="0">
                            <a:solidFill>
                              <a:schemeClr val="tx1">
                                <a:lumMod val="75000"/>
                                <a:lumOff val="25000"/>
                              </a:schemeClr>
                            </a:solidFill>
                            <a:latin typeface="Cambria Math" charset="0"/>
                            <a:ea typeface="Cambria Math" charset="0"/>
                            <a:cs typeface="Cambria Math" charset="0"/>
                          </a:rPr>
                          <m:t>0</m:t>
                        </m:r>
                      </m:sub>
                    </m:sSub>
                    <m:r>
                      <a:rPr lang="en-US" sz="2400" i="1">
                        <a:solidFill>
                          <a:schemeClr val="tx1">
                            <a:lumMod val="75000"/>
                            <a:lumOff val="25000"/>
                          </a:schemeClr>
                        </a:solidFill>
                        <a:latin typeface="Cambria Math" charset="0"/>
                      </a:rPr>
                      <m:t> </m:t>
                    </m:r>
                  </m:oMath>
                </a14:m>
                <a:r>
                  <a:rPr lang="en-US" sz="2400" dirty="0">
                    <a:solidFill>
                      <a:schemeClr val="tx1">
                        <a:lumMod val="75000"/>
                        <a:lumOff val="25000"/>
                      </a:schemeClr>
                    </a:solidFill>
                  </a:rPr>
                  <a:t>are estimates of </a:t>
                </a:r>
                <a14:m>
                  <m:oMath xmlns:m="http://schemas.openxmlformats.org/officeDocument/2006/math">
                    <m:sSub>
                      <m:sSubPr>
                        <m:ctrlPr>
                          <a:rPr lang="en-US" sz="2400" i="1" smtClean="0">
                            <a:solidFill>
                              <a:schemeClr val="tx1">
                                <a:lumMod val="75000"/>
                                <a:lumOff val="25000"/>
                              </a:schemeClr>
                            </a:solidFill>
                            <a:latin typeface="Cambria Math" charset="0"/>
                          </a:rPr>
                        </m:ctrlPr>
                      </m:sSubPr>
                      <m:e>
                        <m:r>
                          <a:rPr lang="en-US" sz="2400" i="1" smtClean="0">
                            <a:solidFill>
                              <a:schemeClr val="tx1">
                                <a:lumMod val="75000"/>
                                <a:lumOff val="25000"/>
                              </a:schemeClr>
                            </a:solidFill>
                            <a:latin typeface="Cambria Math" charset="0"/>
                            <a:ea typeface="Cambria Math" charset="0"/>
                            <a:cs typeface="Cambria Math" charset="0"/>
                          </a:rPr>
                          <m:t>𝛽</m:t>
                        </m:r>
                      </m:e>
                      <m:sub>
                        <m:r>
                          <a:rPr lang="en-US" sz="2400" b="0" i="1" smtClean="0">
                            <a:solidFill>
                              <a:schemeClr val="tx1">
                                <a:lumMod val="75000"/>
                                <a:lumOff val="25000"/>
                              </a:schemeClr>
                            </a:solidFill>
                            <a:latin typeface="Cambria Math" charset="0"/>
                          </a:rPr>
                          <m:t>1</m:t>
                        </m:r>
                      </m:sub>
                    </m:sSub>
                  </m:oMath>
                </a14:m>
                <a:r>
                  <a:rPr lang="en-US" sz="2400" dirty="0">
                    <a:solidFill>
                      <a:schemeClr val="tx1">
                        <a:lumMod val="75000"/>
                        <a:lumOff val="25000"/>
                      </a:schemeClr>
                    </a:solidFill>
                  </a:rPr>
                  <a:t> and </a:t>
                </a:r>
                <a14:m>
                  <m:oMath xmlns:m="http://schemas.openxmlformats.org/officeDocument/2006/math">
                    <m:sSub>
                      <m:sSubPr>
                        <m:ctrlPr>
                          <a:rPr lang="en-US" sz="2400" i="1">
                            <a:solidFill>
                              <a:schemeClr val="tx1">
                                <a:lumMod val="75000"/>
                                <a:lumOff val="25000"/>
                              </a:schemeClr>
                            </a:solidFill>
                            <a:latin typeface="Cambria Math" charset="0"/>
                          </a:rPr>
                        </m:ctrlPr>
                      </m:sSubPr>
                      <m:e>
                        <m:r>
                          <a:rPr lang="en-US" sz="2400" i="1">
                            <a:solidFill>
                              <a:schemeClr val="tx1">
                                <a:lumMod val="75000"/>
                                <a:lumOff val="25000"/>
                              </a:schemeClr>
                            </a:solidFill>
                            <a:latin typeface="Cambria Math" charset="0"/>
                            <a:ea typeface="Cambria Math" charset="0"/>
                            <a:cs typeface="Cambria Math" charset="0"/>
                          </a:rPr>
                          <m:t>𝛽</m:t>
                        </m:r>
                      </m:e>
                      <m:sub>
                        <m:r>
                          <a:rPr lang="en-US" sz="2400" b="0" i="1" smtClean="0">
                            <a:solidFill>
                              <a:schemeClr val="tx1">
                                <a:lumMod val="75000"/>
                                <a:lumOff val="25000"/>
                              </a:schemeClr>
                            </a:solidFill>
                            <a:latin typeface="Cambria Math" charset="0"/>
                            <a:ea typeface="Cambria Math" charset="0"/>
                            <a:cs typeface="Cambria Math" charset="0"/>
                          </a:rPr>
                          <m:t>0</m:t>
                        </m:r>
                      </m:sub>
                    </m:sSub>
                  </m:oMath>
                </a14:m>
                <a:r>
                  <a:rPr lang="en-US" sz="2400" dirty="0">
                    <a:solidFill>
                      <a:schemeClr val="tx1">
                        <a:lumMod val="75000"/>
                        <a:lumOff val="25000"/>
                      </a:schemeClr>
                    </a:solidFill>
                  </a:rPr>
                  <a:t> respectively, that we compute using observations.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3415" y="1177758"/>
                <a:ext cx="10327008" cy="4480092"/>
              </a:xfrm>
              <a:blipFill rotWithShape="0">
                <a:blip r:embed="rId2"/>
                <a:stretch>
                  <a:fillRect l="-945" r="-153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4</a:t>
            </a:fld>
            <a:endParaRPr lang="en-US"/>
          </a:p>
        </p:txBody>
      </p:sp>
      <p:pic>
        <p:nvPicPr>
          <p:cNvPr id="6" name="Picture 5"/>
          <p:cNvPicPr>
            <a:picLocks noChangeAspect="1"/>
          </p:cNvPicPr>
          <p:nvPr/>
        </p:nvPicPr>
        <p:blipFill>
          <a:blip r:embed="rId3"/>
          <a:stretch>
            <a:fillRect/>
          </a:stretch>
        </p:blipFill>
        <p:spPr>
          <a:xfrm>
            <a:off x="4193519" y="2836869"/>
            <a:ext cx="3606800" cy="477520"/>
          </a:xfrm>
          <a:prstGeom prst="rect">
            <a:avLst/>
          </a:prstGeom>
        </p:spPr>
      </p:pic>
    </p:spTree>
    <p:extLst>
      <p:ext uri="{BB962C8B-B14F-4D97-AF65-F5344CB8AC3E}">
        <p14:creationId xmlns:p14="http://schemas.microsoft.com/office/powerpoint/2010/main" val="99364885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Bootstrap</a:t>
            </a:r>
          </a:p>
        </p:txBody>
      </p:sp>
      <p:pic>
        <p:nvPicPr>
          <p:cNvPr id="4" name="Picture 3"/>
          <p:cNvPicPr>
            <a:picLocks noChangeAspect="1"/>
          </p:cNvPicPr>
          <p:nvPr/>
        </p:nvPicPr>
        <p:blipFill>
          <a:blip r:embed="rId2"/>
          <a:stretch>
            <a:fillRect/>
          </a:stretch>
        </p:blipFill>
        <p:spPr>
          <a:xfrm>
            <a:off x="1625600" y="2381421"/>
            <a:ext cx="2540000" cy="2540000"/>
          </a:xfrm>
          <a:prstGeom prst="rect">
            <a:avLst/>
          </a:prstGeom>
        </p:spPr>
      </p:pic>
      <p:pic>
        <p:nvPicPr>
          <p:cNvPr id="5" name="Picture 4"/>
          <p:cNvPicPr>
            <a:picLocks noChangeAspect="1"/>
          </p:cNvPicPr>
          <p:nvPr/>
        </p:nvPicPr>
        <p:blipFill>
          <a:blip r:embed="rId2"/>
          <a:stretch>
            <a:fillRect/>
          </a:stretch>
        </p:blipFill>
        <p:spPr>
          <a:xfrm>
            <a:off x="7124357" y="2381421"/>
            <a:ext cx="2540000" cy="2540000"/>
          </a:xfrm>
          <a:prstGeom prst="rect">
            <a:avLst/>
          </a:prstGeom>
        </p:spPr>
      </p:pic>
      <p:pic>
        <p:nvPicPr>
          <p:cNvPr id="6" name="Picture 5"/>
          <p:cNvPicPr>
            <a:picLocks noChangeAspect="1"/>
          </p:cNvPicPr>
          <p:nvPr/>
        </p:nvPicPr>
        <p:blipFill>
          <a:blip r:embed="rId3"/>
          <a:stretch>
            <a:fillRect/>
          </a:stretch>
        </p:blipFill>
        <p:spPr>
          <a:xfrm>
            <a:off x="2423510" y="3994807"/>
            <a:ext cx="457200" cy="457200"/>
          </a:xfrm>
          <a:prstGeom prst="rect">
            <a:avLst/>
          </a:prstGeom>
        </p:spPr>
      </p:pic>
      <p:pic>
        <p:nvPicPr>
          <p:cNvPr id="7" name="Picture 6"/>
          <p:cNvPicPr>
            <a:picLocks noChangeAspect="1"/>
          </p:cNvPicPr>
          <p:nvPr/>
        </p:nvPicPr>
        <p:blipFill>
          <a:blip r:embed="rId4"/>
          <a:stretch>
            <a:fillRect/>
          </a:stretch>
        </p:blipFill>
        <p:spPr>
          <a:xfrm>
            <a:off x="2880710" y="4172121"/>
            <a:ext cx="457200" cy="457200"/>
          </a:xfrm>
          <a:prstGeom prst="rect">
            <a:avLst/>
          </a:prstGeom>
        </p:spPr>
      </p:pic>
      <p:pic>
        <p:nvPicPr>
          <p:cNvPr id="8" name="Picture 7"/>
          <p:cNvPicPr>
            <a:picLocks noChangeAspect="1"/>
          </p:cNvPicPr>
          <p:nvPr/>
        </p:nvPicPr>
        <p:blipFill>
          <a:blip r:embed="rId5"/>
          <a:stretch>
            <a:fillRect/>
          </a:stretch>
        </p:blipFill>
        <p:spPr>
          <a:xfrm>
            <a:off x="3147191" y="3846620"/>
            <a:ext cx="457200" cy="457200"/>
          </a:xfrm>
          <a:prstGeom prst="rect">
            <a:avLst/>
          </a:prstGeom>
        </p:spPr>
      </p:pic>
      <p:pic>
        <p:nvPicPr>
          <p:cNvPr id="9" name="Picture 8"/>
          <p:cNvPicPr>
            <a:picLocks noChangeAspect="1"/>
          </p:cNvPicPr>
          <p:nvPr/>
        </p:nvPicPr>
        <p:blipFill>
          <a:blip r:embed="rId6"/>
          <a:stretch>
            <a:fillRect/>
          </a:stretch>
        </p:blipFill>
        <p:spPr>
          <a:xfrm>
            <a:off x="3043183" y="3422821"/>
            <a:ext cx="457200" cy="457200"/>
          </a:xfrm>
          <a:prstGeom prst="rect">
            <a:avLst/>
          </a:prstGeom>
        </p:spPr>
      </p:pic>
      <p:pic>
        <p:nvPicPr>
          <p:cNvPr id="11" name="Picture 10"/>
          <p:cNvPicPr>
            <a:picLocks noChangeAspect="1"/>
          </p:cNvPicPr>
          <p:nvPr/>
        </p:nvPicPr>
        <p:blipFill>
          <a:blip r:embed="rId7"/>
          <a:stretch>
            <a:fillRect/>
          </a:stretch>
        </p:blipFill>
        <p:spPr>
          <a:xfrm>
            <a:off x="2626320" y="3618020"/>
            <a:ext cx="457200" cy="457200"/>
          </a:xfrm>
          <a:prstGeom prst="rect">
            <a:avLst/>
          </a:prstGeom>
        </p:spPr>
      </p:pic>
      <p:pic>
        <p:nvPicPr>
          <p:cNvPr id="12" name="Picture 11"/>
          <p:cNvPicPr>
            <a:picLocks noChangeAspect="1"/>
          </p:cNvPicPr>
          <p:nvPr/>
        </p:nvPicPr>
        <p:blipFill>
          <a:blip r:embed="rId6"/>
          <a:stretch>
            <a:fillRect/>
          </a:stretch>
        </p:blipFill>
        <p:spPr>
          <a:xfrm>
            <a:off x="8492610" y="3389420"/>
            <a:ext cx="457200" cy="457200"/>
          </a:xfrm>
          <a:prstGeom prst="rect">
            <a:avLst/>
          </a:prstGeom>
        </p:spPr>
      </p:pic>
      <p:pic>
        <p:nvPicPr>
          <p:cNvPr id="14" name="Picture 13"/>
          <p:cNvPicPr>
            <a:picLocks noChangeAspect="1"/>
          </p:cNvPicPr>
          <p:nvPr/>
        </p:nvPicPr>
        <p:blipFill>
          <a:blip r:embed="rId5"/>
          <a:stretch>
            <a:fillRect/>
          </a:stretch>
        </p:blipFill>
        <p:spPr>
          <a:xfrm>
            <a:off x="7980663" y="3764070"/>
            <a:ext cx="457200" cy="457200"/>
          </a:xfrm>
          <a:prstGeom prst="rect">
            <a:avLst/>
          </a:prstGeom>
        </p:spPr>
      </p:pic>
    </p:spTree>
    <p:extLst>
      <p:ext uri="{BB962C8B-B14F-4D97-AF65-F5344CB8AC3E}">
        <p14:creationId xmlns:p14="http://schemas.microsoft.com/office/powerpoint/2010/main" val="1797379030"/>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Bootstrap</a:t>
            </a:r>
          </a:p>
        </p:txBody>
      </p:sp>
      <p:pic>
        <p:nvPicPr>
          <p:cNvPr id="4" name="Picture 3"/>
          <p:cNvPicPr>
            <a:picLocks noChangeAspect="1"/>
          </p:cNvPicPr>
          <p:nvPr/>
        </p:nvPicPr>
        <p:blipFill>
          <a:blip r:embed="rId3"/>
          <a:stretch>
            <a:fillRect/>
          </a:stretch>
        </p:blipFill>
        <p:spPr>
          <a:xfrm>
            <a:off x="1625600" y="2381421"/>
            <a:ext cx="2540000" cy="2540000"/>
          </a:xfrm>
          <a:prstGeom prst="rect">
            <a:avLst/>
          </a:prstGeom>
        </p:spPr>
      </p:pic>
      <p:pic>
        <p:nvPicPr>
          <p:cNvPr id="5" name="Picture 4"/>
          <p:cNvPicPr>
            <a:picLocks noChangeAspect="1"/>
          </p:cNvPicPr>
          <p:nvPr/>
        </p:nvPicPr>
        <p:blipFill>
          <a:blip r:embed="rId3"/>
          <a:stretch>
            <a:fillRect/>
          </a:stretch>
        </p:blipFill>
        <p:spPr>
          <a:xfrm>
            <a:off x="7124357" y="2381421"/>
            <a:ext cx="2540000" cy="2540000"/>
          </a:xfrm>
          <a:prstGeom prst="rect">
            <a:avLst/>
          </a:prstGeom>
        </p:spPr>
      </p:pic>
      <p:pic>
        <p:nvPicPr>
          <p:cNvPr id="6" name="Picture 5"/>
          <p:cNvPicPr>
            <a:picLocks noChangeAspect="1"/>
          </p:cNvPicPr>
          <p:nvPr/>
        </p:nvPicPr>
        <p:blipFill>
          <a:blip r:embed="rId4"/>
          <a:stretch>
            <a:fillRect/>
          </a:stretch>
        </p:blipFill>
        <p:spPr>
          <a:xfrm>
            <a:off x="2423510" y="3994807"/>
            <a:ext cx="457200" cy="457200"/>
          </a:xfrm>
          <a:prstGeom prst="rect">
            <a:avLst/>
          </a:prstGeom>
        </p:spPr>
      </p:pic>
      <p:pic>
        <p:nvPicPr>
          <p:cNvPr id="7" name="Picture 6"/>
          <p:cNvPicPr>
            <a:picLocks noChangeAspect="1"/>
          </p:cNvPicPr>
          <p:nvPr/>
        </p:nvPicPr>
        <p:blipFill>
          <a:blip r:embed="rId5"/>
          <a:stretch>
            <a:fillRect/>
          </a:stretch>
        </p:blipFill>
        <p:spPr>
          <a:xfrm>
            <a:off x="2880710" y="4172121"/>
            <a:ext cx="457200" cy="457200"/>
          </a:xfrm>
          <a:prstGeom prst="rect">
            <a:avLst/>
          </a:prstGeom>
        </p:spPr>
      </p:pic>
      <p:pic>
        <p:nvPicPr>
          <p:cNvPr id="8" name="Picture 7"/>
          <p:cNvPicPr>
            <a:picLocks noChangeAspect="1"/>
          </p:cNvPicPr>
          <p:nvPr/>
        </p:nvPicPr>
        <p:blipFill>
          <a:blip r:embed="rId6"/>
          <a:stretch>
            <a:fillRect/>
          </a:stretch>
        </p:blipFill>
        <p:spPr>
          <a:xfrm>
            <a:off x="3147191" y="3846620"/>
            <a:ext cx="457200" cy="457200"/>
          </a:xfrm>
          <a:prstGeom prst="rect">
            <a:avLst/>
          </a:prstGeom>
        </p:spPr>
      </p:pic>
      <p:pic>
        <p:nvPicPr>
          <p:cNvPr id="9" name="Picture 8"/>
          <p:cNvPicPr>
            <a:picLocks noChangeAspect="1"/>
          </p:cNvPicPr>
          <p:nvPr/>
        </p:nvPicPr>
        <p:blipFill>
          <a:blip r:embed="rId7"/>
          <a:stretch>
            <a:fillRect/>
          </a:stretch>
        </p:blipFill>
        <p:spPr>
          <a:xfrm>
            <a:off x="3043183" y="3422821"/>
            <a:ext cx="457200" cy="457200"/>
          </a:xfrm>
          <a:prstGeom prst="rect">
            <a:avLst/>
          </a:prstGeom>
        </p:spPr>
      </p:pic>
      <p:pic>
        <p:nvPicPr>
          <p:cNvPr id="11" name="Picture 10"/>
          <p:cNvPicPr>
            <a:picLocks noChangeAspect="1"/>
          </p:cNvPicPr>
          <p:nvPr/>
        </p:nvPicPr>
        <p:blipFill>
          <a:blip r:embed="rId8"/>
          <a:stretch>
            <a:fillRect/>
          </a:stretch>
        </p:blipFill>
        <p:spPr>
          <a:xfrm>
            <a:off x="2626320" y="3618020"/>
            <a:ext cx="457200" cy="457200"/>
          </a:xfrm>
          <a:prstGeom prst="rect">
            <a:avLst/>
          </a:prstGeom>
        </p:spPr>
      </p:pic>
      <p:pic>
        <p:nvPicPr>
          <p:cNvPr id="12" name="Picture 11"/>
          <p:cNvPicPr>
            <a:picLocks noChangeAspect="1"/>
          </p:cNvPicPr>
          <p:nvPr/>
        </p:nvPicPr>
        <p:blipFill>
          <a:blip r:embed="rId7"/>
          <a:stretch>
            <a:fillRect/>
          </a:stretch>
        </p:blipFill>
        <p:spPr>
          <a:xfrm>
            <a:off x="8492610" y="3389420"/>
            <a:ext cx="457200" cy="457200"/>
          </a:xfrm>
          <a:prstGeom prst="rect">
            <a:avLst/>
          </a:prstGeom>
        </p:spPr>
      </p:pic>
      <p:pic>
        <p:nvPicPr>
          <p:cNvPr id="14" name="Picture 13"/>
          <p:cNvPicPr>
            <a:picLocks noChangeAspect="1"/>
          </p:cNvPicPr>
          <p:nvPr/>
        </p:nvPicPr>
        <p:blipFill>
          <a:blip r:embed="rId6"/>
          <a:stretch>
            <a:fillRect/>
          </a:stretch>
        </p:blipFill>
        <p:spPr>
          <a:xfrm>
            <a:off x="7980663" y="3764070"/>
            <a:ext cx="457200" cy="457200"/>
          </a:xfrm>
          <a:prstGeom prst="rect">
            <a:avLst/>
          </a:prstGeom>
        </p:spPr>
      </p:pic>
      <p:pic>
        <p:nvPicPr>
          <p:cNvPr id="13" name="Picture 12"/>
          <p:cNvPicPr>
            <a:picLocks noChangeAspect="1"/>
          </p:cNvPicPr>
          <p:nvPr/>
        </p:nvPicPr>
        <p:blipFill>
          <a:blip r:embed="rId4"/>
          <a:stretch>
            <a:fillRect/>
          </a:stretch>
        </p:blipFill>
        <p:spPr>
          <a:xfrm>
            <a:off x="2496779" y="4050660"/>
            <a:ext cx="457200" cy="457200"/>
          </a:xfrm>
          <a:prstGeom prst="rect">
            <a:avLst/>
          </a:prstGeom>
        </p:spPr>
      </p:pic>
      <p:sp>
        <p:nvSpPr>
          <p:cNvPr id="15" name="TextBox 14"/>
          <p:cNvSpPr txBox="1"/>
          <p:nvPr/>
        </p:nvSpPr>
        <p:spPr>
          <a:xfrm>
            <a:off x="1093539" y="1343896"/>
            <a:ext cx="3538148" cy="461665"/>
          </a:xfrm>
          <a:prstGeom prst="rect">
            <a:avLst/>
          </a:prstGeom>
          <a:noFill/>
        </p:spPr>
        <p:txBody>
          <a:bodyPr wrap="none" rtlCol="0">
            <a:spAutoFit/>
          </a:bodyPr>
          <a:lstStyle/>
          <a:p>
            <a:r>
              <a:rPr lang="en-US" sz="2400" dirty="0" smtClean="0">
                <a:solidFill>
                  <a:schemeClr val="tx1">
                    <a:lumMod val="75000"/>
                    <a:lumOff val="25000"/>
                  </a:schemeClr>
                </a:solidFill>
                <a:latin typeface="Karla" charset="0"/>
                <a:ea typeface="Karla" charset="0"/>
                <a:cs typeface="Karla" charset="0"/>
              </a:rPr>
              <a:t>We repeat this process. </a:t>
            </a:r>
            <a:endParaRPr lang="en-US" sz="2400" dirty="0">
              <a:solidFill>
                <a:schemeClr val="tx1">
                  <a:lumMod val="75000"/>
                  <a:lumOff val="25000"/>
                </a:schemeClr>
              </a:solidFill>
              <a:latin typeface="Karla" charset="0"/>
              <a:ea typeface="Karla" charset="0"/>
              <a:cs typeface="Karla" charset="0"/>
            </a:endParaRPr>
          </a:p>
        </p:txBody>
      </p:sp>
    </p:spTree>
    <p:extLst>
      <p:ext uri="{BB962C8B-B14F-4D97-AF65-F5344CB8AC3E}">
        <p14:creationId xmlns:p14="http://schemas.microsoft.com/office/powerpoint/2010/main" val="2044378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path" presetSubtype="0" accel="50000" decel="50000" fill="hold" nodeType="clickEffect">
                                  <p:stCondLst>
                                    <p:cond delay="0"/>
                                  </p:stCondLst>
                                  <p:childTnLst>
                                    <p:animMotion origin="layout" path="M 2.29167E-6 -4.07407E-6 L 0.13073 -0.33217 C 0.15781 -0.40694 0.1987 -0.44722 0.24166 -0.44722 C 0.29036 -0.44722 0.32956 -0.40694 0.35664 -0.33217 L 0.4875 -4.07407E-6 " pathEditMode="relative" rAng="0" ptsTypes="AAAAA">
                                      <p:cBhvr>
                                        <p:cTn id="6" dur="2000" fill="hold"/>
                                        <p:tgtEl>
                                          <p:spTgt spid="13"/>
                                        </p:tgtEl>
                                        <p:attrNameLst>
                                          <p:attrName>ppt_x</p:attrName>
                                          <p:attrName>ppt_y</p:attrName>
                                        </p:attrNameLst>
                                      </p:cBhvr>
                                      <p:rCtr x="24375" y="-2236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Bootstrap</a:t>
            </a:r>
          </a:p>
        </p:txBody>
      </p:sp>
      <p:pic>
        <p:nvPicPr>
          <p:cNvPr id="4" name="Picture 3"/>
          <p:cNvPicPr>
            <a:picLocks noChangeAspect="1"/>
          </p:cNvPicPr>
          <p:nvPr/>
        </p:nvPicPr>
        <p:blipFill>
          <a:blip r:embed="rId2"/>
          <a:stretch>
            <a:fillRect/>
          </a:stretch>
        </p:blipFill>
        <p:spPr>
          <a:xfrm>
            <a:off x="1625600" y="2381421"/>
            <a:ext cx="2540000" cy="2540000"/>
          </a:xfrm>
          <a:prstGeom prst="rect">
            <a:avLst/>
          </a:prstGeom>
        </p:spPr>
      </p:pic>
      <p:pic>
        <p:nvPicPr>
          <p:cNvPr id="5" name="Picture 4"/>
          <p:cNvPicPr>
            <a:picLocks noChangeAspect="1"/>
          </p:cNvPicPr>
          <p:nvPr/>
        </p:nvPicPr>
        <p:blipFill>
          <a:blip r:embed="rId2"/>
          <a:stretch>
            <a:fillRect/>
          </a:stretch>
        </p:blipFill>
        <p:spPr>
          <a:xfrm>
            <a:off x="7124357" y="2381421"/>
            <a:ext cx="2540000" cy="2540000"/>
          </a:xfrm>
          <a:prstGeom prst="rect">
            <a:avLst/>
          </a:prstGeom>
        </p:spPr>
      </p:pic>
      <p:pic>
        <p:nvPicPr>
          <p:cNvPr id="6" name="Picture 5"/>
          <p:cNvPicPr>
            <a:picLocks noChangeAspect="1"/>
          </p:cNvPicPr>
          <p:nvPr/>
        </p:nvPicPr>
        <p:blipFill>
          <a:blip r:embed="rId3"/>
          <a:stretch>
            <a:fillRect/>
          </a:stretch>
        </p:blipFill>
        <p:spPr>
          <a:xfrm>
            <a:off x="2423510" y="3994807"/>
            <a:ext cx="457200" cy="457200"/>
          </a:xfrm>
          <a:prstGeom prst="rect">
            <a:avLst/>
          </a:prstGeom>
        </p:spPr>
      </p:pic>
      <p:pic>
        <p:nvPicPr>
          <p:cNvPr id="7" name="Picture 6"/>
          <p:cNvPicPr>
            <a:picLocks noChangeAspect="1"/>
          </p:cNvPicPr>
          <p:nvPr/>
        </p:nvPicPr>
        <p:blipFill>
          <a:blip r:embed="rId4"/>
          <a:stretch>
            <a:fillRect/>
          </a:stretch>
        </p:blipFill>
        <p:spPr>
          <a:xfrm>
            <a:off x="2880710" y="4172121"/>
            <a:ext cx="457200" cy="457200"/>
          </a:xfrm>
          <a:prstGeom prst="rect">
            <a:avLst/>
          </a:prstGeom>
        </p:spPr>
      </p:pic>
      <p:pic>
        <p:nvPicPr>
          <p:cNvPr id="8" name="Picture 7"/>
          <p:cNvPicPr>
            <a:picLocks noChangeAspect="1"/>
          </p:cNvPicPr>
          <p:nvPr/>
        </p:nvPicPr>
        <p:blipFill>
          <a:blip r:embed="rId5"/>
          <a:stretch>
            <a:fillRect/>
          </a:stretch>
        </p:blipFill>
        <p:spPr>
          <a:xfrm>
            <a:off x="3147191" y="3846620"/>
            <a:ext cx="457200" cy="457200"/>
          </a:xfrm>
          <a:prstGeom prst="rect">
            <a:avLst/>
          </a:prstGeom>
        </p:spPr>
      </p:pic>
      <p:pic>
        <p:nvPicPr>
          <p:cNvPr id="9" name="Picture 8"/>
          <p:cNvPicPr>
            <a:picLocks noChangeAspect="1"/>
          </p:cNvPicPr>
          <p:nvPr/>
        </p:nvPicPr>
        <p:blipFill>
          <a:blip r:embed="rId6"/>
          <a:stretch>
            <a:fillRect/>
          </a:stretch>
        </p:blipFill>
        <p:spPr>
          <a:xfrm>
            <a:off x="3043183" y="3422821"/>
            <a:ext cx="457200" cy="457200"/>
          </a:xfrm>
          <a:prstGeom prst="rect">
            <a:avLst/>
          </a:prstGeom>
        </p:spPr>
      </p:pic>
      <p:pic>
        <p:nvPicPr>
          <p:cNvPr id="11" name="Picture 10"/>
          <p:cNvPicPr>
            <a:picLocks noChangeAspect="1"/>
          </p:cNvPicPr>
          <p:nvPr/>
        </p:nvPicPr>
        <p:blipFill>
          <a:blip r:embed="rId7"/>
          <a:stretch>
            <a:fillRect/>
          </a:stretch>
        </p:blipFill>
        <p:spPr>
          <a:xfrm>
            <a:off x="2626320" y="3618020"/>
            <a:ext cx="457200" cy="457200"/>
          </a:xfrm>
          <a:prstGeom prst="rect">
            <a:avLst/>
          </a:prstGeom>
        </p:spPr>
      </p:pic>
      <p:pic>
        <p:nvPicPr>
          <p:cNvPr id="12" name="Picture 11"/>
          <p:cNvPicPr>
            <a:picLocks noChangeAspect="1"/>
          </p:cNvPicPr>
          <p:nvPr/>
        </p:nvPicPr>
        <p:blipFill>
          <a:blip r:embed="rId6"/>
          <a:stretch>
            <a:fillRect/>
          </a:stretch>
        </p:blipFill>
        <p:spPr>
          <a:xfrm>
            <a:off x="8492610" y="3389420"/>
            <a:ext cx="457200" cy="457200"/>
          </a:xfrm>
          <a:prstGeom prst="rect">
            <a:avLst/>
          </a:prstGeom>
        </p:spPr>
      </p:pic>
      <p:pic>
        <p:nvPicPr>
          <p:cNvPr id="14" name="Picture 13"/>
          <p:cNvPicPr>
            <a:picLocks noChangeAspect="1"/>
          </p:cNvPicPr>
          <p:nvPr/>
        </p:nvPicPr>
        <p:blipFill>
          <a:blip r:embed="rId5"/>
          <a:stretch>
            <a:fillRect/>
          </a:stretch>
        </p:blipFill>
        <p:spPr>
          <a:xfrm>
            <a:off x="7980663" y="3764070"/>
            <a:ext cx="457200" cy="457200"/>
          </a:xfrm>
          <a:prstGeom prst="rect">
            <a:avLst/>
          </a:prstGeom>
        </p:spPr>
      </p:pic>
      <p:pic>
        <p:nvPicPr>
          <p:cNvPr id="15" name="Picture 14"/>
          <p:cNvPicPr>
            <a:picLocks noChangeAspect="1"/>
          </p:cNvPicPr>
          <p:nvPr/>
        </p:nvPicPr>
        <p:blipFill>
          <a:blip r:embed="rId3"/>
          <a:stretch>
            <a:fillRect/>
          </a:stretch>
        </p:blipFill>
        <p:spPr>
          <a:xfrm>
            <a:off x="8439426" y="4050972"/>
            <a:ext cx="457200" cy="457200"/>
          </a:xfrm>
          <a:prstGeom prst="rect">
            <a:avLst/>
          </a:prstGeom>
        </p:spPr>
      </p:pic>
      <p:sp>
        <p:nvSpPr>
          <p:cNvPr id="13" name="TextBox 12"/>
          <p:cNvSpPr txBox="1"/>
          <p:nvPr/>
        </p:nvSpPr>
        <p:spPr>
          <a:xfrm>
            <a:off x="1093539" y="1343896"/>
            <a:ext cx="984565" cy="461665"/>
          </a:xfrm>
          <a:prstGeom prst="rect">
            <a:avLst/>
          </a:prstGeom>
          <a:noFill/>
        </p:spPr>
        <p:txBody>
          <a:bodyPr wrap="none" rtlCol="0">
            <a:spAutoFit/>
          </a:bodyPr>
          <a:lstStyle/>
          <a:p>
            <a:r>
              <a:rPr lang="en-US" sz="2400" dirty="0" smtClean="0">
                <a:solidFill>
                  <a:schemeClr val="tx1">
                    <a:lumMod val="75000"/>
                    <a:lumOff val="25000"/>
                  </a:schemeClr>
                </a:solidFill>
                <a:latin typeface="Karla" charset="0"/>
                <a:ea typeface="Karla" charset="0"/>
                <a:cs typeface="Karla" charset="0"/>
              </a:rPr>
              <a:t>Again</a:t>
            </a:r>
            <a:endParaRPr lang="en-US" sz="2400" dirty="0">
              <a:solidFill>
                <a:schemeClr val="tx1">
                  <a:lumMod val="75000"/>
                  <a:lumOff val="25000"/>
                </a:schemeClr>
              </a:solidFill>
              <a:latin typeface="Karla" charset="0"/>
              <a:ea typeface="Karla" charset="0"/>
              <a:cs typeface="Karla" charset="0"/>
            </a:endParaRPr>
          </a:p>
        </p:txBody>
      </p:sp>
    </p:spTree>
    <p:extLst>
      <p:ext uri="{BB962C8B-B14F-4D97-AF65-F5344CB8AC3E}">
        <p14:creationId xmlns:p14="http://schemas.microsoft.com/office/powerpoint/2010/main" val="149779023"/>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Bootstrap</a:t>
            </a:r>
          </a:p>
        </p:txBody>
      </p:sp>
      <p:pic>
        <p:nvPicPr>
          <p:cNvPr id="4" name="Picture 3"/>
          <p:cNvPicPr>
            <a:picLocks noChangeAspect="1"/>
          </p:cNvPicPr>
          <p:nvPr/>
        </p:nvPicPr>
        <p:blipFill>
          <a:blip r:embed="rId2"/>
          <a:stretch>
            <a:fillRect/>
          </a:stretch>
        </p:blipFill>
        <p:spPr>
          <a:xfrm>
            <a:off x="1625600" y="2381421"/>
            <a:ext cx="2540000" cy="2540000"/>
          </a:xfrm>
          <a:prstGeom prst="rect">
            <a:avLst/>
          </a:prstGeom>
        </p:spPr>
      </p:pic>
      <p:pic>
        <p:nvPicPr>
          <p:cNvPr id="5" name="Picture 4"/>
          <p:cNvPicPr>
            <a:picLocks noChangeAspect="1"/>
          </p:cNvPicPr>
          <p:nvPr/>
        </p:nvPicPr>
        <p:blipFill>
          <a:blip r:embed="rId2"/>
          <a:stretch>
            <a:fillRect/>
          </a:stretch>
        </p:blipFill>
        <p:spPr>
          <a:xfrm>
            <a:off x="7124357" y="2381421"/>
            <a:ext cx="2540000" cy="2540000"/>
          </a:xfrm>
          <a:prstGeom prst="rect">
            <a:avLst/>
          </a:prstGeom>
        </p:spPr>
      </p:pic>
      <p:pic>
        <p:nvPicPr>
          <p:cNvPr id="6" name="Picture 5"/>
          <p:cNvPicPr>
            <a:picLocks noChangeAspect="1"/>
          </p:cNvPicPr>
          <p:nvPr/>
        </p:nvPicPr>
        <p:blipFill>
          <a:blip r:embed="rId3"/>
          <a:stretch>
            <a:fillRect/>
          </a:stretch>
        </p:blipFill>
        <p:spPr>
          <a:xfrm>
            <a:off x="2423510" y="3994807"/>
            <a:ext cx="457200" cy="457200"/>
          </a:xfrm>
          <a:prstGeom prst="rect">
            <a:avLst/>
          </a:prstGeom>
        </p:spPr>
      </p:pic>
      <p:pic>
        <p:nvPicPr>
          <p:cNvPr id="7" name="Picture 6"/>
          <p:cNvPicPr>
            <a:picLocks noChangeAspect="1"/>
          </p:cNvPicPr>
          <p:nvPr/>
        </p:nvPicPr>
        <p:blipFill>
          <a:blip r:embed="rId4"/>
          <a:stretch>
            <a:fillRect/>
          </a:stretch>
        </p:blipFill>
        <p:spPr>
          <a:xfrm>
            <a:off x="2880710" y="4172121"/>
            <a:ext cx="457200" cy="457200"/>
          </a:xfrm>
          <a:prstGeom prst="rect">
            <a:avLst/>
          </a:prstGeom>
        </p:spPr>
      </p:pic>
      <p:pic>
        <p:nvPicPr>
          <p:cNvPr id="8" name="Picture 7"/>
          <p:cNvPicPr>
            <a:picLocks noChangeAspect="1"/>
          </p:cNvPicPr>
          <p:nvPr/>
        </p:nvPicPr>
        <p:blipFill>
          <a:blip r:embed="rId5"/>
          <a:stretch>
            <a:fillRect/>
          </a:stretch>
        </p:blipFill>
        <p:spPr>
          <a:xfrm>
            <a:off x="3147191" y="3846620"/>
            <a:ext cx="457200" cy="457200"/>
          </a:xfrm>
          <a:prstGeom prst="rect">
            <a:avLst/>
          </a:prstGeom>
        </p:spPr>
      </p:pic>
      <p:pic>
        <p:nvPicPr>
          <p:cNvPr id="9" name="Picture 8"/>
          <p:cNvPicPr>
            <a:picLocks noChangeAspect="1"/>
          </p:cNvPicPr>
          <p:nvPr/>
        </p:nvPicPr>
        <p:blipFill>
          <a:blip r:embed="rId6"/>
          <a:stretch>
            <a:fillRect/>
          </a:stretch>
        </p:blipFill>
        <p:spPr>
          <a:xfrm>
            <a:off x="3043183" y="3422821"/>
            <a:ext cx="457200" cy="457200"/>
          </a:xfrm>
          <a:prstGeom prst="rect">
            <a:avLst/>
          </a:prstGeom>
        </p:spPr>
      </p:pic>
      <p:pic>
        <p:nvPicPr>
          <p:cNvPr id="11" name="Picture 10"/>
          <p:cNvPicPr>
            <a:picLocks noChangeAspect="1"/>
          </p:cNvPicPr>
          <p:nvPr/>
        </p:nvPicPr>
        <p:blipFill>
          <a:blip r:embed="rId7"/>
          <a:stretch>
            <a:fillRect/>
          </a:stretch>
        </p:blipFill>
        <p:spPr>
          <a:xfrm>
            <a:off x="2626320" y="3618020"/>
            <a:ext cx="457200" cy="457200"/>
          </a:xfrm>
          <a:prstGeom prst="rect">
            <a:avLst/>
          </a:prstGeom>
        </p:spPr>
      </p:pic>
      <p:pic>
        <p:nvPicPr>
          <p:cNvPr id="12" name="Picture 11"/>
          <p:cNvPicPr>
            <a:picLocks noChangeAspect="1"/>
          </p:cNvPicPr>
          <p:nvPr/>
        </p:nvPicPr>
        <p:blipFill>
          <a:blip r:embed="rId6"/>
          <a:stretch>
            <a:fillRect/>
          </a:stretch>
        </p:blipFill>
        <p:spPr>
          <a:xfrm>
            <a:off x="8492610" y="3389420"/>
            <a:ext cx="457200" cy="457200"/>
          </a:xfrm>
          <a:prstGeom prst="rect">
            <a:avLst/>
          </a:prstGeom>
        </p:spPr>
      </p:pic>
      <p:pic>
        <p:nvPicPr>
          <p:cNvPr id="14" name="Picture 13"/>
          <p:cNvPicPr>
            <a:picLocks noChangeAspect="1"/>
          </p:cNvPicPr>
          <p:nvPr/>
        </p:nvPicPr>
        <p:blipFill>
          <a:blip r:embed="rId5"/>
          <a:stretch>
            <a:fillRect/>
          </a:stretch>
        </p:blipFill>
        <p:spPr>
          <a:xfrm>
            <a:off x="7980663" y="3764070"/>
            <a:ext cx="457200" cy="457200"/>
          </a:xfrm>
          <a:prstGeom prst="rect">
            <a:avLst/>
          </a:prstGeom>
        </p:spPr>
      </p:pic>
      <p:pic>
        <p:nvPicPr>
          <p:cNvPr id="15" name="Picture 14"/>
          <p:cNvPicPr>
            <a:picLocks noChangeAspect="1"/>
          </p:cNvPicPr>
          <p:nvPr/>
        </p:nvPicPr>
        <p:blipFill>
          <a:blip r:embed="rId3"/>
          <a:stretch>
            <a:fillRect/>
          </a:stretch>
        </p:blipFill>
        <p:spPr>
          <a:xfrm>
            <a:off x="8439426" y="4050972"/>
            <a:ext cx="457200" cy="457200"/>
          </a:xfrm>
          <a:prstGeom prst="rect">
            <a:avLst/>
          </a:prstGeom>
        </p:spPr>
      </p:pic>
      <p:pic>
        <p:nvPicPr>
          <p:cNvPr id="16" name="Picture 15"/>
          <p:cNvPicPr>
            <a:picLocks noChangeAspect="1"/>
          </p:cNvPicPr>
          <p:nvPr/>
        </p:nvPicPr>
        <p:blipFill>
          <a:blip r:embed="rId5"/>
          <a:stretch>
            <a:fillRect/>
          </a:stretch>
        </p:blipFill>
        <p:spPr>
          <a:xfrm>
            <a:off x="8746683" y="3789573"/>
            <a:ext cx="457200" cy="457200"/>
          </a:xfrm>
          <a:prstGeom prst="rect">
            <a:avLst/>
          </a:prstGeom>
        </p:spPr>
      </p:pic>
      <p:sp>
        <p:nvSpPr>
          <p:cNvPr id="17" name="TextBox 16"/>
          <p:cNvSpPr txBox="1"/>
          <p:nvPr/>
        </p:nvSpPr>
        <p:spPr>
          <a:xfrm>
            <a:off x="1093539" y="1343896"/>
            <a:ext cx="1600118" cy="461665"/>
          </a:xfrm>
          <a:prstGeom prst="rect">
            <a:avLst/>
          </a:prstGeom>
          <a:noFill/>
        </p:spPr>
        <p:txBody>
          <a:bodyPr wrap="none" rtlCol="0">
            <a:spAutoFit/>
          </a:bodyPr>
          <a:lstStyle/>
          <a:p>
            <a:r>
              <a:rPr lang="en-US" sz="2400" dirty="0" smtClean="0">
                <a:solidFill>
                  <a:schemeClr val="tx1">
                    <a:lumMod val="75000"/>
                    <a:lumOff val="25000"/>
                  </a:schemeClr>
                </a:solidFill>
                <a:latin typeface="Karla" charset="0"/>
                <a:ea typeface="Karla" charset="0"/>
                <a:cs typeface="Karla" charset="0"/>
              </a:rPr>
              <a:t>And again</a:t>
            </a:r>
            <a:endParaRPr lang="en-US" sz="2400" dirty="0">
              <a:solidFill>
                <a:schemeClr val="tx1">
                  <a:lumMod val="75000"/>
                  <a:lumOff val="25000"/>
                </a:schemeClr>
              </a:solidFill>
              <a:latin typeface="Karla" charset="0"/>
              <a:ea typeface="Karla" charset="0"/>
              <a:cs typeface="Karla" charset="0"/>
            </a:endParaRPr>
          </a:p>
        </p:txBody>
      </p:sp>
    </p:spTree>
    <p:extLst>
      <p:ext uri="{BB962C8B-B14F-4D97-AF65-F5344CB8AC3E}">
        <p14:creationId xmlns:p14="http://schemas.microsoft.com/office/powerpoint/2010/main" val="485205277"/>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Bootstrap</a:t>
            </a:r>
          </a:p>
        </p:txBody>
      </p:sp>
      <p:pic>
        <p:nvPicPr>
          <p:cNvPr id="4" name="Picture 3"/>
          <p:cNvPicPr>
            <a:picLocks noChangeAspect="1"/>
          </p:cNvPicPr>
          <p:nvPr/>
        </p:nvPicPr>
        <p:blipFill>
          <a:blip r:embed="rId2"/>
          <a:stretch>
            <a:fillRect/>
          </a:stretch>
        </p:blipFill>
        <p:spPr>
          <a:xfrm>
            <a:off x="1625600" y="2381421"/>
            <a:ext cx="2540000" cy="2540000"/>
          </a:xfrm>
          <a:prstGeom prst="rect">
            <a:avLst/>
          </a:prstGeom>
        </p:spPr>
      </p:pic>
      <p:pic>
        <p:nvPicPr>
          <p:cNvPr id="5" name="Picture 4"/>
          <p:cNvPicPr>
            <a:picLocks noChangeAspect="1"/>
          </p:cNvPicPr>
          <p:nvPr/>
        </p:nvPicPr>
        <p:blipFill>
          <a:blip r:embed="rId2"/>
          <a:stretch>
            <a:fillRect/>
          </a:stretch>
        </p:blipFill>
        <p:spPr>
          <a:xfrm>
            <a:off x="7124357" y="2381421"/>
            <a:ext cx="2540000" cy="2540000"/>
          </a:xfrm>
          <a:prstGeom prst="rect">
            <a:avLst/>
          </a:prstGeom>
        </p:spPr>
      </p:pic>
      <p:pic>
        <p:nvPicPr>
          <p:cNvPr id="6" name="Picture 5"/>
          <p:cNvPicPr>
            <a:picLocks noChangeAspect="1"/>
          </p:cNvPicPr>
          <p:nvPr/>
        </p:nvPicPr>
        <p:blipFill>
          <a:blip r:embed="rId3"/>
          <a:stretch>
            <a:fillRect/>
          </a:stretch>
        </p:blipFill>
        <p:spPr>
          <a:xfrm>
            <a:off x="2423510" y="3994807"/>
            <a:ext cx="457200" cy="457200"/>
          </a:xfrm>
          <a:prstGeom prst="rect">
            <a:avLst/>
          </a:prstGeom>
        </p:spPr>
      </p:pic>
      <p:pic>
        <p:nvPicPr>
          <p:cNvPr id="7" name="Picture 6"/>
          <p:cNvPicPr>
            <a:picLocks noChangeAspect="1"/>
          </p:cNvPicPr>
          <p:nvPr/>
        </p:nvPicPr>
        <p:blipFill>
          <a:blip r:embed="rId4"/>
          <a:stretch>
            <a:fillRect/>
          </a:stretch>
        </p:blipFill>
        <p:spPr>
          <a:xfrm>
            <a:off x="2880710" y="4172121"/>
            <a:ext cx="457200" cy="457200"/>
          </a:xfrm>
          <a:prstGeom prst="rect">
            <a:avLst/>
          </a:prstGeom>
        </p:spPr>
      </p:pic>
      <p:pic>
        <p:nvPicPr>
          <p:cNvPr id="8" name="Picture 7"/>
          <p:cNvPicPr>
            <a:picLocks noChangeAspect="1"/>
          </p:cNvPicPr>
          <p:nvPr/>
        </p:nvPicPr>
        <p:blipFill>
          <a:blip r:embed="rId5"/>
          <a:stretch>
            <a:fillRect/>
          </a:stretch>
        </p:blipFill>
        <p:spPr>
          <a:xfrm>
            <a:off x="3147191" y="3846620"/>
            <a:ext cx="457200" cy="457200"/>
          </a:xfrm>
          <a:prstGeom prst="rect">
            <a:avLst/>
          </a:prstGeom>
        </p:spPr>
      </p:pic>
      <p:pic>
        <p:nvPicPr>
          <p:cNvPr id="9" name="Picture 8"/>
          <p:cNvPicPr>
            <a:picLocks noChangeAspect="1"/>
          </p:cNvPicPr>
          <p:nvPr/>
        </p:nvPicPr>
        <p:blipFill>
          <a:blip r:embed="rId6"/>
          <a:stretch>
            <a:fillRect/>
          </a:stretch>
        </p:blipFill>
        <p:spPr>
          <a:xfrm>
            <a:off x="3043183" y="3422821"/>
            <a:ext cx="457200" cy="457200"/>
          </a:xfrm>
          <a:prstGeom prst="rect">
            <a:avLst/>
          </a:prstGeom>
        </p:spPr>
      </p:pic>
      <p:pic>
        <p:nvPicPr>
          <p:cNvPr id="11" name="Picture 10"/>
          <p:cNvPicPr>
            <a:picLocks noChangeAspect="1"/>
          </p:cNvPicPr>
          <p:nvPr/>
        </p:nvPicPr>
        <p:blipFill>
          <a:blip r:embed="rId7"/>
          <a:stretch>
            <a:fillRect/>
          </a:stretch>
        </p:blipFill>
        <p:spPr>
          <a:xfrm>
            <a:off x="2626320" y="3618020"/>
            <a:ext cx="457200" cy="457200"/>
          </a:xfrm>
          <a:prstGeom prst="rect">
            <a:avLst/>
          </a:prstGeom>
        </p:spPr>
      </p:pic>
      <p:pic>
        <p:nvPicPr>
          <p:cNvPr id="12" name="Picture 11"/>
          <p:cNvPicPr>
            <a:picLocks noChangeAspect="1"/>
          </p:cNvPicPr>
          <p:nvPr/>
        </p:nvPicPr>
        <p:blipFill>
          <a:blip r:embed="rId6"/>
          <a:stretch>
            <a:fillRect/>
          </a:stretch>
        </p:blipFill>
        <p:spPr>
          <a:xfrm>
            <a:off x="8492610" y="3389420"/>
            <a:ext cx="457200" cy="457200"/>
          </a:xfrm>
          <a:prstGeom prst="rect">
            <a:avLst/>
          </a:prstGeom>
        </p:spPr>
      </p:pic>
      <p:pic>
        <p:nvPicPr>
          <p:cNvPr id="14" name="Picture 13"/>
          <p:cNvPicPr>
            <a:picLocks noChangeAspect="1"/>
          </p:cNvPicPr>
          <p:nvPr/>
        </p:nvPicPr>
        <p:blipFill>
          <a:blip r:embed="rId5"/>
          <a:stretch>
            <a:fillRect/>
          </a:stretch>
        </p:blipFill>
        <p:spPr>
          <a:xfrm>
            <a:off x="7980663" y="3764070"/>
            <a:ext cx="457200" cy="457200"/>
          </a:xfrm>
          <a:prstGeom prst="rect">
            <a:avLst/>
          </a:prstGeom>
        </p:spPr>
      </p:pic>
      <p:pic>
        <p:nvPicPr>
          <p:cNvPr id="15" name="Picture 14"/>
          <p:cNvPicPr>
            <a:picLocks noChangeAspect="1"/>
          </p:cNvPicPr>
          <p:nvPr/>
        </p:nvPicPr>
        <p:blipFill>
          <a:blip r:embed="rId3"/>
          <a:stretch>
            <a:fillRect/>
          </a:stretch>
        </p:blipFill>
        <p:spPr>
          <a:xfrm>
            <a:off x="8439426" y="4050972"/>
            <a:ext cx="457200" cy="457200"/>
          </a:xfrm>
          <a:prstGeom prst="rect">
            <a:avLst/>
          </a:prstGeom>
        </p:spPr>
      </p:pic>
      <p:pic>
        <p:nvPicPr>
          <p:cNvPr id="16" name="Picture 15"/>
          <p:cNvPicPr>
            <a:picLocks noChangeAspect="1"/>
          </p:cNvPicPr>
          <p:nvPr/>
        </p:nvPicPr>
        <p:blipFill>
          <a:blip r:embed="rId5"/>
          <a:stretch>
            <a:fillRect/>
          </a:stretch>
        </p:blipFill>
        <p:spPr>
          <a:xfrm>
            <a:off x="8746683" y="3789573"/>
            <a:ext cx="457200" cy="457200"/>
          </a:xfrm>
          <a:prstGeom prst="rect">
            <a:avLst/>
          </a:prstGeom>
        </p:spPr>
      </p:pic>
      <p:pic>
        <p:nvPicPr>
          <p:cNvPr id="17" name="Picture 16"/>
          <p:cNvPicPr>
            <a:picLocks noChangeAspect="1"/>
          </p:cNvPicPr>
          <p:nvPr/>
        </p:nvPicPr>
        <p:blipFill>
          <a:blip r:embed="rId7"/>
          <a:stretch>
            <a:fillRect/>
          </a:stretch>
        </p:blipFill>
        <p:spPr>
          <a:xfrm>
            <a:off x="7980663" y="4140576"/>
            <a:ext cx="457200" cy="457200"/>
          </a:xfrm>
          <a:prstGeom prst="rect">
            <a:avLst/>
          </a:prstGeom>
        </p:spPr>
      </p:pic>
      <p:sp>
        <p:nvSpPr>
          <p:cNvPr id="3" name="Right Arrow 2"/>
          <p:cNvSpPr/>
          <p:nvPr/>
        </p:nvSpPr>
        <p:spPr>
          <a:xfrm>
            <a:off x="5118100" y="3618020"/>
            <a:ext cx="1346200" cy="518101"/>
          </a:xfrm>
          <a:prstGeom prst="rightArrow">
            <a:avLst/>
          </a:prstGeom>
          <a:solidFill>
            <a:schemeClr val="tx1">
              <a:lumMod val="85000"/>
              <a:lumOff val="1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TextBox 17"/>
          <p:cNvSpPr txBox="1"/>
          <p:nvPr/>
        </p:nvSpPr>
        <p:spPr>
          <a:xfrm>
            <a:off x="1093539" y="1343896"/>
            <a:ext cx="10514417" cy="461665"/>
          </a:xfrm>
          <a:prstGeom prst="rect">
            <a:avLst/>
          </a:prstGeom>
          <a:noFill/>
        </p:spPr>
        <p:txBody>
          <a:bodyPr wrap="none" rtlCol="0">
            <a:spAutoFit/>
          </a:bodyPr>
          <a:lstStyle/>
          <a:p>
            <a:r>
              <a:rPr lang="en-US" sz="2400" dirty="0" smtClean="0">
                <a:solidFill>
                  <a:schemeClr val="tx1">
                    <a:lumMod val="75000"/>
                    <a:lumOff val="25000"/>
                  </a:schemeClr>
                </a:solidFill>
                <a:latin typeface="Karla" charset="0"/>
                <a:ea typeface="Karla" charset="0"/>
                <a:cs typeface="Karla" charset="0"/>
              </a:rPr>
              <a:t>Until the “other” bucket has the same number of balls as the original one.</a:t>
            </a:r>
            <a:endParaRPr lang="en-US" sz="2400" dirty="0">
              <a:solidFill>
                <a:schemeClr val="tx1">
                  <a:lumMod val="75000"/>
                  <a:lumOff val="25000"/>
                </a:schemeClr>
              </a:solidFill>
              <a:latin typeface="Karla" charset="0"/>
              <a:ea typeface="Karla" charset="0"/>
              <a:cs typeface="Karla" charset="0"/>
            </a:endParaRPr>
          </a:p>
        </p:txBody>
      </p:sp>
      <p:sp>
        <p:nvSpPr>
          <p:cNvPr id="19" name="TextBox 18"/>
          <p:cNvSpPr txBox="1"/>
          <p:nvPr/>
        </p:nvSpPr>
        <p:spPr>
          <a:xfrm>
            <a:off x="2205318" y="5321574"/>
            <a:ext cx="8347576" cy="461665"/>
          </a:xfrm>
          <a:prstGeom prst="rect">
            <a:avLst/>
          </a:prstGeom>
          <a:solidFill>
            <a:schemeClr val="accent1">
              <a:lumMod val="20000"/>
              <a:lumOff val="80000"/>
            </a:schemeClr>
          </a:solidFill>
          <a:ln>
            <a:solidFill>
              <a:srgbClr val="C00000"/>
            </a:solidFill>
          </a:ln>
        </p:spPr>
        <p:txBody>
          <a:bodyPr wrap="square" rtlCol="0">
            <a:spAutoFit/>
          </a:bodyPr>
          <a:lstStyle/>
          <a:p>
            <a:pPr algn="ctr"/>
            <a:r>
              <a:rPr lang="en-US" sz="2400" dirty="0" smtClean="0">
                <a:solidFill>
                  <a:schemeClr val="tx1">
                    <a:lumMod val="75000"/>
                    <a:lumOff val="25000"/>
                  </a:schemeClr>
                </a:solidFill>
                <a:latin typeface="Karla" charset="0"/>
                <a:ea typeface="Karla" charset="0"/>
                <a:cs typeface="Karla" charset="0"/>
              </a:rPr>
              <a:t>This new bucket represents a new parallel universe </a:t>
            </a:r>
            <a:endParaRPr lang="en-US" sz="2400" dirty="0">
              <a:solidFill>
                <a:schemeClr val="tx1">
                  <a:lumMod val="75000"/>
                  <a:lumOff val="25000"/>
                </a:schemeClr>
              </a:solidFill>
              <a:latin typeface="Karla" charset="0"/>
              <a:ea typeface="Karla" charset="0"/>
              <a:cs typeface="Karla" charset="0"/>
            </a:endParaRPr>
          </a:p>
        </p:txBody>
      </p:sp>
    </p:spTree>
    <p:extLst>
      <p:ext uri="{BB962C8B-B14F-4D97-AF65-F5344CB8AC3E}">
        <p14:creationId xmlns:p14="http://schemas.microsoft.com/office/powerpoint/2010/main" val="849682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Bootstrap</a:t>
            </a:r>
          </a:p>
        </p:txBody>
      </p:sp>
      <p:pic>
        <p:nvPicPr>
          <p:cNvPr id="4" name="Picture 3"/>
          <p:cNvPicPr>
            <a:picLocks noChangeAspect="1"/>
          </p:cNvPicPr>
          <p:nvPr/>
        </p:nvPicPr>
        <p:blipFill>
          <a:blip r:embed="rId2"/>
          <a:stretch>
            <a:fillRect/>
          </a:stretch>
        </p:blipFill>
        <p:spPr>
          <a:xfrm>
            <a:off x="1625600" y="2381421"/>
            <a:ext cx="2540000" cy="2540000"/>
          </a:xfrm>
          <a:prstGeom prst="rect">
            <a:avLst/>
          </a:prstGeom>
        </p:spPr>
      </p:pic>
      <p:pic>
        <p:nvPicPr>
          <p:cNvPr id="5" name="Picture 4"/>
          <p:cNvPicPr>
            <a:picLocks noChangeAspect="1"/>
          </p:cNvPicPr>
          <p:nvPr/>
        </p:nvPicPr>
        <p:blipFill>
          <a:blip r:embed="rId2"/>
          <a:stretch>
            <a:fillRect/>
          </a:stretch>
        </p:blipFill>
        <p:spPr>
          <a:xfrm>
            <a:off x="7124357" y="2381421"/>
            <a:ext cx="2540000" cy="2540000"/>
          </a:xfrm>
          <a:prstGeom prst="rect">
            <a:avLst/>
          </a:prstGeom>
        </p:spPr>
      </p:pic>
      <p:pic>
        <p:nvPicPr>
          <p:cNvPr id="6" name="Picture 5"/>
          <p:cNvPicPr>
            <a:picLocks noChangeAspect="1"/>
          </p:cNvPicPr>
          <p:nvPr/>
        </p:nvPicPr>
        <p:blipFill>
          <a:blip r:embed="rId3"/>
          <a:stretch>
            <a:fillRect/>
          </a:stretch>
        </p:blipFill>
        <p:spPr>
          <a:xfrm>
            <a:off x="2423510" y="3994807"/>
            <a:ext cx="457200" cy="457200"/>
          </a:xfrm>
          <a:prstGeom prst="rect">
            <a:avLst/>
          </a:prstGeom>
        </p:spPr>
      </p:pic>
      <p:pic>
        <p:nvPicPr>
          <p:cNvPr id="7" name="Picture 6"/>
          <p:cNvPicPr>
            <a:picLocks noChangeAspect="1"/>
          </p:cNvPicPr>
          <p:nvPr/>
        </p:nvPicPr>
        <p:blipFill>
          <a:blip r:embed="rId4"/>
          <a:stretch>
            <a:fillRect/>
          </a:stretch>
        </p:blipFill>
        <p:spPr>
          <a:xfrm>
            <a:off x="2880710" y="4172121"/>
            <a:ext cx="457200" cy="457200"/>
          </a:xfrm>
          <a:prstGeom prst="rect">
            <a:avLst/>
          </a:prstGeom>
        </p:spPr>
      </p:pic>
      <p:pic>
        <p:nvPicPr>
          <p:cNvPr id="8" name="Picture 7"/>
          <p:cNvPicPr>
            <a:picLocks noChangeAspect="1"/>
          </p:cNvPicPr>
          <p:nvPr/>
        </p:nvPicPr>
        <p:blipFill>
          <a:blip r:embed="rId5"/>
          <a:stretch>
            <a:fillRect/>
          </a:stretch>
        </p:blipFill>
        <p:spPr>
          <a:xfrm>
            <a:off x="3147191" y="3846620"/>
            <a:ext cx="457200" cy="457200"/>
          </a:xfrm>
          <a:prstGeom prst="rect">
            <a:avLst/>
          </a:prstGeom>
        </p:spPr>
      </p:pic>
      <p:pic>
        <p:nvPicPr>
          <p:cNvPr id="9" name="Picture 8"/>
          <p:cNvPicPr>
            <a:picLocks noChangeAspect="1"/>
          </p:cNvPicPr>
          <p:nvPr/>
        </p:nvPicPr>
        <p:blipFill>
          <a:blip r:embed="rId6"/>
          <a:stretch>
            <a:fillRect/>
          </a:stretch>
        </p:blipFill>
        <p:spPr>
          <a:xfrm>
            <a:off x="3043183" y="3422821"/>
            <a:ext cx="457200" cy="457200"/>
          </a:xfrm>
          <a:prstGeom prst="rect">
            <a:avLst/>
          </a:prstGeom>
        </p:spPr>
      </p:pic>
      <p:pic>
        <p:nvPicPr>
          <p:cNvPr id="11" name="Picture 10"/>
          <p:cNvPicPr>
            <a:picLocks noChangeAspect="1"/>
          </p:cNvPicPr>
          <p:nvPr/>
        </p:nvPicPr>
        <p:blipFill>
          <a:blip r:embed="rId7"/>
          <a:stretch>
            <a:fillRect/>
          </a:stretch>
        </p:blipFill>
        <p:spPr>
          <a:xfrm>
            <a:off x="2626320" y="3618020"/>
            <a:ext cx="457200" cy="457200"/>
          </a:xfrm>
          <a:prstGeom prst="rect">
            <a:avLst/>
          </a:prstGeom>
        </p:spPr>
      </p:pic>
      <p:pic>
        <p:nvPicPr>
          <p:cNvPr id="12" name="Picture 11"/>
          <p:cNvPicPr>
            <a:picLocks noChangeAspect="1"/>
          </p:cNvPicPr>
          <p:nvPr/>
        </p:nvPicPr>
        <p:blipFill>
          <a:blip r:embed="rId6"/>
          <a:stretch>
            <a:fillRect/>
          </a:stretch>
        </p:blipFill>
        <p:spPr>
          <a:xfrm>
            <a:off x="8492610" y="3389420"/>
            <a:ext cx="457200" cy="457200"/>
          </a:xfrm>
          <a:prstGeom prst="rect">
            <a:avLst/>
          </a:prstGeom>
        </p:spPr>
      </p:pic>
      <p:pic>
        <p:nvPicPr>
          <p:cNvPr id="15" name="Picture 14"/>
          <p:cNvPicPr>
            <a:picLocks noChangeAspect="1"/>
          </p:cNvPicPr>
          <p:nvPr/>
        </p:nvPicPr>
        <p:blipFill>
          <a:blip r:embed="rId3"/>
          <a:stretch>
            <a:fillRect/>
          </a:stretch>
        </p:blipFill>
        <p:spPr>
          <a:xfrm>
            <a:off x="8439426" y="4050972"/>
            <a:ext cx="457200" cy="457200"/>
          </a:xfrm>
          <a:prstGeom prst="rect">
            <a:avLst/>
          </a:prstGeom>
        </p:spPr>
      </p:pic>
      <p:pic>
        <p:nvPicPr>
          <p:cNvPr id="17" name="Picture 16"/>
          <p:cNvPicPr>
            <a:picLocks noChangeAspect="1"/>
          </p:cNvPicPr>
          <p:nvPr/>
        </p:nvPicPr>
        <p:blipFill>
          <a:blip r:embed="rId7"/>
          <a:stretch>
            <a:fillRect/>
          </a:stretch>
        </p:blipFill>
        <p:spPr>
          <a:xfrm>
            <a:off x="7980663" y="4140576"/>
            <a:ext cx="457200" cy="457200"/>
          </a:xfrm>
          <a:prstGeom prst="rect">
            <a:avLst/>
          </a:prstGeom>
        </p:spPr>
      </p:pic>
      <p:sp>
        <p:nvSpPr>
          <p:cNvPr id="3" name="Right Arrow 2"/>
          <p:cNvSpPr/>
          <p:nvPr/>
        </p:nvSpPr>
        <p:spPr>
          <a:xfrm>
            <a:off x="5118100" y="3618020"/>
            <a:ext cx="1346200" cy="518101"/>
          </a:xfrm>
          <a:prstGeom prst="rightArrow">
            <a:avLst/>
          </a:prstGeom>
          <a:solidFill>
            <a:schemeClr val="tx1">
              <a:lumMod val="85000"/>
              <a:lumOff val="1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8" name="Picture 17"/>
          <p:cNvPicPr>
            <a:picLocks noChangeAspect="1"/>
          </p:cNvPicPr>
          <p:nvPr/>
        </p:nvPicPr>
        <p:blipFill>
          <a:blip r:embed="rId4"/>
          <a:stretch>
            <a:fillRect/>
          </a:stretch>
        </p:blipFill>
        <p:spPr>
          <a:xfrm>
            <a:off x="8035410" y="3651421"/>
            <a:ext cx="457200" cy="457200"/>
          </a:xfrm>
          <a:prstGeom prst="rect">
            <a:avLst/>
          </a:prstGeom>
        </p:spPr>
      </p:pic>
      <p:pic>
        <p:nvPicPr>
          <p:cNvPr id="19" name="Picture 18"/>
          <p:cNvPicPr>
            <a:picLocks noChangeAspect="1"/>
          </p:cNvPicPr>
          <p:nvPr/>
        </p:nvPicPr>
        <p:blipFill>
          <a:blip r:embed="rId4"/>
          <a:stretch>
            <a:fillRect/>
          </a:stretch>
        </p:blipFill>
        <p:spPr>
          <a:xfrm>
            <a:off x="8721210" y="3714921"/>
            <a:ext cx="457200" cy="457200"/>
          </a:xfrm>
          <a:prstGeom prst="rect">
            <a:avLst/>
          </a:prstGeom>
        </p:spPr>
      </p:pic>
      <p:sp>
        <p:nvSpPr>
          <p:cNvPr id="16" name="TextBox 15"/>
          <p:cNvSpPr txBox="1"/>
          <p:nvPr/>
        </p:nvSpPr>
        <p:spPr>
          <a:xfrm>
            <a:off x="1093539" y="1343896"/>
            <a:ext cx="8228535" cy="461665"/>
          </a:xfrm>
          <a:prstGeom prst="rect">
            <a:avLst/>
          </a:prstGeom>
          <a:noFill/>
        </p:spPr>
        <p:txBody>
          <a:bodyPr wrap="none" rtlCol="0">
            <a:spAutoFit/>
          </a:bodyPr>
          <a:lstStyle/>
          <a:p>
            <a:r>
              <a:rPr lang="en-US" sz="2400" dirty="0" smtClean="0">
                <a:solidFill>
                  <a:schemeClr val="tx1">
                    <a:lumMod val="75000"/>
                    <a:lumOff val="25000"/>
                  </a:schemeClr>
                </a:solidFill>
                <a:latin typeface="Karla" charset="0"/>
                <a:ea typeface="Karla" charset="0"/>
                <a:cs typeface="Karla" charset="0"/>
              </a:rPr>
              <a:t>We repeat the same process and acquire another sample</a:t>
            </a:r>
            <a:endParaRPr lang="en-US" sz="2400" dirty="0">
              <a:solidFill>
                <a:schemeClr val="tx1">
                  <a:lumMod val="75000"/>
                  <a:lumOff val="25000"/>
                </a:schemeClr>
              </a:solidFill>
              <a:latin typeface="Karla" charset="0"/>
              <a:ea typeface="Karla" charset="0"/>
              <a:cs typeface="Karla" charset="0"/>
            </a:endParaRPr>
          </a:p>
        </p:txBody>
      </p:sp>
    </p:spTree>
    <p:extLst>
      <p:ext uri="{BB962C8B-B14F-4D97-AF65-F5344CB8AC3E}">
        <p14:creationId xmlns:p14="http://schemas.microsoft.com/office/powerpoint/2010/main" val="2001395257"/>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Bootstrap</a:t>
            </a:r>
          </a:p>
        </p:txBody>
      </p:sp>
      <p:pic>
        <p:nvPicPr>
          <p:cNvPr id="4" name="Picture 3"/>
          <p:cNvPicPr>
            <a:picLocks noChangeAspect="1"/>
          </p:cNvPicPr>
          <p:nvPr/>
        </p:nvPicPr>
        <p:blipFill>
          <a:blip r:embed="rId2"/>
          <a:stretch>
            <a:fillRect/>
          </a:stretch>
        </p:blipFill>
        <p:spPr>
          <a:xfrm>
            <a:off x="1625600" y="2381421"/>
            <a:ext cx="2540000" cy="2540000"/>
          </a:xfrm>
          <a:prstGeom prst="rect">
            <a:avLst/>
          </a:prstGeom>
        </p:spPr>
      </p:pic>
      <p:pic>
        <p:nvPicPr>
          <p:cNvPr id="5" name="Picture 4"/>
          <p:cNvPicPr>
            <a:picLocks noChangeAspect="1"/>
          </p:cNvPicPr>
          <p:nvPr/>
        </p:nvPicPr>
        <p:blipFill>
          <a:blip r:embed="rId2"/>
          <a:stretch>
            <a:fillRect/>
          </a:stretch>
        </p:blipFill>
        <p:spPr>
          <a:xfrm>
            <a:off x="7124357" y="2381421"/>
            <a:ext cx="2540000" cy="2540000"/>
          </a:xfrm>
          <a:prstGeom prst="rect">
            <a:avLst/>
          </a:prstGeom>
        </p:spPr>
      </p:pic>
      <p:pic>
        <p:nvPicPr>
          <p:cNvPr id="6" name="Picture 5"/>
          <p:cNvPicPr>
            <a:picLocks noChangeAspect="1"/>
          </p:cNvPicPr>
          <p:nvPr/>
        </p:nvPicPr>
        <p:blipFill>
          <a:blip r:embed="rId3"/>
          <a:stretch>
            <a:fillRect/>
          </a:stretch>
        </p:blipFill>
        <p:spPr>
          <a:xfrm>
            <a:off x="2423510" y="3994807"/>
            <a:ext cx="457200" cy="457200"/>
          </a:xfrm>
          <a:prstGeom prst="rect">
            <a:avLst/>
          </a:prstGeom>
        </p:spPr>
      </p:pic>
      <p:pic>
        <p:nvPicPr>
          <p:cNvPr id="7" name="Picture 6"/>
          <p:cNvPicPr>
            <a:picLocks noChangeAspect="1"/>
          </p:cNvPicPr>
          <p:nvPr/>
        </p:nvPicPr>
        <p:blipFill>
          <a:blip r:embed="rId4"/>
          <a:stretch>
            <a:fillRect/>
          </a:stretch>
        </p:blipFill>
        <p:spPr>
          <a:xfrm>
            <a:off x="2880710" y="4172121"/>
            <a:ext cx="457200" cy="457200"/>
          </a:xfrm>
          <a:prstGeom prst="rect">
            <a:avLst/>
          </a:prstGeom>
        </p:spPr>
      </p:pic>
      <p:pic>
        <p:nvPicPr>
          <p:cNvPr id="8" name="Picture 7"/>
          <p:cNvPicPr>
            <a:picLocks noChangeAspect="1"/>
          </p:cNvPicPr>
          <p:nvPr/>
        </p:nvPicPr>
        <p:blipFill>
          <a:blip r:embed="rId5"/>
          <a:stretch>
            <a:fillRect/>
          </a:stretch>
        </p:blipFill>
        <p:spPr>
          <a:xfrm>
            <a:off x="3147191" y="3846620"/>
            <a:ext cx="457200" cy="457200"/>
          </a:xfrm>
          <a:prstGeom prst="rect">
            <a:avLst/>
          </a:prstGeom>
        </p:spPr>
      </p:pic>
      <p:pic>
        <p:nvPicPr>
          <p:cNvPr id="9" name="Picture 8"/>
          <p:cNvPicPr>
            <a:picLocks noChangeAspect="1"/>
          </p:cNvPicPr>
          <p:nvPr/>
        </p:nvPicPr>
        <p:blipFill>
          <a:blip r:embed="rId6"/>
          <a:stretch>
            <a:fillRect/>
          </a:stretch>
        </p:blipFill>
        <p:spPr>
          <a:xfrm>
            <a:off x="3043183" y="3422821"/>
            <a:ext cx="457200" cy="457200"/>
          </a:xfrm>
          <a:prstGeom prst="rect">
            <a:avLst/>
          </a:prstGeom>
        </p:spPr>
      </p:pic>
      <p:pic>
        <p:nvPicPr>
          <p:cNvPr id="11" name="Picture 10"/>
          <p:cNvPicPr>
            <a:picLocks noChangeAspect="1"/>
          </p:cNvPicPr>
          <p:nvPr/>
        </p:nvPicPr>
        <p:blipFill>
          <a:blip r:embed="rId7"/>
          <a:stretch>
            <a:fillRect/>
          </a:stretch>
        </p:blipFill>
        <p:spPr>
          <a:xfrm>
            <a:off x="2626320" y="3618020"/>
            <a:ext cx="457200" cy="457200"/>
          </a:xfrm>
          <a:prstGeom prst="rect">
            <a:avLst/>
          </a:prstGeom>
        </p:spPr>
      </p:pic>
      <p:pic>
        <p:nvPicPr>
          <p:cNvPr id="15" name="Picture 14"/>
          <p:cNvPicPr>
            <a:picLocks noChangeAspect="1"/>
          </p:cNvPicPr>
          <p:nvPr/>
        </p:nvPicPr>
        <p:blipFill>
          <a:blip r:embed="rId3"/>
          <a:stretch>
            <a:fillRect/>
          </a:stretch>
        </p:blipFill>
        <p:spPr>
          <a:xfrm>
            <a:off x="8439426" y="4050972"/>
            <a:ext cx="457200" cy="457200"/>
          </a:xfrm>
          <a:prstGeom prst="rect">
            <a:avLst/>
          </a:prstGeom>
        </p:spPr>
      </p:pic>
      <p:pic>
        <p:nvPicPr>
          <p:cNvPr id="17" name="Picture 16"/>
          <p:cNvPicPr>
            <a:picLocks noChangeAspect="1"/>
          </p:cNvPicPr>
          <p:nvPr/>
        </p:nvPicPr>
        <p:blipFill>
          <a:blip r:embed="rId7"/>
          <a:stretch>
            <a:fillRect/>
          </a:stretch>
        </p:blipFill>
        <p:spPr>
          <a:xfrm>
            <a:off x="7980663" y="4140576"/>
            <a:ext cx="457200" cy="457200"/>
          </a:xfrm>
          <a:prstGeom prst="rect">
            <a:avLst/>
          </a:prstGeom>
        </p:spPr>
      </p:pic>
      <p:sp>
        <p:nvSpPr>
          <p:cNvPr id="3" name="Right Arrow 2"/>
          <p:cNvSpPr/>
          <p:nvPr/>
        </p:nvSpPr>
        <p:spPr>
          <a:xfrm>
            <a:off x="5118100" y="3618020"/>
            <a:ext cx="1346200" cy="518101"/>
          </a:xfrm>
          <a:prstGeom prst="rightArrow">
            <a:avLst/>
          </a:prstGeom>
          <a:solidFill>
            <a:schemeClr val="tx1">
              <a:lumMod val="85000"/>
              <a:lumOff val="1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4"/>
          <a:stretch>
            <a:fillRect/>
          </a:stretch>
        </p:blipFill>
        <p:spPr>
          <a:xfrm>
            <a:off x="8721210" y="3714921"/>
            <a:ext cx="457200" cy="457200"/>
          </a:xfrm>
          <a:prstGeom prst="rect">
            <a:avLst/>
          </a:prstGeom>
        </p:spPr>
      </p:pic>
      <p:pic>
        <p:nvPicPr>
          <p:cNvPr id="16" name="Picture 15"/>
          <p:cNvPicPr>
            <a:picLocks noChangeAspect="1"/>
          </p:cNvPicPr>
          <p:nvPr/>
        </p:nvPicPr>
        <p:blipFill>
          <a:blip r:embed="rId5"/>
          <a:stretch>
            <a:fillRect/>
          </a:stretch>
        </p:blipFill>
        <p:spPr>
          <a:xfrm>
            <a:off x="8515601" y="3253642"/>
            <a:ext cx="457200" cy="457200"/>
          </a:xfrm>
          <a:prstGeom prst="rect">
            <a:avLst/>
          </a:prstGeom>
        </p:spPr>
      </p:pic>
      <p:pic>
        <p:nvPicPr>
          <p:cNvPr id="20" name="Picture 19"/>
          <p:cNvPicPr>
            <a:picLocks noChangeAspect="1"/>
          </p:cNvPicPr>
          <p:nvPr/>
        </p:nvPicPr>
        <p:blipFill>
          <a:blip r:embed="rId3"/>
          <a:stretch>
            <a:fillRect/>
          </a:stretch>
        </p:blipFill>
        <p:spPr>
          <a:xfrm>
            <a:off x="8161206" y="3600913"/>
            <a:ext cx="457200" cy="457200"/>
          </a:xfrm>
          <a:prstGeom prst="rect">
            <a:avLst/>
          </a:prstGeom>
        </p:spPr>
      </p:pic>
      <p:sp>
        <p:nvSpPr>
          <p:cNvPr id="18" name="TextBox 17"/>
          <p:cNvSpPr txBox="1"/>
          <p:nvPr/>
        </p:nvSpPr>
        <p:spPr>
          <a:xfrm>
            <a:off x="1093539" y="1343896"/>
            <a:ext cx="8228535" cy="461665"/>
          </a:xfrm>
          <a:prstGeom prst="rect">
            <a:avLst/>
          </a:prstGeom>
          <a:noFill/>
        </p:spPr>
        <p:txBody>
          <a:bodyPr wrap="none" rtlCol="0">
            <a:spAutoFit/>
          </a:bodyPr>
          <a:lstStyle/>
          <a:p>
            <a:r>
              <a:rPr lang="en-US" sz="2400" dirty="0" smtClean="0">
                <a:solidFill>
                  <a:schemeClr val="tx1">
                    <a:lumMod val="75000"/>
                    <a:lumOff val="25000"/>
                  </a:schemeClr>
                </a:solidFill>
                <a:latin typeface="Karla" charset="0"/>
                <a:ea typeface="Karla" charset="0"/>
                <a:cs typeface="Karla" charset="0"/>
              </a:rPr>
              <a:t>We repeat the same process and acquire another sample</a:t>
            </a:r>
            <a:endParaRPr lang="en-US" sz="2400" dirty="0">
              <a:solidFill>
                <a:schemeClr val="tx1">
                  <a:lumMod val="75000"/>
                  <a:lumOff val="25000"/>
                </a:schemeClr>
              </a:solidFill>
              <a:latin typeface="Karla" charset="0"/>
              <a:ea typeface="Karla" charset="0"/>
              <a:cs typeface="Karla" charset="0"/>
            </a:endParaRPr>
          </a:p>
        </p:txBody>
      </p:sp>
      <p:sp>
        <p:nvSpPr>
          <p:cNvPr id="21" name="TextBox 20"/>
          <p:cNvSpPr txBox="1"/>
          <p:nvPr/>
        </p:nvSpPr>
        <p:spPr>
          <a:xfrm>
            <a:off x="1639106" y="5321574"/>
            <a:ext cx="8913788" cy="461665"/>
          </a:xfrm>
          <a:prstGeom prst="rect">
            <a:avLst/>
          </a:prstGeom>
          <a:solidFill>
            <a:schemeClr val="accent1">
              <a:lumMod val="20000"/>
              <a:lumOff val="80000"/>
            </a:schemeClr>
          </a:solidFill>
          <a:ln>
            <a:solidFill>
              <a:srgbClr val="C00000"/>
            </a:solidFill>
          </a:ln>
        </p:spPr>
        <p:txBody>
          <a:bodyPr wrap="square" rtlCol="0">
            <a:spAutoFit/>
          </a:bodyPr>
          <a:lstStyle/>
          <a:p>
            <a:pPr algn="ctr"/>
            <a:r>
              <a:rPr lang="en-US" sz="2400" dirty="0" smtClean="0">
                <a:solidFill>
                  <a:schemeClr val="tx1">
                    <a:lumMod val="75000"/>
                    <a:lumOff val="25000"/>
                  </a:schemeClr>
                </a:solidFill>
                <a:latin typeface="Karla" charset="0"/>
                <a:ea typeface="Karla" charset="0"/>
                <a:cs typeface="Karla" charset="0"/>
              </a:rPr>
              <a:t>These new bucket represents the parallel universes </a:t>
            </a:r>
            <a:endParaRPr lang="en-US" sz="2400" dirty="0">
              <a:solidFill>
                <a:schemeClr val="tx1">
                  <a:lumMod val="75000"/>
                  <a:lumOff val="25000"/>
                </a:schemeClr>
              </a:solidFill>
              <a:latin typeface="Karla" charset="0"/>
              <a:ea typeface="Karla" charset="0"/>
              <a:cs typeface="Karla" charset="0"/>
            </a:endParaRPr>
          </a:p>
        </p:txBody>
      </p:sp>
    </p:spTree>
    <p:extLst>
      <p:ext uri="{BB962C8B-B14F-4D97-AF65-F5344CB8AC3E}">
        <p14:creationId xmlns:p14="http://schemas.microsoft.com/office/powerpoint/2010/main" val="89568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Bootstrapping for Estimating Sampling Error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20715" y="1990003"/>
                <a:ext cx="10327008" cy="1341921"/>
              </a:xfrm>
              <a:solidFill>
                <a:schemeClr val="bg1">
                  <a:lumMod val="85000"/>
                </a:schemeClr>
              </a:solidFill>
            </p:spPr>
            <p:txBody>
              <a:bodyPr/>
              <a:lstStyle/>
              <a:p>
                <a:pPr algn="just"/>
                <a:r>
                  <a:rPr lang="en-US" dirty="0" smtClean="0"/>
                  <a:t>Bootstrapping </a:t>
                </a:r>
                <a:r>
                  <a:rPr lang="en-US" dirty="0"/>
                  <a:t>is the practice of estimating properties of an estimator by measuring those properties by, for example, sampling from the observed data</a:t>
                </a:r>
                <a:r>
                  <a:rPr lang="en-US" dirty="0" smtClean="0"/>
                  <a:t>.</a:t>
                </a:r>
              </a:p>
              <a:p>
                <a:pPr algn="just"/>
                <a:endParaRPr lang="en-US" dirty="0"/>
              </a:p>
              <a:p>
                <a:pPr algn="just"/>
                <a:r>
                  <a:rPr lang="en-US" dirty="0" smtClean="0"/>
                  <a:t>For </a:t>
                </a:r>
                <a:r>
                  <a:rPr lang="en-US" dirty="0"/>
                  <a:t>example, we can compute </a:t>
                </a:r>
                <a14:m>
                  <m:oMath xmlns:m="http://schemas.openxmlformats.org/officeDocument/2006/math">
                    <m:sSub>
                      <m:sSubPr>
                        <m:ctrlPr>
                          <a:rPr lang="en-US" i="1" smtClean="0">
                            <a:latin typeface="Cambria Math" charset="0"/>
                          </a:rPr>
                        </m:ctrlPr>
                      </m:sSubPr>
                      <m:e>
                        <m:acc>
                          <m:accPr>
                            <m:chr m:val="̂"/>
                            <m:ctrlPr>
                              <a:rPr lang="en-US" i="1" smtClean="0">
                                <a:latin typeface="Cambria Math" charset="0"/>
                              </a:rPr>
                            </m:ctrlPr>
                          </m:accPr>
                          <m:e>
                            <m:r>
                              <a:rPr lang="en-US" i="1" smtClean="0">
                                <a:latin typeface="Cambria Math" charset="0"/>
                                <a:ea typeface="Cambria Math" charset="0"/>
                                <a:cs typeface="Cambria Math" charset="0"/>
                              </a:rPr>
                              <m:t>𝛽</m:t>
                            </m:r>
                          </m:e>
                        </m:acc>
                      </m:e>
                      <m:sub>
                        <m:r>
                          <a:rPr lang="en-US" b="0" i="1" smtClean="0">
                            <a:latin typeface="Cambria Math" charset="0"/>
                          </a:rPr>
                          <m:t>0</m:t>
                        </m:r>
                      </m:sub>
                    </m:sSub>
                  </m:oMath>
                </a14:m>
                <a:r>
                  <a:rPr lang="en-US" dirty="0" smtClean="0"/>
                  <a:t> and </a:t>
                </a:r>
                <a14:m>
                  <m:oMath xmlns:m="http://schemas.openxmlformats.org/officeDocument/2006/math">
                    <m:sSub>
                      <m:sSubPr>
                        <m:ctrlPr>
                          <a:rPr lang="en-US" i="1">
                            <a:latin typeface="Cambria Math" charset="0"/>
                          </a:rPr>
                        </m:ctrlPr>
                      </m:sSubPr>
                      <m:e>
                        <m:acc>
                          <m:accPr>
                            <m:chr m:val="̂"/>
                            <m:ctrlPr>
                              <a:rPr lang="en-US" i="1">
                                <a:latin typeface="Cambria Math" charset="0"/>
                              </a:rPr>
                            </m:ctrlPr>
                          </m:accPr>
                          <m:e>
                            <m:r>
                              <a:rPr lang="en-US" i="1">
                                <a:latin typeface="Cambria Math" charset="0"/>
                                <a:ea typeface="Cambria Math" charset="0"/>
                                <a:cs typeface="Cambria Math" charset="0"/>
                              </a:rPr>
                              <m:t>𝛽</m:t>
                            </m:r>
                          </m:e>
                        </m:acc>
                      </m:e>
                      <m:sub>
                        <m:r>
                          <a:rPr lang="en-US" b="0" i="1" smtClean="0">
                            <a:latin typeface="Cambria Math" charset="0"/>
                            <a:ea typeface="Cambria Math" charset="0"/>
                            <a:cs typeface="Cambria Math" charset="0"/>
                          </a:rPr>
                          <m:t>1</m:t>
                        </m:r>
                      </m:sub>
                    </m:sSub>
                    <m:r>
                      <a:rPr lang="en-US" i="1">
                        <a:latin typeface="Cambria Math" charset="0"/>
                      </a:rPr>
                      <m:t> </m:t>
                    </m:r>
                  </m:oMath>
                </a14:m>
                <a:r>
                  <a:rPr lang="en-US" dirty="0" smtClean="0"/>
                  <a:t>multiple </a:t>
                </a:r>
                <a:r>
                  <a:rPr lang="en-US" dirty="0"/>
                  <a:t>times by randomly sampling from our data set. We then use the variance of our multiple estimates to approximate the true variance </a:t>
                </a:r>
                <a:r>
                  <a:rPr lang="en-US" dirty="0" smtClean="0"/>
                  <a:t>of </a:t>
                </a:r>
                <a14:m>
                  <m:oMath xmlns:m="http://schemas.openxmlformats.org/officeDocument/2006/math">
                    <m:sSub>
                      <m:sSubPr>
                        <m:ctrlPr>
                          <a:rPr lang="en-US" i="1">
                            <a:latin typeface="Cambria Math" charset="0"/>
                          </a:rPr>
                        </m:ctrlPr>
                      </m:sSubPr>
                      <m:e>
                        <m:acc>
                          <m:accPr>
                            <m:chr m:val="̂"/>
                            <m:ctrlPr>
                              <a:rPr lang="en-US" i="1">
                                <a:latin typeface="Cambria Math" charset="0"/>
                              </a:rPr>
                            </m:ctrlPr>
                          </m:accPr>
                          <m:e>
                            <m:r>
                              <a:rPr lang="en-US" i="1">
                                <a:latin typeface="Cambria Math" charset="0"/>
                                <a:ea typeface="Cambria Math" charset="0"/>
                                <a:cs typeface="Cambria Math" charset="0"/>
                              </a:rPr>
                              <m:t>𝛽</m:t>
                            </m:r>
                          </m:e>
                        </m:acc>
                      </m:e>
                      <m:sub>
                        <m:r>
                          <a:rPr lang="en-US" i="1">
                            <a:latin typeface="Cambria Math" charset="0"/>
                          </a:rPr>
                          <m:t>0</m:t>
                        </m:r>
                      </m:sub>
                    </m:sSub>
                  </m:oMath>
                </a14:m>
                <a:r>
                  <a:rPr lang="en-US" dirty="0"/>
                  <a:t> and </a:t>
                </a:r>
                <a14:m>
                  <m:oMath xmlns:m="http://schemas.openxmlformats.org/officeDocument/2006/math">
                    <m:sSub>
                      <m:sSubPr>
                        <m:ctrlPr>
                          <a:rPr lang="en-US" i="1">
                            <a:latin typeface="Cambria Math" charset="0"/>
                          </a:rPr>
                        </m:ctrlPr>
                      </m:sSubPr>
                      <m:e>
                        <m:acc>
                          <m:accPr>
                            <m:chr m:val="̂"/>
                            <m:ctrlPr>
                              <a:rPr lang="en-US" i="1">
                                <a:latin typeface="Cambria Math" charset="0"/>
                              </a:rPr>
                            </m:ctrlPr>
                          </m:accPr>
                          <m:e>
                            <m:r>
                              <a:rPr lang="en-US" i="1">
                                <a:latin typeface="Cambria Math" charset="0"/>
                                <a:ea typeface="Cambria Math" charset="0"/>
                                <a:cs typeface="Cambria Math" charset="0"/>
                              </a:rPr>
                              <m:t>𝛽</m:t>
                            </m:r>
                          </m:e>
                        </m:acc>
                      </m:e>
                      <m:sub>
                        <m:r>
                          <a:rPr lang="en-US" i="1">
                            <a:latin typeface="Cambria Math" charset="0"/>
                            <a:ea typeface="Cambria Math" charset="0"/>
                            <a:cs typeface="Cambria Math" charset="0"/>
                          </a:rPr>
                          <m:t>1</m:t>
                        </m:r>
                      </m:sub>
                    </m:sSub>
                  </m:oMath>
                </a14:m>
                <a:r>
                  <a:rPr lang="en-US" dirty="0" smtClean="0"/>
                  <a:t>.</a:t>
                </a:r>
              </a:p>
              <a:p>
                <a:pPr algn="just"/>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20715" y="1990003"/>
                <a:ext cx="10327008" cy="1341921"/>
              </a:xfrm>
              <a:blipFill rotWithShape="0">
                <a:blip r:embed="rId3"/>
                <a:stretch>
                  <a:fillRect l="-1240" t="-4525" r="-1181" b="-189593"/>
                </a:stretch>
              </a:blipFill>
            </p:spPr>
            <p:txBody>
              <a:bodyPr/>
              <a:lstStyle/>
              <a:p>
                <a:r>
                  <a:rPr lang="en-US">
                    <a:noFill/>
                  </a:rPr>
                  <a:t> </a:t>
                </a:r>
              </a:p>
            </p:txBody>
          </p:sp>
        </mc:Fallback>
      </mc:AlternateContent>
      <p:sp>
        <p:nvSpPr>
          <p:cNvPr id="4" name="Content Placeholder 2"/>
          <p:cNvSpPr txBox="1">
            <a:spLocks/>
          </p:cNvSpPr>
          <p:nvPr/>
        </p:nvSpPr>
        <p:spPr>
          <a:xfrm>
            <a:off x="820715" y="1507403"/>
            <a:ext cx="10327008" cy="482600"/>
          </a:xfrm>
          <a:prstGeom prst="rect">
            <a:avLst/>
          </a:prstGeom>
          <a:solidFill>
            <a:schemeClr val="tx1">
              <a:lumMod val="50000"/>
              <a:lumOff val="50000"/>
            </a:schemeClr>
          </a:solidFill>
          <a:ln>
            <a:noFill/>
          </a:ln>
        </p:spPr>
        <p:txBody>
          <a:bodyPr/>
          <a:lstStyle>
            <a:lvl1pPr marL="0" indent="0" algn="l" defTabSz="457182" rtl="0" eaLnBrk="1" latinLnBrk="0" hangingPunct="1">
              <a:spcBef>
                <a:spcPct val="20000"/>
              </a:spcBef>
              <a:buFont typeface="Arial"/>
              <a:buNone/>
              <a:defRPr sz="24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0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18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6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6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smtClean="0">
                <a:ln w="0"/>
                <a:solidFill>
                  <a:schemeClr val="bg1">
                    <a:lumMod val="95000"/>
                  </a:schemeClr>
                </a:solidFill>
                <a:effectLst>
                  <a:outerShdw blurRad="38100" dist="19050" dir="2700000" algn="tl" rotWithShape="0">
                    <a:schemeClr val="dk1">
                      <a:alpha val="40000"/>
                    </a:schemeClr>
                  </a:outerShdw>
                </a:effectLst>
              </a:rPr>
              <a:t>Definition</a:t>
            </a:r>
            <a:endParaRPr lang="en-US" dirty="0">
              <a:ln w="0"/>
              <a:solidFill>
                <a:schemeClr val="bg1">
                  <a:lumMod val="95000"/>
                </a:schemeClr>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133781132"/>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solidFill>
                  <a:schemeClr val="tx1">
                    <a:lumMod val="75000"/>
                    <a:lumOff val="25000"/>
                  </a:schemeClr>
                </a:solidFill>
                <a:latin typeface="Karla" charset="0"/>
                <a:ea typeface="Karla" charset="0"/>
                <a:cs typeface="Karla" charset="0"/>
              </a:rPr>
              <a:t>Confidence intervals for the predictors </a:t>
            </a:r>
            <a:r>
              <a:rPr lang="en-US" sz="2800" dirty="0" smtClean="0">
                <a:solidFill>
                  <a:schemeClr val="tx1">
                    <a:lumMod val="75000"/>
                    <a:lumOff val="25000"/>
                  </a:schemeClr>
                </a:solidFill>
                <a:latin typeface="Karla" charset="0"/>
                <a:ea typeface="Karla" charset="0"/>
                <a:cs typeface="Karla" charset="0"/>
              </a:rPr>
              <a:t>estimates: </a:t>
            </a:r>
            <a:r>
              <a:rPr lang="en-US" sz="2800" b="1" dirty="0" smtClean="0"/>
              <a:t>Standard Errors</a:t>
            </a:r>
            <a:endParaRPr lang="en-US" sz="2800" b="1"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542981" y="1138570"/>
                <a:ext cx="11106037" cy="2111143"/>
              </a:xfrm>
            </p:spPr>
            <p:txBody>
              <a:bodyPr/>
              <a:lstStyle/>
              <a:p>
                <a:pPr>
                  <a:spcAft>
                    <a:spcPts val="1200"/>
                  </a:spcAft>
                </a:pPr>
                <a:r>
                  <a:rPr lang="en-US" sz="2400" dirty="0" smtClean="0">
                    <a:latin typeface="Karla" charset="0"/>
                    <a:ea typeface="Karla" charset="0"/>
                    <a:cs typeface="Karla" charset="0"/>
                  </a:rPr>
                  <a:t>We can empirically </a:t>
                </a:r>
                <a:r>
                  <a:rPr lang="en-US" sz="2400" dirty="0" smtClean="0">
                    <a:latin typeface="Karla" charset="0"/>
                    <a:ea typeface="Karla" charset="0"/>
                    <a:cs typeface="Karla" charset="0"/>
                  </a:rPr>
                  <a:t>estimate </a:t>
                </a:r>
                <a:r>
                  <a:rPr lang="en-US" sz="2400" dirty="0">
                    <a:latin typeface="Karla" charset="0"/>
                    <a:ea typeface="Karla" charset="0"/>
                    <a:cs typeface="Karla" charset="0"/>
                  </a:rPr>
                  <a:t>the </a:t>
                </a:r>
                <a:r>
                  <a:rPr lang="en-US" sz="2400" b="1" dirty="0">
                    <a:latin typeface="Karla" charset="0"/>
                    <a:ea typeface="Karla" charset="0"/>
                    <a:cs typeface="Karla" charset="0"/>
                  </a:rPr>
                  <a:t>standard </a:t>
                </a:r>
                <a:r>
                  <a:rPr lang="en-US" sz="2400" b="1" dirty="0" smtClean="0">
                    <a:latin typeface="Karla" charset="0"/>
                    <a:ea typeface="Karla" charset="0"/>
                    <a:cs typeface="Karla" charset="0"/>
                  </a:rPr>
                  <a:t>errors</a:t>
                </a:r>
                <a:r>
                  <a:rPr lang="en-US" sz="2400" dirty="0" smtClean="0">
                    <a:latin typeface="Karla" charset="0"/>
                    <a:ea typeface="Karla" charset="0"/>
                    <a:cs typeface="Karla" charset="0"/>
                  </a:rPr>
                  <a:t>,</a:t>
                </a:r>
                <a:r>
                  <a:rPr lang="en-US" sz="2400" b="1" dirty="0" smtClean="0">
                    <a:latin typeface="Karla" charset="0"/>
                    <a:ea typeface="Karla" charset="0"/>
                    <a:cs typeface="Karla" charset="0"/>
                  </a:rPr>
                  <a:t> </a:t>
                </a:r>
                <a14:m>
                  <m:oMath xmlns:m="http://schemas.openxmlformats.org/officeDocument/2006/math">
                    <m:r>
                      <a:rPr lang="en-US" sz="2400" i="1">
                        <a:latin typeface="Cambria Math" charset="0"/>
                        <a:ea typeface="Karla" charset="0"/>
                        <a:cs typeface="Karla" charset="0"/>
                      </a:rPr>
                      <m:t>𝑆𝐸</m:t>
                    </m:r>
                    <m:d>
                      <m:dPr>
                        <m:ctrlPr>
                          <a:rPr lang="en-US" sz="2400" i="1">
                            <a:latin typeface="Cambria Math" charset="0"/>
                            <a:ea typeface="Karla" charset="0"/>
                            <a:cs typeface="Karla" charset="0"/>
                          </a:rPr>
                        </m:ctrlPr>
                      </m:dPr>
                      <m:e>
                        <m:sSub>
                          <m:sSubPr>
                            <m:ctrlPr>
                              <a:rPr lang="en-US" sz="2400" i="1">
                                <a:latin typeface="Cambria Math" charset="0"/>
                                <a:ea typeface="Karla" charset="0"/>
                                <a:cs typeface="Karla" charset="0"/>
                              </a:rPr>
                            </m:ctrlPr>
                          </m:sSubPr>
                          <m:e>
                            <m:acc>
                              <m:accPr>
                                <m:chr m:val="̂"/>
                                <m:ctrlPr>
                                  <a:rPr lang="en-US" sz="2400" i="1">
                                    <a:latin typeface="Cambria Math" charset="0"/>
                                    <a:ea typeface="Karla" charset="0"/>
                                    <a:cs typeface="Karla" charset="0"/>
                                  </a:rPr>
                                </m:ctrlPr>
                              </m:accPr>
                              <m:e>
                                <m:r>
                                  <a:rPr lang="en-US" sz="2400" i="1">
                                    <a:latin typeface="Cambria Math" charset="0"/>
                                    <a:ea typeface="Cambria Math" charset="0"/>
                                    <a:cs typeface="Cambria Math" charset="0"/>
                                  </a:rPr>
                                  <m:t>𝛽</m:t>
                                </m:r>
                              </m:e>
                            </m:acc>
                          </m:e>
                          <m:sub>
                            <m:r>
                              <a:rPr lang="en-US" sz="2400" i="1">
                                <a:latin typeface="Cambria Math" charset="0"/>
                                <a:ea typeface="Karla" charset="0"/>
                                <a:cs typeface="Karla" charset="0"/>
                              </a:rPr>
                              <m:t>0</m:t>
                            </m:r>
                          </m:sub>
                        </m:sSub>
                      </m:e>
                    </m:d>
                    <m:r>
                      <a:rPr lang="en-US" sz="2400" i="1">
                        <a:latin typeface="Cambria Math" charset="0"/>
                        <a:ea typeface="Karla" charset="0"/>
                        <a:cs typeface="Karla" charset="0"/>
                      </a:rPr>
                      <m:t>,</m:t>
                    </m:r>
                    <m:r>
                      <a:rPr lang="en-US" sz="2400" i="1">
                        <a:latin typeface="Cambria Math" charset="0"/>
                        <a:ea typeface="Karla" charset="0"/>
                        <a:cs typeface="Karla" charset="0"/>
                      </a:rPr>
                      <m:t>𝑆𝐸</m:t>
                    </m:r>
                    <m:d>
                      <m:dPr>
                        <m:ctrlPr>
                          <a:rPr lang="en-US" sz="2400" i="1">
                            <a:latin typeface="Cambria Math" charset="0"/>
                            <a:ea typeface="Karla" charset="0"/>
                            <a:cs typeface="Karla" charset="0"/>
                          </a:rPr>
                        </m:ctrlPr>
                      </m:dPr>
                      <m:e>
                        <m:sSub>
                          <m:sSubPr>
                            <m:ctrlPr>
                              <a:rPr lang="en-US" sz="2400" i="1">
                                <a:latin typeface="Cambria Math" charset="0"/>
                                <a:ea typeface="Karla" charset="0"/>
                                <a:cs typeface="Karla" charset="0"/>
                              </a:rPr>
                            </m:ctrlPr>
                          </m:sSubPr>
                          <m:e>
                            <m:acc>
                              <m:accPr>
                                <m:chr m:val="̂"/>
                                <m:ctrlPr>
                                  <a:rPr lang="en-US" sz="2400" i="1">
                                    <a:latin typeface="Cambria Math" charset="0"/>
                                    <a:ea typeface="Karla" charset="0"/>
                                    <a:cs typeface="Karla" charset="0"/>
                                  </a:rPr>
                                </m:ctrlPr>
                              </m:accPr>
                              <m:e>
                                <m:r>
                                  <a:rPr lang="en-US" sz="2400" i="1">
                                    <a:latin typeface="Cambria Math" charset="0"/>
                                    <a:ea typeface="Cambria Math" charset="0"/>
                                    <a:cs typeface="Cambria Math" charset="0"/>
                                  </a:rPr>
                                  <m:t>𝛽</m:t>
                                </m:r>
                              </m:e>
                            </m:acc>
                          </m:e>
                          <m:sub>
                            <m:r>
                              <a:rPr lang="en-US" sz="2400" i="1">
                                <a:latin typeface="Cambria Math" charset="0"/>
                                <a:ea typeface="Cambria Math" charset="0"/>
                                <a:cs typeface="Cambria Math" charset="0"/>
                              </a:rPr>
                              <m:t>1</m:t>
                            </m:r>
                          </m:sub>
                        </m:sSub>
                      </m:e>
                    </m:d>
                  </m:oMath>
                </a14:m>
                <a:r>
                  <a:rPr lang="en-US" sz="2400" dirty="0" smtClean="0">
                    <a:latin typeface="Karla" charset="0"/>
                    <a:ea typeface="Karla" charset="0"/>
                    <a:cs typeface="Karla" charset="0"/>
                  </a:rPr>
                  <a:t> of </a:t>
                </a:r>
                <a:r>
                  <a:rPr lang="en-US" sz="2400" dirty="0">
                    <a:latin typeface="Karla" charset="0"/>
                    <a:ea typeface="Karla" charset="0"/>
                    <a:cs typeface="Karla" charset="0"/>
                  </a:rPr>
                  <a:t> </a:t>
                </a:r>
                <a14:m>
                  <m:oMath xmlns:m="http://schemas.openxmlformats.org/officeDocument/2006/math">
                    <m:sSub>
                      <m:sSubPr>
                        <m:ctrlPr>
                          <a:rPr lang="en-US" sz="2400" i="1" smtClean="0">
                            <a:latin typeface="Cambria Math" charset="0"/>
                            <a:ea typeface="Karla" charset="0"/>
                            <a:cs typeface="Karla" charset="0"/>
                          </a:rPr>
                        </m:ctrlPr>
                      </m:sSubPr>
                      <m:e>
                        <m:r>
                          <a:rPr lang="en-US" sz="2400" i="1" smtClean="0">
                            <a:latin typeface="Cambria Math" charset="0"/>
                            <a:ea typeface="Karla" charset="0"/>
                            <a:cs typeface="Karla" charset="0"/>
                          </a:rPr>
                          <m:t>𝛽</m:t>
                        </m:r>
                      </m:e>
                      <m:sub>
                        <m:r>
                          <a:rPr lang="en-US" sz="2400" b="0" i="1" smtClean="0">
                            <a:latin typeface="Cambria Math" charset="0"/>
                            <a:ea typeface="Karla" charset="0"/>
                            <a:cs typeface="Karla" charset="0"/>
                          </a:rPr>
                          <m:t>0</m:t>
                        </m:r>
                      </m:sub>
                    </m:sSub>
                  </m:oMath>
                </a14:m>
                <a:r>
                  <a:rPr lang="en-US" sz="2400" dirty="0" smtClean="0">
                    <a:latin typeface="Karla" charset="0"/>
                    <a:ea typeface="Karla" charset="0"/>
                    <a:cs typeface="Karla" charset="0"/>
                  </a:rPr>
                  <a:t> and </a:t>
                </a:r>
                <a14:m>
                  <m:oMath xmlns:m="http://schemas.openxmlformats.org/officeDocument/2006/math">
                    <m:sSub>
                      <m:sSubPr>
                        <m:ctrlPr>
                          <a:rPr lang="en-US" sz="2400" i="1">
                            <a:latin typeface="Cambria Math" charset="0"/>
                            <a:ea typeface="Karla" charset="0"/>
                            <a:cs typeface="Karla" charset="0"/>
                          </a:rPr>
                        </m:ctrlPr>
                      </m:sSubPr>
                      <m:e>
                        <m:r>
                          <a:rPr lang="en-US" sz="2400" i="1">
                            <a:latin typeface="Cambria Math" charset="0"/>
                            <a:ea typeface="Karla" charset="0"/>
                            <a:cs typeface="Karla" charset="0"/>
                          </a:rPr>
                          <m:t>𝛽</m:t>
                        </m:r>
                      </m:e>
                      <m:sub>
                        <m:r>
                          <a:rPr lang="en-US" sz="2400" b="0" i="1" smtClean="0">
                            <a:latin typeface="Cambria Math" charset="0"/>
                            <a:ea typeface="Karla" charset="0"/>
                            <a:cs typeface="Karla" charset="0"/>
                          </a:rPr>
                          <m:t>1</m:t>
                        </m:r>
                      </m:sub>
                    </m:sSub>
                    <m:r>
                      <a:rPr lang="en-US" sz="2400" i="1">
                        <a:latin typeface="Cambria Math" charset="0"/>
                        <a:ea typeface="Karla" charset="0"/>
                        <a:cs typeface="Karla" charset="0"/>
                      </a:rPr>
                      <m:t> </m:t>
                    </m:r>
                  </m:oMath>
                </a14:m>
                <a:r>
                  <a:rPr lang="en-US" sz="2400" dirty="0" smtClean="0">
                    <a:latin typeface="Karla" charset="0"/>
                    <a:ea typeface="Karla" charset="0"/>
                    <a:cs typeface="Karla" charset="0"/>
                  </a:rPr>
                  <a:t>through bootstrapping.  </a:t>
                </a:r>
              </a:p>
              <a:p>
                <a:pPr>
                  <a:spcAft>
                    <a:spcPts val="1200"/>
                  </a:spcAft>
                </a:pPr>
                <a:r>
                  <a:rPr lang="en-US" sz="2400" dirty="0" smtClean="0">
                    <a:latin typeface="Karla" charset="0"/>
                    <a:ea typeface="Karla" charset="0"/>
                    <a:cs typeface="Karla" charset="0"/>
                  </a:rPr>
                  <a:t>If for each bootstrapped sample the estimated betas are: </a:t>
                </a:r>
                <a14:m>
                  <m:oMath xmlns:m="http://schemas.openxmlformats.org/officeDocument/2006/math">
                    <m:sSub>
                      <m:sSubPr>
                        <m:ctrlPr>
                          <a:rPr lang="en-US" sz="2400" i="1">
                            <a:latin typeface="Cambria Math" charset="0"/>
                            <a:ea typeface="Karla" charset="0"/>
                            <a:cs typeface="Karla" charset="0"/>
                          </a:rPr>
                        </m:ctrlPr>
                      </m:sSubPr>
                      <m:e>
                        <m:acc>
                          <m:accPr>
                            <m:chr m:val="̂"/>
                            <m:ctrlPr>
                              <a:rPr lang="en-US" sz="2400" i="1">
                                <a:latin typeface="Cambria Math" charset="0"/>
                                <a:ea typeface="Karla" charset="0"/>
                                <a:cs typeface="Karla" charset="0"/>
                              </a:rPr>
                            </m:ctrlPr>
                          </m:accPr>
                          <m:e>
                            <m:r>
                              <a:rPr lang="en-US" sz="2400" i="1">
                                <a:latin typeface="Cambria Math" charset="0"/>
                                <a:ea typeface="Cambria Math" charset="0"/>
                                <a:cs typeface="Cambria Math" charset="0"/>
                              </a:rPr>
                              <m:t>𝛽</m:t>
                            </m:r>
                          </m:e>
                        </m:acc>
                      </m:e>
                      <m:sub>
                        <m:r>
                          <a:rPr lang="en-US" sz="2400" i="1">
                            <a:latin typeface="Cambria Math" charset="0"/>
                            <a:ea typeface="Karla" charset="0"/>
                            <a:cs typeface="Karla" charset="0"/>
                          </a:rPr>
                          <m:t>0</m:t>
                        </m:r>
                        <m:r>
                          <a:rPr lang="en-US" sz="2400" b="0" i="1" smtClean="0">
                            <a:latin typeface="Cambria Math" charset="0"/>
                            <a:ea typeface="Karla" charset="0"/>
                            <a:cs typeface="Karla" charset="0"/>
                          </a:rPr>
                          <m:t>,</m:t>
                        </m:r>
                        <m:r>
                          <a:rPr lang="en-US" sz="2400" b="0" i="1" smtClean="0">
                            <a:latin typeface="Cambria Math" charset="0"/>
                            <a:ea typeface="Karla" charset="0"/>
                            <a:cs typeface="Karla" charset="0"/>
                          </a:rPr>
                          <m:t>𝑖</m:t>
                        </m:r>
                      </m:sub>
                    </m:sSub>
                  </m:oMath>
                </a14:m>
                <a:r>
                  <a:rPr lang="en-US" sz="2400" dirty="0" smtClean="0">
                    <a:latin typeface="Karla" charset="0"/>
                    <a:ea typeface="Karla" charset="0"/>
                    <a:cs typeface="Karla" charset="0"/>
                  </a:rPr>
                  <a:t>,</a:t>
                </a:r>
                <a:r>
                  <a:rPr lang="en-US" sz="2400" dirty="0">
                    <a:ea typeface="Karla" charset="0"/>
                    <a:cs typeface="Karla" charset="0"/>
                  </a:rPr>
                  <a:t> </a:t>
                </a:r>
                <a14:m>
                  <m:oMath xmlns:m="http://schemas.openxmlformats.org/officeDocument/2006/math">
                    <m:sSub>
                      <m:sSubPr>
                        <m:ctrlPr>
                          <a:rPr lang="en-US" sz="2400" i="1">
                            <a:latin typeface="Cambria Math" charset="0"/>
                            <a:ea typeface="Karla" charset="0"/>
                            <a:cs typeface="Karla" charset="0"/>
                          </a:rPr>
                        </m:ctrlPr>
                      </m:sSubPr>
                      <m:e>
                        <m:acc>
                          <m:accPr>
                            <m:chr m:val="̂"/>
                            <m:ctrlPr>
                              <a:rPr lang="en-US" sz="2400" i="1">
                                <a:latin typeface="Cambria Math" charset="0"/>
                                <a:ea typeface="Karla" charset="0"/>
                                <a:cs typeface="Karla" charset="0"/>
                              </a:rPr>
                            </m:ctrlPr>
                          </m:accPr>
                          <m:e>
                            <m:r>
                              <a:rPr lang="en-US" sz="2400" i="1">
                                <a:latin typeface="Cambria Math" charset="0"/>
                                <a:ea typeface="Cambria Math" charset="0"/>
                                <a:cs typeface="Cambria Math" charset="0"/>
                              </a:rPr>
                              <m:t>𝛽</m:t>
                            </m:r>
                          </m:e>
                        </m:acc>
                      </m:e>
                      <m:sub>
                        <m:r>
                          <a:rPr lang="en-US" sz="2400" b="0" i="1" smtClean="0">
                            <a:latin typeface="Cambria Math" charset="0"/>
                            <a:ea typeface="Cambria Math" charset="0"/>
                            <a:cs typeface="Cambria Math" charset="0"/>
                          </a:rPr>
                          <m:t>1</m:t>
                        </m:r>
                        <m:r>
                          <a:rPr lang="en-US" sz="2400" i="1">
                            <a:latin typeface="Cambria Math" charset="0"/>
                            <a:ea typeface="Karla" charset="0"/>
                            <a:cs typeface="Karla" charset="0"/>
                          </a:rPr>
                          <m:t>,</m:t>
                        </m:r>
                        <m:r>
                          <a:rPr lang="en-US" sz="2400" i="1">
                            <a:latin typeface="Cambria Math" charset="0"/>
                            <a:ea typeface="Karla" charset="0"/>
                            <a:cs typeface="Karla" charset="0"/>
                          </a:rPr>
                          <m:t>𝑖</m:t>
                        </m:r>
                      </m:sub>
                    </m:sSub>
                  </m:oMath>
                </a14:m>
                <a:r>
                  <a:rPr lang="en-US" sz="2400" dirty="0" smtClean="0">
                    <a:latin typeface="Karla" charset="0"/>
                    <a:ea typeface="Karla" charset="0"/>
                    <a:cs typeface="Karla" charset="0"/>
                  </a:rPr>
                  <a:t>, then</a:t>
                </a:r>
              </a:p>
              <a:p>
                <a:pPr>
                  <a:spcAft>
                    <a:spcPts val="1200"/>
                  </a:spcAft>
                </a:pPr>
                <a14:m>
                  <m:oMathPara xmlns:m="http://schemas.openxmlformats.org/officeDocument/2006/math">
                    <m:oMathParaPr>
                      <m:jc m:val="centerGroup"/>
                    </m:oMathParaPr>
                    <m:oMath xmlns:m="http://schemas.openxmlformats.org/officeDocument/2006/math">
                      <m:r>
                        <a:rPr lang="en-US" sz="2400" i="1">
                          <a:latin typeface="Cambria Math" charset="0"/>
                          <a:ea typeface="Karla" charset="0"/>
                          <a:cs typeface="Karla" charset="0"/>
                        </a:rPr>
                        <m:t>𝑆𝐸</m:t>
                      </m:r>
                      <m:d>
                        <m:dPr>
                          <m:ctrlPr>
                            <a:rPr lang="en-US" sz="2400" i="1">
                              <a:latin typeface="Cambria Math" charset="0"/>
                              <a:ea typeface="Karla" charset="0"/>
                              <a:cs typeface="Karla" charset="0"/>
                            </a:rPr>
                          </m:ctrlPr>
                        </m:dPr>
                        <m:e>
                          <m:sSub>
                            <m:sSubPr>
                              <m:ctrlPr>
                                <a:rPr lang="en-US" sz="2400" i="1">
                                  <a:latin typeface="Cambria Math" charset="0"/>
                                  <a:ea typeface="Karla" charset="0"/>
                                  <a:cs typeface="Karla" charset="0"/>
                                </a:rPr>
                              </m:ctrlPr>
                            </m:sSubPr>
                            <m:e>
                              <m:acc>
                                <m:accPr>
                                  <m:chr m:val="̂"/>
                                  <m:ctrlPr>
                                    <a:rPr lang="en-US" sz="2400" i="1">
                                      <a:latin typeface="Cambria Math" charset="0"/>
                                      <a:ea typeface="Karla" charset="0"/>
                                      <a:cs typeface="Karla" charset="0"/>
                                    </a:rPr>
                                  </m:ctrlPr>
                                </m:accPr>
                                <m:e>
                                  <m:r>
                                    <a:rPr lang="en-US" sz="2400" i="1">
                                      <a:latin typeface="Cambria Math" charset="0"/>
                                      <a:ea typeface="Cambria Math" charset="0"/>
                                      <a:cs typeface="Cambria Math" charset="0"/>
                                    </a:rPr>
                                    <m:t>𝛽</m:t>
                                  </m:r>
                                </m:e>
                              </m:acc>
                            </m:e>
                            <m:sub>
                              <m:r>
                                <a:rPr lang="en-US" sz="2400" i="1">
                                  <a:latin typeface="Cambria Math" charset="0"/>
                                  <a:ea typeface="Karla" charset="0"/>
                                  <a:cs typeface="Karla" charset="0"/>
                                </a:rPr>
                                <m:t>0</m:t>
                              </m:r>
                            </m:sub>
                          </m:sSub>
                        </m:e>
                      </m:d>
                      <m:r>
                        <a:rPr lang="en-US" sz="2400" b="0" i="1" smtClean="0">
                          <a:latin typeface="Cambria Math" charset="0"/>
                          <a:ea typeface="Karla" charset="0"/>
                          <a:cs typeface="Karla" charset="0"/>
                        </a:rPr>
                        <m:t>=</m:t>
                      </m:r>
                      <m:rad>
                        <m:radPr>
                          <m:degHide m:val="on"/>
                          <m:ctrlPr>
                            <a:rPr lang="en-US" sz="2400" b="0" i="1" smtClean="0">
                              <a:latin typeface="Cambria Math" charset="0"/>
                              <a:ea typeface="Karla" charset="0"/>
                              <a:cs typeface="Karla" charset="0"/>
                            </a:rPr>
                          </m:ctrlPr>
                        </m:radPr>
                        <m:deg/>
                        <m:e>
                          <m:r>
                            <m:rPr>
                              <m:sty m:val="p"/>
                            </m:rPr>
                            <a:rPr lang="en-US" sz="2400">
                              <a:latin typeface="Cambria Math" charset="0"/>
                              <a:ea typeface="Karla" charset="0"/>
                              <a:cs typeface="Karla" charset="0"/>
                            </a:rPr>
                            <m:t>var</m:t>
                          </m:r>
                          <m:r>
                            <a:rPr lang="en-US" sz="2400" i="1">
                              <a:latin typeface="Cambria Math" charset="0"/>
                              <a:ea typeface="Karla" charset="0"/>
                              <a:cs typeface="Karla" charset="0"/>
                            </a:rPr>
                            <m:t>(</m:t>
                          </m:r>
                          <m:acc>
                            <m:accPr>
                              <m:chr m:val="̂"/>
                              <m:ctrlPr>
                                <a:rPr lang="en-US" sz="2400" i="1">
                                  <a:latin typeface="Cambria Math" charset="0"/>
                                  <a:ea typeface="Karla" charset="0"/>
                                  <a:cs typeface="Karla" charset="0"/>
                                </a:rPr>
                              </m:ctrlPr>
                            </m:accPr>
                            <m:e>
                              <m:sSub>
                                <m:sSubPr>
                                  <m:ctrlPr>
                                    <a:rPr lang="en-US" sz="2400" i="1">
                                      <a:latin typeface="Cambria Math" charset="0"/>
                                      <a:ea typeface="Karla" charset="0"/>
                                      <a:cs typeface="Karla" charset="0"/>
                                    </a:rPr>
                                  </m:ctrlPr>
                                </m:sSubPr>
                                <m:e>
                                  <m:r>
                                    <a:rPr lang="en-US" sz="2400" i="1">
                                      <a:latin typeface="Cambria Math" charset="0"/>
                                      <a:ea typeface="Karla" charset="0"/>
                                      <a:cs typeface="Karla" charset="0"/>
                                    </a:rPr>
                                    <m:t>𝛽</m:t>
                                  </m:r>
                                </m:e>
                                <m:sub>
                                  <m:r>
                                    <a:rPr lang="en-US" sz="2400" b="0" i="1" smtClean="0">
                                      <a:latin typeface="Cambria Math" charset="0"/>
                                      <a:ea typeface="Karla" charset="0"/>
                                      <a:cs typeface="Karla" charset="0"/>
                                    </a:rPr>
                                    <m:t>0</m:t>
                                  </m:r>
                                </m:sub>
                              </m:sSub>
                            </m:e>
                          </m:acc>
                          <m:r>
                            <a:rPr lang="en-US" sz="2400" i="1">
                              <a:latin typeface="Cambria Math" charset="0"/>
                              <a:ea typeface="Karla" charset="0"/>
                              <a:cs typeface="Karla" charset="0"/>
                            </a:rPr>
                            <m:t>)</m:t>
                          </m:r>
                        </m:e>
                      </m:rad>
                    </m:oMath>
                  </m:oMathPara>
                </a14:m>
                <a:endParaRPr lang="en-US" sz="2400" b="0" i="1" dirty="0" smtClean="0">
                  <a:latin typeface="Cambria Math" charset="0"/>
                  <a:ea typeface="Karla" charset="0"/>
                  <a:cs typeface="Karla" charset="0"/>
                </a:endParaRPr>
              </a:p>
              <a:p>
                <a:pPr>
                  <a:spcAft>
                    <a:spcPts val="1200"/>
                  </a:spcAft>
                </a:pPr>
                <a14:m>
                  <m:oMathPara xmlns:m="http://schemas.openxmlformats.org/officeDocument/2006/math">
                    <m:oMathParaPr>
                      <m:jc m:val="centerGroup"/>
                    </m:oMathParaPr>
                    <m:oMath xmlns:m="http://schemas.openxmlformats.org/officeDocument/2006/math">
                      <m:r>
                        <a:rPr lang="en-US" sz="2400" i="1">
                          <a:latin typeface="Cambria Math" charset="0"/>
                          <a:ea typeface="Karla" charset="0"/>
                          <a:cs typeface="Karla" charset="0"/>
                        </a:rPr>
                        <m:t>𝑆𝐸</m:t>
                      </m:r>
                      <m:d>
                        <m:dPr>
                          <m:ctrlPr>
                            <a:rPr lang="en-US" sz="2400" i="1">
                              <a:latin typeface="Cambria Math" charset="0"/>
                              <a:ea typeface="Karla" charset="0"/>
                              <a:cs typeface="Karla" charset="0"/>
                            </a:rPr>
                          </m:ctrlPr>
                        </m:dPr>
                        <m:e>
                          <m:sSub>
                            <m:sSubPr>
                              <m:ctrlPr>
                                <a:rPr lang="en-US" sz="2400" i="1">
                                  <a:latin typeface="Cambria Math" charset="0"/>
                                  <a:ea typeface="Karla" charset="0"/>
                                  <a:cs typeface="Karla" charset="0"/>
                                </a:rPr>
                              </m:ctrlPr>
                            </m:sSubPr>
                            <m:e>
                              <m:acc>
                                <m:accPr>
                                  <m:chr m:val="̂"/>
                                  <m:ctrlPr>
                                    <a:rPr lang="en-US" sz="2400" i="1">
                                      <a:latin typeface="Cambria Math" charset="0"/>
                                      <a:ea typeface="Karla" charset="0"/>
                                      <a:cs typeface="Karla" charset="0"/>
                                    </a:rPr>
                                  </m:ctrlPr>
                                </m:accPr>
                                <m:e>
                                  <m:r>
                                    <a:rPr lang="en-US" sz="2400" i="1">
                                      <a:latin typeface="Cambria Math" charset="0"/>
                                      <a:ea typeface="Cambria Math" charset="0"/>
                                      <a:cs typeface="Cambria Math" charset="0"/>
                                    </a:rPr>
                                    <m:t>𝛽</m:t>
                                  </m:r>
                                </m:e>
                              </m:acc>
                            </m:e>
                            <m:sub>
                              <m:r>
                                <a:rPr lang="en-US" sz="2400" b="0" i="1" smtClean="0">
                                  <a:latin typeface="Cambria Math" charset="0"/>
                                  <a:ea typeface="Cambria Math" charset="0"/>
                                  <a:cs typeface="Cambria Math" charset="0"/>
                                </a:rPr>
                                <m:t>1</m:t>
                              </m:r>
                            </m:sub>
                          </m:sSub>
                        </m:e>
                      </m:d>
                      <m:r>
                        <a:rPr lang="en-US" sz="2400" i="1">
                          <a:latin typeface="Cambria Math" charset="0"/>
                          <a:ea typeface="Karla" charset="0"/>
                          <a:cs typeface="Karla" charset="0"/>
                        </a:rPr>
                        <m:t>=</m:t>
                      </m:r>
                      <m:rad>
                        <m:radPr>
                          <m:degHide m:val="on"/>
                          <m:ctrlPr>
                            <a:rPr lang="en-US" sz="2400" i="1">
                              <a:latin typeface="Cambria Math" charset="0"/>
                              <a:ea typeface="Karla" charset="0"/>
                              <a:cs typeface="Karla" charset="0"/>
                            </a:rPr>
                          </m:ctrlPr>
                        </m:radPr>
                        <m:deg/>
                        <m:e>
                          <m:r>
                            <m:rPr>
                              <m:sty m:val="p"/>
                            </m:rPr>
                            <a:rPr lang="en-US" sz="2400">
                              <a:latin typeface="Cambria Math" charset="0"/>
                              <a:ea typeface="Karla" charset="0"/>
                              <a:cs typeface="Karla" charset="0"/>
                            </a:rPr>
                            <m:t>var</m:t>
                          </m:r>
                          <m:r>
                            <a:rPr lang="en-US" sz="2400" i="1">
                              <a:latin typeface="Cambria Math" charset="0"/>
                              <a:ea typeface="Karla" charset="0"/>
                              <a:cs typeface="Karla" charset="0"/>
                            </a:rPr>
                            <m:t>(</m:t>
                          </m:r>
                          <m:acc>
                            <m:accPr>
                              <m:chr m:val="̂"/>
                              <m:ctrlPr>
                                <a:rPr lang="en-US" sz="2400" i="1">
                                  <a:latin typeface="Cambria Math" charset="0"/>
                                  <a:ea typeface="Karla" charset="0"/>
                                  <a:cs typeface="Karla" charset="0"/>
                                </a:rPr>
                              </m:ctrlPr>
                            </m:accPr>
                            <m:e>
                              <m:sSub>
                                <m:sSubPr>
                                  <m:ctrlPr>
                                    <a:rPr lang="en-US" sz="2400" i="1" smtClean="0">
                                      <a:latin typeface="Cambria Math" charset="0"/>
                                      <a:ea typeface="Karla" charset="0"/>
                                      <a:cs typeface="Karla" charset="0"/>
                                    </a:rPr>
                                  </m:ctrlPr>
                                </m:sSubPr>
                                <m:e>
                                  <m:r>
                                    <a:rPr lang="en-US" sz="2400" i="1">
                                      <a:latin typeface="Cambria Math" charset="0"/>
                                      <a:ea typeface="Karla" charset="0"/>
                                      <a:cs typeface="Karla" charset="0"/>
                                    </a:rPr>
                                    <m:t>𝛽</m:t>
                                  </m:r>
                                </m:e>
                                <m:sub>
                                  <m:r>
                                    <a:rPr lang="en-US" sz="2400" b="0" i="1" smtClean="0">
                                      <a:latin typeface="Cambria Math" charset="0"/>
                                      <a:ea typeface="Karla" charset="0"/>
                                      <a:cs typeface="Karla" charset="0"/>
                                    </a:rPr>
                                    <m:t>1</m:t>
                                  </m:r>
                                </m:sub>
                              </m:sSub>
                            </m:e>
                          </m:acc>
                          <m:r>
                            <a:rPr lang="en-US" sz="2400" i="1">
                              <a:latin typeface="Cambria Math" charset="0"/>
                              <a:ea typeface="Karla" charset="0"/>
                              <a:cs typeface="Karla" charset="0"/>
                            </a:rPr>
                            <m:t>)</m:t>
                          </m:r>
                        </m:e>
                      </m:rad>
                    </m:oMath>
                  </m:oMathPara>
                </a14:m>
                <a:endParaRPr lang="en-US" sz="2400" b="0" i="1" dirty="0" smtClean="0">
                  <a:latin typeface="Cambria Math" charset="0"/>
                  <a:ea typeface="Karla" charset="0"/>
                  <a:cs typeface="Karla" charset="0"/>
                </a:endParaRPr>
              </a:p>
              <a:p>
                <a:pPr>
                  <a:spcAft>
                    <a:spcPts val="1200"/>
                  </a:spcAft>
                </a:pPr>
                <a:endParaRPr lang="en-US" sz="2400" dirty="0" smtClean="0">
                  <a:latin typeface="Karla" charset="0"/>
                  <a:ea typeface="Karla" charset="0"/>
                  <a:cs typeface="Karla" charset="0"/>
                </a:endParaRPr>
              </a:p>
              <a:p>
                <a:pPr>
                  <a:spcAft>
                    <a:spcPts val="1200"/>
                  </a:spcAft>
                </a:pPr>
                <a:endParaRPr lang="en-US" sz="2400" dirty="0">
                  <a:latin typeface="Karla" charset="0"/>
                  <a:ea typeface="Karla" charset="0"/>
                  <a:cs typeface="Karla" charset="0"/>
                </a:endParaRPr>
              </a:p>
              <a:p>
                <a:pPr>
                  <a:spcAft>
                    <a:spcPts val="1200"/>
                  </a:spcAft>
                </a:pPr>
                <a:endParaRPr lang="en-US" sz="2400" dirty="0">
                  <a:latin typeface="Karla" charset="0"/>
                  <a:ea typeface="Karla" charset="0"/>
                  <a:cs typeface="Karla" charset="0"/>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542981" y="1138570"/>
                <a:ext cx="11106037" cy="2111143"/>
              </a:xfrm>
              <a:blipFill rotWithShape="0">
                <a:blip r:embed="rId3"/>
                <a:stretch>
                  <a:fillRect l="-823" t="-3179" b="-54913"/>
                </a:stretch>
              </a:blipFill>
            </p:spPr>
            <p:txBody>
              <a:bodyPr/>
              <a:lstStyle/>
              <a:p>
                <a:r>
                  <a:rPr lang="en-US">
                    <a:noFill/>
                  </a:rPr>
                  <a:t> </a:t>
                </a:r>
              </a:p>
            </p:txBody>
          </p:sp>
        </mc:Fallback>
      </mc:AlternateContent>
    </p:spTree>
    <p:extLst>
      <p:ext uri="{BB962C8B-B14F-4D97-AF65-F5344CB8AC3E}">
        <p14:creationId xmlns:p14="http://schemas.microsoft.com/office/powerpoint/2010/main" val="672864398"/>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solidFill>
                  <a:schemeClr val="tx1">
                    <a:lumMod val="75000"/>
                    <a:lumOff val="25000"/>
                  </a:schemeClr>
                </a:solidFill>
                <a:latin typeface="Karla" charset="0"/>
                <a:ea typeface="Karla" charset="0"/>
                <a:cs typeface="Karla" charset="0"/>
              </a:rPr>
              <a:t>Confidence intervals for the predictors </a:t>
            </a:r>
            <a:r>
              <a:rPr lang="en-US" sz="2800" dirty="0" smtClean="0">
                <a:solidFill>
                  <a:schemeClr val="tx1">
                    <a:lumMod val="75000"/>
                    <a:lumOff val="25000"/>
                  </a:schemeClr>
                </a:solidFill>
                <a:latin typeface="Karla" charset="0"/>
                <a:ea typeface="Karla" charset="0"/>
                <a:cs typeface="Karla" charset="0"/>
              </a:rPr>
              <a:t>estimates: </a:t>
            </a:r>
            <a:r>
              <a:rPr lang="en-US" sz="2800" b="1" dirty="0" smtClean="0"/>
              <a:t>Standard Errors</a:t>
            </a:r>
            <a:endParaRPr lang="en-US" sz="2800" b="1"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03999" y="983807"/>
                <a:ext cx="11588001" cy="2111143"/>
              </a:xfrm>
            </p:spPr>
            <p:txBody>
              <a:bodyPr/>
              <a:lstStyle/>
              <a:p>
                <a:pPr>
                  <a:spcAft>
                    <a:spcPts val="1200"/>
                  </a:spcAft>
                </a:pPr>
                <a:r>
                  <a:rPr lang="en-US" sz="2600" b="1" dirty="0" smtClean="0">
                    <a:latin typeface="Karla" charset="0"/>
                    <a:ea typeface="Karla" charset="0"/>
                    <a:cs typeface="Karla" charset="0"/>
                  </a:rPr>
                  <a:t>Alternatively: </a:t>
                </a:r>
              </a:p>
              <a:p>
                <a:pPr>
                  <a:spcAft>
                    <a:spcPts val="1200"/>
                  </a:spcAft>
                </a:pPr>
                <a:r>
                  <a:rPr lang="en-US" sz="2600" dirty="0" smtClean="0">
                    <a:latin typeface="Karla" charset="0"/>
                    <a:ea typeface="Karla" charset="0"/>
                    <a:cs typeface="Karla" charset="0"/>
                  </a:rPr>
                  <a:t>If </a:t>
                </a:r>
                <a:r>
                  <a:rPr lang="en-US" sz="2600" dirty="0">
                    <a:latin typeface="Karla" charset="0"/>
                    <a:ea typeface="Karla" charset="0"/>
                    <a:cs typeface="Karla" charset="0"/>
                  </a:rPr>
                  <a:t>we know the variance </a:t>
                </a:r>
                <a14:m>
                  <m:oMath xmlns:m="http://schemas.openxmlformats.org/officeDocument/2006/math">
                    <m:sSubSup>
                      <m:sSubSupPr>
                        <m:ctrlPr>
                          <a:rPr lang="en-US" sz="2600" b="0" i="1" smtClean="0">
                            <a:latin typeface="Cambria Math" charset="0"/>
                            <a:ea typeface="Karla" charset="0"/>
                            <a:cs typeface="Karla" charset="0"/>
                          </a:rPr>
                        </m:ctrlPr>
                      </m:sSubSupPr>
                      <m:e>
                        <m:r>
                          <a:rPr lang="en-US" sz="2600" i="1" smtClean="0">
                            <a:latin typeface="Cambria Math" charset="0"/>
                            <a:ea typeface="Karla" charset="0"/>
                            <a:cs typeface="Karla" charset="0"/>
                          </a:rPr>
                          <m:t>𝜎</m:t>
                        </m:r>
                      </m:e>
                      <m:sub>
                        <m:r>
                          <a:rPr lang="en-US" sz="2600" b="0" i="1" smtClean="0">
                            <a:latin typeface="Cambria Math" charset="0"/>
                            <a:ea typeface="Karla" charset="0"/>
                            <a:cs typeface="Karla" charset="0"/>
                          </a:rPr>
                          <m:t>𝜖</m:t>
                        </m:r>
                      </m:sub>
                      <m:sup>
                        <m:r>
                          <a:rPr lang="en-US" sz="2600" b="0" i="1" smtClean="0">
                            <a:latin typeface="Cambria Math" charset="0"/>
                            <a:ea typeface="Karla" charset="0"/>
                            <a:cs typeface="Karla" charset="0"/>
                          </a:rPr>
                          <m:t>2</m:t>
                        </m:r>
                      </m:sup>
                    </m:sSubSup>
                  </m:oMath>
                </a14:m>
                <a:r>
                  <a:rPr lang="en-US" sz="2600" dirty="0" smtClean="0">
                    <a:latin typeface="Karla" charset="0"/>
                    <a:ea typeface="Karla" charset="0"/>
                    <a:cs typeface="Karla" charset="0"/>
                  </a:rPr>
                  <a:t> of </a:t>
                </a:r>
                <a:r>
                  <a:rPr lang="en-US" sz="2600" dirty="0">
                    <a:latin typeface="Karla" charset="0"/>
                    <a:ea typeface="Karla" charset="0"/>
                    <a:cs typeface="Karla" charset="0"/>
                  </a:rPr>
                  <a:t>the </a:t>
                </a:r>
                <a:r>
                  <a:rPr lang="en-US" sz="2600" dirty="0" smtClean="0">
                    <a:latin typeface="Karla" charset="0"/>
                    <a:ea typeface="Karla" charset="0"/>
                    <a:cs typeface="Karla" charset="0"/>
                  </a:rPr>
                  <a:t>noise </a:t>
                </a:r>
                <a14:m>
                  <m:oMath xmlns:m="http://schemas.openxmlformats.org/officeDocument/2006/math">
                    <m:r>
                      <a:rPr lang="en-US" sz="2600" i="1" smtClean="0">
                        <a:latin typeface="Cambria Math" charset="0"/>
                        <a:ea typeface="Karla" charset="0"/>
                        <a:cs typeface="Karla" charset="0"/>
                      </a:rPr>
                      <m:t>𝜖</m:t>
                    </m:r>
                  </m:oMath>
                </a14:m>
                <a:r>
                  <a:rPr lang="en-US" sz="2600" dirty="0" smtClean="0">
                    <a:latin typeface="Karla" charset="0"/>
                    <a:ea typeface="Karla" charset="0"/>
                    <a:cs typeface="Karla" charset="0"/>
                  </a:rPr>
                  <a:t>, </a:t>
                </a:r>
                <a:r>
                  <a:rPr lang="en-US" sz="2600" dirty="0">
                    <a:latin typeface="Karla" charset="0"/>
                    <a:ea typeface="Karla" charset="0"/>
                    <a:cs typeface="Karla" charset="0"/>
                  </a:rPr>
                  <a:t>we </a:t>
                </a:r>
                <a:r>
                  <a:rPr lang="en-US" sz="2600" dirty="0" smtClean="0">
                    <a:latin typeface="Karla" charset="0"/>
                    <a:ea typeface="Karla" charset="0"/>
                    <a:cs typeface="Karla" charset="0"/>
                  </a:rPr>
                  <a:t>can compute </a:t>
                </a:r>
                <a14:m>
                  <m:oMath xmlns:m="http://schemas.openxmlformats.org/officeDocument/2006/math">
                    <m:r>
                      <a:rPr lang="en-US" sz="2600" i="1">
                        <a:latin typeface="Cambria Math" charset="0"/>
                        <a:ea typeface="Karla" charset="0"/>
                        <a:cs typeface="Karla" charset="0"/>
                      </a:rPr>
                      <m:t>𝑆𝐸</m:t>
                    </m:r>
                    <m:d>
                      <m:dPr>
                        <m:ctrlPr>
                          <a:rPr lang="en-US" sz="2600" i="1">
                            <a:latin typeface="Cambria Math" charset="0"/>
                            <a:ea typeface="Karla" charset="0"/>
                            <a:cs typeface="Karla" charset="0"/>
                          </a:rPr>
                        </m:ctrlPr>
                      </m:dPr>
                      <m:e>
                        <m:sSub>
                          <m:sSubPr>
                            <m:ctrlPr>
                              <a:rPr lang="en-US" sz="2600" i="1">
                                <a:latin typeface="Cambria Math" charset="0"/>
                                <a:ea typeface="Karla" charset="0"/>
                                <a:cs typeface="Karla" charset="0"/>
                              </a:rPr>
                            </m:ctrlPr>
                          </m:sSubPr>
                          <m:e>
                            <m:acc>
                              <m:accPr>
                                <m:chr m:val="̂"/>
                                <m:ctrlPr>
                                  <a:rPr lang="en-US" sz="2600" i="1">
                                    <a:latin typeface="Cambria Math" charset="0"/>
                                    <a:ea typeface="Karla" charset="0"/>
                                    <a:cs typeface="Karla" charset="0"/>
                                  </a:rPr>
                                </m:ctrlPr>
                              </m:accPr>
                              <m:e>
                                <m:r>
                                  <a:rPr lang="en-US" sz="2600" i="1">
                                    <a:latin typeface="Cambria Math" charset="0"/>
                                    <a:ea typeface="Cambria Math" charset="0"/>
                                    <a:cs typeface="Cambria Math" charset="0"/>
                                  </a:rPr>
                                  <m:t>𝛽</m:t>
                                </m:r>
                              </m:e>
                            </m:acc>
                          </m:e>
                          <m:sub>
                            <m:r>
                              <a:rPr lang="en-US" sz="2600" i="1">
                                <a:latin typeface="Cambria Math" charset="0"/>
                                <a:ea typeface="Karla" charset="0"/>
                                <a:cs typeface="Karla" charset="0"/>
                              </a:rPr>
                              <m:t>0</m:t>
                            </m:r>
                          </m:sub>
                        </m:sSub>
                      </m:e>
                    </m:d>
                    <m:r>
                      <a:rPr lang="en-US" sz="2600" i="1">
                        <a:latin typeface="Cambria Math" charset="0"/>
                        <a:ea typeface="Karla" charset="0"/>
                        <a:cs typeface="Karla" charset="0"/>
                      </a:rPr>
                      <m:t>,</m:t>
                    </m:r>
                    <m:r>
                      <a:rPr lang="en-US" sz="2600" i="1">
                        <a:latin typeface="Cambria Math" charset="0"/>
                        <a:ea typeface="Karla" charset="0"/>
                        <a:cs typeface="Karla" charset="0"/>
                      </a:rPr>
                      <m:t>𝑆𝐸</m:t>
                    </m:r>
                    <m:d>
                      <m:dPr>
                        <m:ctrlPr>
                          <a:rPr lang="en-US" sz="2600" i="1">
                            <a:latin typeface="Cambria Math" charset="0"/>
                            <a:ea typeface="Karla" charset="0"/>
                            <a:cs typeface="Karla" charset="0"/>
                          </a:rPr>
                        </m:ctrlPr>
                      </m:dPr>
                      <m:e>
                        <m:sSub>
                          <m:sSubPr>
                            <m:ctrlPr>
                              <a:rPr lang="en-US" sz="2600" i="1">
                                <a:latin typeface="Cambria Math" charset="0"/>
                                <a:ea typeface="Karla" charset="0"/>
                                <a:cs typeface="Karla" charset="0"/>
                              </a:rPr>
                            </m:ctrlPr>
                          </m:sSubPr>
                          <m:e>
                            <m:acc>
                              <m:accPr>
                                <m:chr m:val="̂"/>
                                <m:ctrlPr>
                                  <a:rPr lang="en-US" sz="2600" i="1">
                                    <a:latin typeface="Cambria Math" charset="0"/>
                                    <a:ea typeface="Karla" charset="0"/>
                                    <a:cs typeface="Karla" charset="0"/>
                                  </a:rPr>
                                </m:ctrlPr>
                              </m:accPr>
                              <m:e>
                                <m:r>
                                  <a:rPr lang="en-US" sz="2600" i="1">
                                    <a:latin typeface="Cambria Math" charset="0"/>
                                    <a:ea typeface="Cambria Math" charset="0"/>
                                    <a:cs typeface="Cambria Math" charset="0"/>
                                  </a:rPr>
                                  <m:t>𝛽</m:t>
                                </m:r>
                              </m:e>
                            </m:acc>
                          </m:e>
                          <m:sub>
                            <m:r>
                              <a:rPr lang="en-US" sz="2600" i="1">
                                <a:latin typeface="Cambria Math" charset="0"/>
                                <a:ea typeface="Cambria Math" charset="0"/>
                                <a:cs typeface="Cambria Math" charset="0"/>
                              </a:rPr>
                              <m:t>1</m:t>
                            </m:r>
                          </m:sub>
                        </m:sSub>
                      </m:e>
                    </m:d>
                  </m:oMath>
                </a14:m>
                <a:r>
                  <a:rPr lang="en-US" sz="2600" dirty="0" smtClean="0">
                    <a:latin typeface="Karla" charset="0"/>
                    <a:ea typeface="Karla" charset="0"/>
                    <a:cs typeface="Karla" charset="0"/>
                  </a:rPr>
                  <a:t> analytically </a:t>
                </a:r>
                <a:r>
                  <a:rPr lang="en-US" sz="2600" dirty="0">
                    <a:latin typeface="Karla" charset="0"/>
                    <a:ea typeface="Karla" charset="0"/>
                    <a:cs typeface="Karla" charset="0"/>
                  </a:rPr>
                  <a:t>using </a:t>
                </a:r>
                <a:r>
                  <a:rPr lang="en-US" sz="2600" dirty="0" smtClean="0">
                    <a:latin typeface="Karla" charset="0"/>
                    <a:ea typeface="Karla" charset="0"/>
                    <a:cs typeface="Karla" charset="0"/>
                  </a:rPr>
                  <a:t>the formulae below (no need to </a:t>
                </a:r>
                <a:r>
                  <a:rPr lang="en-US" sz="2600" dirty="0" err="1" smtClean="0">
                    <a:latin typeface="Karla" charset="0"/>
                    <a:ea typeface="Karla" charset="0"/>
                    <a:cs typeface="Karla" charset="0"/>
                  </a:rPr>
                  <a:t>bootdstrap</a:t>
                </a:r>
                <a:r>
                  <a:rPr lang="en-US" sz="2600" dirty="0" smtClean="0">
                    <a:latin typeface="Karla" charset="0"/>
                    <a:ea typeface="Karla" charset="0"/>
                    <a:cs typeface="Karla" charset="0"/>
                  </a:rPr>
                  <a:t>):</a:t>
                </a:r>
              </a:p>
              <a:p>
                <a:pPr>
                  <a:spcAft>
                    <a:spcPts val="1200"/>
                  </a:spcAft>
                </a:pPr>
                <a:endParaRPr lang="en-US" dirty="0">
                  <a:latin typeface="Karla" charset="0"/>
                  <a:ea typeface="Karla" charset="0"/>
                  <a:cs typeface="Karla" charset="0"/>
                </a:endParaRPr>
              </a:p>
              <a:p>
                <a:pPr>
                  <a:spcAft>
                    <a:spcPts val="1200"/>
                  </a:spcAft>
                </a:pPr>
                <a:endParaRPr lang="en-US" dirty="0" smtClean="0">
                  <a:latin typeface="Karla" charset="0"/>
                  <a:ea typeface="Karla" charset="0"/>
                  <a:cs typeface="Karla" charset="0"/>
                </a:endParaRPr>
              </a:p>
              <a:p>
                <a:pPr>
                  <a:spcAft>
                    <a:spcPts val="600"/>
                  </a:spcAft>
                </a:pPr>
                <a:endParaRPr lang="en-US" dirty="0" smtClean="0">
                  <a:latin typeface="Karla" charset="0"/>
                  <a:ea typeface="Karla" charset="0"/>
                  <a:cs typeface="Karla" charset="0"/>
                </a:endParaRPr>
              </a:p>
              <a:p>
                <a:pPr>
                  <a:spcAft>
                    <a:spcPts val="1200"/>
                  </a:spcAft>
                </a:pPr>
                <a:endParaRPr lang="en-US" dirty="0" smtClean="0">
                  <a:latin typeface="Karla" charset="0"/>
                  <a:ea typeface="Karla" charset="0"/>
                  <a:cs typeface="Karla" charset="0"/>
                </a:endParaRPr>
              </a:p>
              <a:p>
                <a:pPr>
                  <a:spcAft>
                    <a:spcPts val="1200"/>
                  </a:spcAft>
                </a:pPr>
                <a:r>
                  <a:rPr lang="en-US" dirty="0" smtClean="0">
                    <a:latin typeface="Karla" charset="0"/>
                    <a:ea typeface="Karla" charset="0"/>
                    <a:cs typeface="Karla" charset="0"/>
                  </a:rPr>
                  <a:t> </a:t>
                </a:r>
              </a:p>
              <a:p>
                <a:pPr>
                  <a:spcAft>
                    <a:spcPts val="1200"/>
                  </a:spcAft>
                </a:pPr>
                <a:r>
                  <a:rPr lang="en-US" dirty="0">
                    <a:latin typeface="Karla" charset="0"/>
                    <a:ea typeface="Karla" charset="0"/>
                    <a:cs typeface="Karla" charset="0"/>
                  </a:rPr>
                  <a:t>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03999" y="983807"/>
                <a:ext cx="11588001" cy="2111143"/>
              </a:xfrm>
              <a:blipFill rotWithShape="0">
                <a:blip r:embed="rId3"/>
                <a:stretch>
                  <a:fillRect l="-947" t="-2594"/>
                </a:stretch>
              </a:blipFill>
            </p:spPr>
            <p:txBody>
              <a:bodyPr/>
              <a:lstStyle/>
              <a:p>
                <a:r>
                  <a:rPr lang="en-US">
                    <a:noFill/>
                  </a:rPr>
                  <a:t> </a:t>
                </a:r>
              </a:p>
            </p:txBody>
          </p:sp>
        </mc:Fallback>
      </mc:AlternateContent>
      <p:pic>
        <p:nvPicPr>
          <p:cNvPr id="4" name="Picture 3"/>
          <p:cNvPicPr>
            <a:picLocks noChangeAspect="1"/>
          </p:cNvPicPr>
          <p:nvPr/>
        </p:nvPicPr>
        <p:blipFill>
          <a:blip r:embed="rId4">
            <a:alphaModFix amt="83000"/>
          </a:blip>
          <a:stretch>
            <a:fillRect/>
          </a:stretch>
        </p:blipFill>
        <p:spPr>
          <a:xfrm>
            <a:off x="3773771" y="3347079"/>
            <a:ext cx="5248455" cy="2221256"/>
          </a:xfrm>
          <a:prstGeom prst="rect">
            <a:avLst/>
          </a:prstGeom>
          <a:solidFill>
            <a:schemeClr val="bg2"/>
          </a:solidFill>
          <a:ln>
            <a:solidFill>
              <a:srgbClr val="C00000"/>
            </a:solidFill>
          </a:ln>
        </p:spPr>
      </p:pic>
    </p:spTree>
    <p:extLst>
      <p:ext uri="{BB962C8B-B14F-4D97-AF65-F5344CB8AC3E}">
        <p14:creationId xmlns:p14="http://schemas.microsoft.com/office/powerpoint/2010/main" val="41097665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Lecture Outline </a:t>
            </a:r>
            <a:br>
              <a:rPr lang="en-US" dirty="0"/>
            </a:br>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t>5</a:t>
            </a:fld>
            <a:endParaRPr lang="en-US"/>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xmlns="" id="{91E54E5B-C88E-ED43-B951-CBA664C28785}"/>
                  </a:ext>
                </a:extLst>
              </p:cNvPr>
              <p:cNvSpPr txBox="1">
                <a:spLocks/>
              </p:cNvSpPr>
              <p:nvPr/>
            </p:nvSpPr>
            <p:spPr>
              <a:xfrm>
                <a:off x="1041240" y="1134895"/>
                <a:ext cx="10045860" cy="4674402"/>
              </a:xfrm>
              <a:prstGeom prst="rect">
                <a:avLst/>
              </a:prstGeom>
              <a:ln w="12700">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spcBef>
                    <a:spcPts val="600"/>
                  </a:spcBef>
                  <a:spcAft>
                    <a:spcPts val="600"/>
                  </a:spcAft>
                  <a:buFont typeface="Arial" charset="0"/>
                  <a:buChar char="•"/>
                </a:pPr>
                <a:r>
                  <a:rPr lang="en-US" sz="2400" dirty="0" smtClean="0">
                    <a:latin typeface="Karla" charset="0"/>
                    <a:ea typeface="Karla" charset="0"/>
                    <a:cs typeface="Karla" charset="0"/>
                  </a:rPr>
                  <a:t>Linear models </a:t>
                </a:r>
                <a:endParaRPr lang="en-US" sz="2400" dirty="0">
                  <a:latin typeface="Karla" charset="0"/>
                  <a:ea typeface="Karla" charset="0"/>
                  <a:cs typeface="Karla" charset="0"/>
                </a:endParaRPr>
              </a:p>
              <a:p>
                <a:pPr marL="342900" indent="-342900">
                  <a:spcBef>
                    <a:spcPts val="600"/>
                  </a:spcBef>
                  <a:spcAft>
                    <a:spcPts val="600"/>
                  </a:spcAft>
                  <a:buFont typeface="Arial" charset="0"/>
                  <a:buChar char="•"/>
                </a:pPr>
                <a:r>
                  <a:rPr lang="en-US" sz="2400" b="1" dirty="0" smtClean="0">
                    <a:latin typeface="Karla" charset="0"/>
                    <a:ea typeface="Karla" charset="0"/>
                    <a:cs typeface="Karla" charset="0"/>
                  </a:rPr>
                  <a:t>Estimate </a:t>
                </a:r>
                <a:r>
                  <a:rPr lang="en-US" sz="2400" b="1" dirty="0">
                    <a:latin typeface="Karla" charset="0"/>
                    <a:ea typeface="Karla" charset="0"/>
                    <a:cs typeface="Karla" charset="0"/>
                  </a:rPr>
                  <a:t>of the regression </a:t>
                </a:r>
                <a:r>
                  <a:rPr lang="en-US" sz="2400" b="1" dirty="0" smtClean="0">
                    <a:latin typeface="Karla" charset="0"/>
                    <a:ea typeface="Karla" charset="0"/>
                    <a:cs typeface="Karla" charset="0"/>
                  </a:rPr>
                  <a:t>coefficients</a:t>
                </a:r>
              </a:p>
              <a:p>
                <a:pPr marL="1085820" lvl="1" indent="-342900">
                  <a:spcBef>
                    <a:spcPts val="600"/>
                  </a:spcBef>
                  <a:spcAft>
                    <a:spcPts val="600"/>
                  </a:spcAft>
                  <a:buFont typeface="Arial" charset="0"/>
                  <a:buChar char="•"/>
                </a:pPr>
                <a:r>
                  <a:rPr lang="en-US" sz="2000" dirty="0" smtClean="0">
                    <a:latin typeface="Karla" charset="0"/>
                    <a:ea typeface="Karla" charset="0"/>
                    <a:cs typeface="Karla" charset="0"/>
                  </a:rPr>
                  <a:t>Brute Force</a:t>
                </a:r>
              </a:p>
              <a:p>
                <a:pPr marL="1085820" lvl="1" indent="-342900">
                  <a:spcBef>
                    <a:spcPts val="600"/>
                  </a:spcBef>
                  <a:spcAft>
                    <a:spcPts val="600"/>
                  </a:spcAft>
                  <a:buFont typeface="Arial" charset="0"/>
                  <a:buChar char="•"/>
                </a:pPr>
                <a:r>
                  <a:rPr lang="en-US" sz="2000" dirty="0" smtClean="0">
                    <a:latin typeface="Karla" charset="0"/>
                    <a:ea typeface="Karla" charset="0"/>
                    <a:cs typeface="Karla" charset="0"/>
                  </a:rPr>
                  <a:t>Exact method</a:t>
                </a:r>
              </a:p>
              <a:p>
                <a:pPr marL="1085820" lvl="1" indent="-342900">
                  <a:spcBef>
                    <a:spcPts val="600"/>
                  </a:spcBef>
                  <a:spcAft>
                    <a:spcPts val="600"/>
                  </a:spcAft>
                  <a:buFont typeface="Arial" charset="0"/>
                  <a:buChar char="•"/>
                </a:pPr>
                <a:r>
                  <a:rPr lang="en-US" sz="2000" dirty="0" smtClean="0">
                    <a:latin typeface="Karla" charset="0"/>
                    <a:ea typeface="Karla" charset="0"/>
                    <a:cs typeface="Karla" charset="0"/>
                  </a:rPr>
                  <a:t>Gradient Descent </a:t>
                </a:r>
              </a:p>
              <a:p>
                <a:pPr marL="342900" indent="-342900">
                  <a:spcBef>
                    <a:spcPts val="600"/>
                  </a:spcBef>
                  <a:spcAft>
                    <a:spcPts val="600"/>
                  </a:spcAft>
                  <a:buFont typeface="Arial" charset="0"/>
                  <a:buChar char="•"/>
                </a:pPr>
                <a:r>
                  <a:rPr lang="en-US" sz="2400" dirty="0">
                    <a:solidFill>
                      <a:schemeClr val="tx1">
                        <a:lumMod val="75000"/>
                        <a:lumOff val="25000"/>
                      </a:schemeClr>
                    </a:solidFill>
                    <a:latin typeface="Karla" charset="0"/>
                    <a:ea typeface="Karla" charset="0"/>
                    <a:cs typeface="Karla" charset="0"/>
                  </a:rPr>
                  <a:t>Confidence intervals for the predictors </a:t>
                </a:r>
                <a:r>
                  <a:rPr lang="en-US" sz="2400" dirty="0" smtClean="0">
                    <a:solidFill>
                      <a:schemeClr val="tx1">
                        <a:lumMod val="75000"/>
                        <a:lumOff val="25000"/>
                      </a:schemeClr>
                    </a:solidFill>
                    <a:latin typeface="Karla" charset="0"/>
                    <a:ea typeface="Karla" charset="0"/>
                    <a:cs typeface="Karla" charset="0"/>
                  </a:rPr>
                  <a:t>estimates</a:t>
                </a:r>
              </a:p>
              <a:p>
                <a:pPr marL="342900" indent="-342900">
                  <a:spcBef>
                    <a:spcPts val="600"/>
                  </a:spcBef>
                  <a:spcAft>
                    <a:spcPts val="600"/>
                  </a:spcAft>
                  <a:buFont typeface="Arial" charset="0"/>
                  <a:buChar char="•"/>
                </a:pPr>
                <a:r>
                  <a:rPr lang="en-US" sz="2400" dirty="0">
                    <a:solidFill>
                      <a:schemeClr val="tx1">
                        <a:lumMod val="75000"/>
                        <a:lumOff val="25000"/>
                      </a:schemeClr>
                    </a:solidFill>
                    <a:latin typeface="Karla" charset="0"/>
                    <a:ea typeface="Karla" charset="0"/>
                    <a:cs typeface="Karla" charset="0"/>
                  </a:rPr>
                  <a:t>Bootstrap </a:t>
                </a:r>
              </a:p>
              <a:p>
                <a:pPr marL="342900" indent="-342900">
                  <a:spcBef>
                    <a:spcPts val="600"/>
                  </a:spcBef>
                  <a:spcAft>
                    <a:spcPts val="600"/>
                  </a:spcAft>
                  <a:buFont typeface="Arial" charset="0"/>
                  <a:buChar char="•"/>
                </a:pPr>
                <a:r>
                  <a:rPr lang="en-US" sz="2400" dirty="0" smtClean="0">
                    <a:latin typeface="Karla" charset="0"/>
                    <a:ea typeface="Karla" charset="0"/>
                    <a:cs typeface="Karla" charset="0"/>
                  </a:rPr>
                  <a:t>Evaluating </a:t>
                </a:r>
                <a:r>
                  <a:rPr lang="en-US" sz="2400" dirty="0">
                    <a:latin typeface="Karla" charset="0"/>
                    <a:ea typeface="Karla" charset="0"/>
                    <a:cs typeface="Karla" charset="0"/>
                  </a:rPr>
                  <a:t>Significance of Predictors </a:t>
                </a:r>
                <a:endParaRPr lang="en-US" sz="2400" dirty="0" smtClean="0">
                  <a:latin typeface="Karla" charset="0"/>
                  <a:ea typeface="Karla" charset="0"/>
                  <a:cs typeface="Karla" charset="0"/>
                </a:endParaRPr>
              </a:p>
              <a:p>
                <a:pPr marL="342900" indent="-342900">
                  <a:spcBef>
                    <a:spcPts val="600"/>
                  </a:spcBef>
                  <a:spcAft>
                    <a:spcPts val="600"/>
                  </a:spcAft>
                  <a:buFont typeface="Arial" charset="0"/>
                  <a:buChar char="•"/>
                </a:pPr>
                <a:r>
                  <a:rPr lang="en-US" sz="2400" dirty="0" smtClean="0">
                    <a:latin typeface="Karla" charset="0"/>
                    <a:ea typeface="Karla" charset="0"/>
                    <a:cs typeface="Karla" charset="0"/>
                  </a:rPr>
                  <a:t>How </a:t>
                </a:r>
                <a:r>
                  <a:rPr lang="en-US" sz="2400" dirty="0">
                    <a:latin typeface="Karla" charset="0"/>
                    <a:ea typeface="Karla" charset="0"/>
                    <a:cs typeface="Karla" charset="0"/>
                  </a:rPr>
                  <a:t>well we </a:t>
                </a:r>
                <a:r>
                  <a:rPr lang="en-US" sz="2400" dirty="0" smtClean="0">
                    <a:latin typeface="Karla" charset="0"/>
                    <a:ea typeface="Karla" charset="0"/>
                    <a:cs typeface="Karla" charset="0"/>
                  </a:rPr>
                  <a:t>know the model </a:t>
                </a:r>
                <a14:m>
                  <m:oMath xmlns:m="http://schemas.openxmlformats.org/officeDocument/2006/math">
                    <m:acc>
                      <m:accPr>
                        <m:chr m:val="̂"/>
                        <m:ctrlPr>
                          <a:rPr lang="en-US" sz="2400" i="1">
                            <a:latin typeface="Cambria Math" charset="0"/>
                            <a:ea typeface="Karla" charset="0"/>
                            <a:cs typeface="Karla" charset="0"/>
                          </a:rPr>
                        </m:ctrlPr>
                      </m:accPr>
                      <m:e>
                        <m:r>
                          <a:rPr lang="en-US" sz="2400" b="0" i="1">
                            <a:latin typeface="Cambria Math" charset="0"/>
                            <a:ea typeface="Karla" charset="0"/>
                            <a:cs typeface="Karla" charset="0"/>
                          </a:rPr>
                          <m:t>𝑓</m:t>
                        </m:r>
                      </m:e>
                    </m:acc>
                  </m:oMath>
                </a14:m>
                <a:endParaRPr lang="en-US" sz="2400" dirty="0">
                  <a:latin typeface="Karla" charset="0"/>
                  <a:ea typeface="Karla" charset="0"/>
                  <a:cs typeface="Karla" charset="0"/>
                </a:endParaRPr>
              </a:p>
            </p:txBody>
          </p:sp>
        </mc:Choice>
        <mc:Fallback xmlns="">
          <p:sp>
            <p:nvSpPr>
              <p:cNvPr id="5" name="Content Placeholder 2">
                <a:extLst>
                  <a:ext uri="{FF2B5EF4-FFF2-40B4-BE49-F238E27FC236}">
                    <a16:creationId xmlns="" xmlns:a16="http://schemas.microsoft.com/office/drawing/2014/main" xmlns:a14="http://schemas.microsoft.com/office/drawing/2010/main" id="{91E54E5B-C88E-ED43-B951-CBA664C28785}"/>
                  </a:ext>
                </a:extLst>
              </p:cNvPr>
              <p:cNvSpPr txBox="1">
                <a:spLocks noRot="1" noChangeAspect="1" noMove="1" noResize="1" noEditPoints="1" noAdjustHandles="1" noChangeArrowheads="1" noChangeShapeType="1" noTextEdit="1"/>
              </p:cNvSpPr>
              <p:nvPr/>
            </p:nvSpPr>
            <p:spPr>
              <a:xfrm>
                <a:off x="1041240" y="1134895"/>
                <a:ext cx="10045860" cy="4674402"/>
              </a:xfrm>
              <a:prstGeom prst="rect">
                <a:avLst/>
              </a:prstGeom>
              <a:blipFill rotWithShape="0">
                <a:blip r:embed="rId2"/>
                <a:stretch>
                  <a:fillRect l="-850" t="-1043"/>
                </a:stretch>
              </a:blipFill>
              <a:ln w="12700">
                <a:noFill/>
              </a:ln>
            </p:spPr>
            <p:txBody>
              <a:bodyPr/>
              <a:lstStyle/>
              <a:p>
                <a:r>
                  <a:rPr lang="en-US">
                    <a:noFill/>
                  </a:rPr>
                  <a:t> </a:t>
                </a:r>
              </a:p>
            </p:txBody>
          </p:sp>
        </mc:Fallback>
      </mc:AlternateContent>
    </p:spTree>
    <p:extLst>
      <p:ext uri="{BB962C8B-B14F-4D97-AF65-F5344CB8AC3E}">
        <p14:creationId xmlns:p14="http://schemas.microsoft.com/office/powerpoint/2010/main" val="1789506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Standard Errors</a:t>
            </a:r>
            <a:endParaRPr lang="en-US" dirty="0"/>
          </a:p>
        </p:txBody>
      </p:sp>
      <p:pic>
        <p:nvPicPr>
          <p:cNvPr id="5" name="Picture 4"/>
          <p:cNvPicPr>
            <a:picLocks noChangeAspect="1"/>
          </p:cNvPicPr>
          <p:nvPr/>
        </p:nvPicPr>
        <p:blipFill>
          <a:blip r:embed="rId3"/>
          <a:stretch>
            <a:fillRect/>
          </a:stretch>
        </p:blipFill>
        <p:spPr>
          <a:xfrm>
            <a:off x="3455137" y="1177758"/>
            <a:ext cx="4626631" cy="2006946"/>
          </a:xfrm>
          <a:prstGeom prst="rect">
            <a:avLst/>
          </a:prstGeom>
          <a:solidFill>
            <a:schemeClr val="bg2">
              <a:lumMod val="90000"/>
            </a:schemeClr>
          </a:solidFill>
          <a:ln>
            <a:solidFill>
              <a:srgbClr val="C00000"/>
            </a:solidFill>
          </a:ln>
        </p:spPr>
      </p:pic>
      <mc:AlternateContent xmlns:mc="http://schemas.openxmlformats.org/markup-compatibility/2006" xmlns:a14="http://schemas.microsoft.com/office/drawing/2010/main">
        <mc:Choice Requires="a14">
          <p:sp>
            <p:nvSpPr>
              <p:cNvPr id="6" name="Rectangle 5"/>
              <p:cNvSpPr/>
              <p:nvPr/>
            </p:nvSpPr>
            <p:spPr>
              <a:xfrm>
                <a:off x="1000836" y="1419484"/>
                <a:ext cx="8948382" cy="1616981"/>
              </a:xfrm>
              <a:prstGeom prst="rect">
                <a:avLst/>
              </a:prstGeom>
            </p:spPr>
            <p:txBody>
              <a:bodyPr wrap="square">
                <a:spAutoFit/>
              </a:bodyPr>
              <a:lstStyle/>
              <a:p>
                <a:pPr>
                  <a:spcAft>
                    <a:spcPts val="1200"/>
                  </a:spcAft>
                </a:pPr>
                <a:r>
                  <a:rPr lang="en-US" sz="2600" b="1" dirty="0" smtClean="0">
                    <a:solidFill>
                      <a:schemeClr val="tx1">
                        <a:lumMod val="75000"/>
                        <a:lumOff val="25000"/>
                      </a:schemeClr>
                    </a:solidFill>
                    <a:latin typeface="Karla" charset="0"/>
                    <a:ea typeface="Karla" charset="0"/>
                    <a:cs typeface="Karla" charset="0"/>
                  </a:rPr>
                  <a:t>More data:  </a:t>
                </a:r>
                <a14:m>
                  <m:oMath xmlns:m="http://schemas.openxmlformats.org/officeDocument/2006/math">
                    <m:r>
                      <a:rPr lang="en-US" sz="2600" b="0" i="1" smtClean="0">
                        <a:solidFill>
                          <a:schemeClr val="tx1">
                            <a:lumMod val="75000"/>
                            <a:lumOff val="25000"/>
                          </a:schemeClr>
                        </a:solidFill>
                        <a:latin typeface="Cambria Math" charset="0"/>
                        <a:ea typeface="Karla" charset="0"/>
                        <a:cs typeface="Karla" charset="0"/>
                      </a:rPr>
                      <m:t>𝑛</m:t>
                    </m:r>
                    <m:r>
                      <a:rPr lang="en-US" sz="2600" b="0" i="1" smtClean="0">
                        <a:solidFill>
                          <a:schemeClr val="tx1">
                            <a:lumMod val="75000"/>
                            <a:lumOff val="25000"/>
                          </a:schemeClr>
                        </a:solidFill>
                        <a:latin typeface="Cambria Math" charset="0"/>
                        <a:ea typeface="Karla" charset="0"/>
                        <a:cs typeface="Karla" charset="0"/>
                      </a:rPr>
                      <m:t>↑</m:t>
                    </m:r>
                  </m:oMath>
                </a14:m>
                <a:r>
                  <a:rPr lang="en-US" sz="2600" dirty="0" smtClean="0">
                    <a:solidFill>
                      <a:schemeClr val="tx1">
                        <a:lumMod val="75000"/>
                        <a:lumOff val="25000"/>
                      </a:schemeClr>
                    </a:solidFill>
                    <a:latin typeface="Karla" charset="0"/>
                    <a:ea typeface="Karla" charset="0"/>
                    <a:cs typeface="Karla" charset="0"/>
                  </a:rPr>
                  <a:t> and </a:t>
                </a:r>
                <a14:m>
                  <m:oMath xmlns:m="http://schemas.openxmlformats.org/officeDocument/2006/math">
                    <m:nary>
                      <m:naryPr>
                        <m:chr m:val="∑"/>
                        <m:supHide m:val="on"/>
                        <m:ctrlPr>
                          <a:rPr lang="en-US" sz="2600" b="0" i="1" smtClean="0">
                            <a:solidFill>
                              <a:schemeClr val="tx1">
                                <a:lumMod val="75000"/>
                                <a:lumOff val="25000"/>
                              </a:schemeClr>
                            </a:solidFill>
                            <a:latin typeface="Cambria Math" charset="0"/>
                            <a:ea typeface="Karla" charset="0"/>
                            <a:cs typeface="Karla" charset="0"/>
                          </a:rPr>
                        </m:ctrlPr>
                      </m:naryPr>
                      <m:sub>
                        <m:r>
                          <a:rPr lang="en-US" sz="2600" b="0" i="1" smtClean="0">
                            <a:solidFill>
                              <a:schemeClr val="tx1">
                                <a:lumMod val="75000"/>
                                <a:lumOff val="25000"/>
                              </a:schemeClr>
                            </a:solidFill>
                            <a:latin typeface="Cambria Math" charset="0"/>
                            <a:ea typeface="Karla" charset="0"/>
                            <a:cs typeface="Karla" charset="0"/>
                          </a:rPr>
                          <m:t>𝑖</m:t>
                        </m:r>
                      </m:sub>
                      <m:sup/>
                      <m:e>
                        <m:r>
                          <a:rPr lang="en-US" sz="2600" b="0" i="1" smtClean="0">
                            <a:solidFill>
                              <a:schemeClr val="tx1">
                                <a:lumMod val="75000"/>
                                <a:lumOff val="25000"/>
                              </a:schemeClr>
                            </a:solidFill>
                            <a:latin typeface="Cambria Math" charset="0"/>
                            <a:ea typeface="Karla" charset="0"/>
                            <a:cs typeface="Karla" charset="0"/>
                          </a:rPr>
                          <m:t>(</m:t>
                        </m:r>
                        <m:sSup>
                          <m:sSupPr>
                            <m:ctrlPr>
                              <a:rPr lang="en-US" sz="2600" b="0" i="1" smtClean="0">
                                <a:solidFill>
                                  <a:schemeClr val="tx1">
                                    <a:lumMod val="75000"/>
                                    <a:lumOff val="25000"/>
                                  </a:schemeClr>
                                </a:solidFill>
                                <a:latin typeface="Cambria Math" charset="0"/>
                                <a:ea typeface="Karla" charset="0"/>
                                <a:cs typeface="Karla" charset="0"/>
                              </a:rPr>
                            </m:ctrlPr>
                          </m:sSupPr>
                          <m:e>
                            <m:sSub>
                              <m:sSubPr>
                                <m:ctrlPr>
                                  <a:rPr lang="en-US" sz="2600" i="1">
                                    <a:solidFill>
                                      <a:schemeClr val="tx1">
                                        <a:lumMod val="75000"/>
                                        <a:lumOff val="25000"/>
                                      </a:schemeClr>
                                    </a:solidFill>
                                    <a:latin typeface="Cambria Math" charset="0"/>
                                    <a:ea typeface="Karla" charset="0"/>
                                    <a:cs typeface="Karla" charset="0"/>
                                  </a:rPr>
                                </m:ctrlPr>
                              </m:sSubPr>
                              <m:e>
                                <m:r>
                                  <a:rPr lang="en-US" sz="2600" i="1">
                                    <a:solidFill>
                                      <a:schemeClr val="tx1">
                                        <a:lumMod val="75000"/>
                                        <a:lumOff val="25000"/>
                                      </a:schemeClr>
                                    </a:solidFill>
                                    <a:latin typeface="Cambria Math" charset="0"/>
                                    <a:ea typeface="Karla" charset="0"/>
                                    <a:cs typeface="Karla" charset="0"/>
                                  </a:rPr>
                                  <m:t>𝑥</m:t>
                                </m:r>
                              </m:e>
                              <m:sub>
                                <m:r>
                                  <a:rPr lang="en-US" sz="2600" i="1">
                                    <a:solidFill>
                                      <a:schemeClr val="tx1">
                                        <a:lumMod val="75000"/>
                                        <a:lumOff val="25000"/>
                                      </a:schemeClr>
                                    </a:solidFill>
                                    <a:latin typeface="Cambria Math" charset="0"/>
                                    <a:ea typeface="Karla" charset="0"/>
                                    <a:cs typeface="Karla" charset="0"/>
                                  </a:rPr>
                                  <m:t>𝑖</m:t>
                                </m:r>
                              </m:sub>
                            </m:sSub>
                            <m:r>
                              <a:rPr lang="en-US" sz="2600" i="1">
                                <a:solidFill>
                                  <a:schemeClr val="tx1">
                                    <a:lumMod val="75000"/>
                                    <a:lumOff val="25000"/>
                                  </a:schemeClr>
                                </a:solidFill>
                                <a:latin typeface="Cambria Math" charset="0"/>
                                <a:ea typeface="Karla" charset="0"/>
                                <a:cs typeface="Karla" charset="0"/>
                              </a:rPr>
                              <m:t>−</m:t>
                            </m:r>
                            <m:acc>
                              <m:accPr>
                                <m:chr m:val="̅"/>
                                <m:ctrlPr>
                                  <a:rPr lang="en-US" sz="2600" i="1">
                                    <a:solidFill>
                                      <a:schemeClr val="tx1">
                                        <a:lumMod val="75000"/>
                                        <a:lumOff val="25000"/>
                                      </a:schemeClr>
                                    </a:solidFill>
                                    <a:latin typeface="Cambria Math" charset="0"/>
                                    <a:ea typeface="Karla" charset="0"/>
                                    <a:cs typeface="Karla" charset="0"/>
                                  </a:rPr>
                                </m:ctrlPr>
                              </m:accPr>
                              <m:e>
                                <m:r>
                                  <a:rPr lang="en-US" sz="2600" i="1">
                                    <a:solidFill>
                                      <a:schemeClr val="tx1">
                                        <a:lumMod val="75000"/>
                                        <a:lumOff val="25000"/>
                                      </a:schemeClr>
                                    </a:solidFill>
                                    <a:latin typeface="Cambria Math" charset="0"/>
                                    <a:ea typeface="Karla" charset="0"/>
                                    <a:cs typeface="Karla" charset="0"/>
                                  </a:rPr>
                                  <m:t>𝑥</m:t>
                                </m:r>
                              </m:e>
                            </m:acc>
                            <m:r>
                              <a:rPr lang="en-US" sz="2600" i="1">
                                <a:solidFill>
                                  <a:schemeClr val="tx1">
                                    <a:lumMod val="75000"/>
                                    <a:lumOff val="25000"/>
                                  </a:schemeClr>
                                </a:solidFill>
                                <a:latin typeface="Cambria Math" charset="0"/>
                                <a:ea typeface="Karla" charset="0"/>
                                <a:cs typeface="Karla" charset="0"/>
                              </a:rPr>
                              <m:t>)</m:t>
                            </m:r>
                          </m:e>
                          <m:sup>
                            <m:r>
                              <a:rPr lang="en-US" sz="2600" b="0" i="1" smtClean="0">
                                <a:solidFill>
                                  <a:schemeClr val="tx1">
                                    <a:lumMod val="75000"/>
                                    <a:lumOff val="25000"/>
                                  </a:schemeClr>
                                </a:solidFill>
                                <a:latin typeface="Cambria Math" charset="0"/>
                                <a:ea typeface="Karla" charset="0"/>
                                <a:cs typeface="Karla" charset="0"/>
                              </a:rPr>
                              <m:t>2</m:t>
                            </m:r>
                          </m:sup>
                        </m:sSup>
                      </m:e>
                    </m:nary>
                    <m:r>
                      <a:rPr lang="en-US" sz="2600" b="0" i="1" smtClean="0">
                        <a:solidFill>
                          <a:schemeClr val="tx1">
                            <a:lumMod val="75000"/>
                            <a:lumOff val="25000"/>
                          </a:schemeClr>
                        </a:solidFill>
                        <a:latin typeface="Cambria Math" charset="0"/>
                        <a:ea typeface="Cambria Math" charset="0"/>
                        <a:cs typeface="Cambria Math" charset="0"/>
                      </a:rPr>
                      <m:t>↑</m:t>
                    </m:r>
                    <m:r>
                      <a:rPr lang="en-US" sz="2600" i="1">
                        <a:solidFill>
                          <a:schemeClr val="tx1">
                            <a:lumMod val="75000"/>
                            <a:lumOff val="25000"/>
                          </a:schemeClr>
                        </a:solidFill>
                        <a:latin typeface="Cambria Math" charset="0"/>
                        <a:ea typeface="Cambria Math" charset="0"/>
                        <a:cs typeface="Cambria Math" charset="0"/>
                      </a:rPr>
                      <m:t>⟹</m:t>
                    </m:r>
                    <m:r>
                      <a:rPr lang="en-US" sz="2600" b="0" i="1" smtClean="0">
                        <a:solidFill>
                          <a:schemeClr val="tx1">
                            <a:lumMod val="75000"/>
                            <a:lumOff val="25000"/>
                          </a:schemeClr>
                        </a:solidFill>
                        <a:latin typeface="Cambria Math" charset="0"/>
                        <a:ea typeface="Karla" charset="0"/>
                        <a:cs typeface="Karla" charset="0"/>
                      </a:rPr>
                      <m:t>𝑆𝐸</m:t>
                    </m:r>
                    <m:r>
                      <a:rPr lang="en-US" sz="2600" b="0" i="1" smtClean="0">
                        <a:solidFill>
                          <a:schemeClr val="tx1">
                            <a:lumMod val="75000"/>
                            <a:lumOff val="25000"/>
                          </a:schemeClr>
                        </a:solidFill>
                        <a:latin typeface="Cambria Math" charset="0"/>
                        <a:ea typeface="Karla" charset="0"/>
                        <a:cs typeface="Karla" charset="0"/>
                      </a:rPr>
                      <m:t>↓</m:t>
                    </m:r>
                  </m:oMath>
                </a14:m>
                <a:r>
                  <a:rPr lang="en-US" sz="2600" b="0" dirty="0" smtClean="0">
                    <a:solidFill>
                      <a:schemeClr val="tx1">
                        <a:lumMod val="75000"/>
                        <a:lumOff val="25000"/>
                      </a:schemeClr>
                    </a:solidFill>
                    <a:latin typeface="Karla" charset="0"/>
                    <a:ea typeface="Karla" charset="0"/>
                    <a:cs typeface="Karla" charset="0"/>
                  </a:rPr>
                  <a:t> </a:t>
                </a:r>
              </a:p>
              <a:p>
                <a:pPr>
                  <a:spcAft>
                    <a:spcPts val="1200"/>
                  </a:spcAft>
                </a:pPr>
                <a:r>
                  <a:rPr lang="en-US" sz="2600" b="1" dirty="0" smtClean="0">
                    <a:solidFill>
                      <a:schemeClr val="tx1">
                        <a:lumMod val="75000"/>
                        <a:lumOff val="25000"/>
                      </a:schemeClr>
                    </a:solidFill>
                    <a:latin typeface="Karla" charset="0"/>
                    <a:ea typeface="Karla" charset="0"/>
                    <a:cs typeface="Karla" charset="0"/>
                  </a:rPr>
                  <a:t>Largest coverage</a:t>
                </a:r>
                <a:r>
                  <a:rPr lang="en-US" sz="2600" dirty="0" smtClean="0">
                    <a:solidFill>
                      <a:schemeClr val="tx1">
                        <a:lumMod val="75000"/>
                        <a:lumOff val="25000"/>
                      </a:schemeClr>
                    </a:solidFill>
                    <a:latin typeface="Karla" charset="0"/>
                    <a:ea typeface="Karla" charset="0"/>
                    <a:cs typeface="Karla" charset="0"/>
                  </a:rPr>
                  <a:t>: </a:t>
                </a:r>
                <a14:m>
                  <m:oMath xmlns:m="http://schemas.openxmlformats.org/officeDocument/2006/math">
                    <m:r>
                      <a:rPr lang="en-US" sz="2600" b="0" i="1" smtClean="0">
                        <a:solidFill>
                          <a:schemeClr val="tx1">
                            <a:lumMod val="75000"/>
                            <a:lumOff val="25000"/>
                          </a:schemeClr>
                        </a:solidFill>
                        <a:latin typeface="Cambria Math" charset="0"/>
                        <a:ea typeface="Karla" charset="0"/>
                        <a:cs typeface="Karla" charset="0"/>
                      </a:rPr>
                      <m:t>𝑣𝑎𝑟</m:t>
                    </m:r>
                    <m:r>
                      <a:rPr lang="en-US" sz="2600" b="0" i="1" smtClean="0">
                        <a:solidFill>
                          <a:schemeClr val="tx1">
                            <a:lumMod val="75000"/>
                            <a:lumOff val="25000"/>
                          </a:schemeClr>
                        </a:solidFill>
                        <a:latin typeface="Cambria Math" charset="0"/>
                        <a:ea typeface="Karla" charset="0"/>
                        <a:cs typeface="Karla" charset="0"/>
                      </a:rPr>
                      <m:t>(</m:t>
                    </m:r>
                    <m:r>
                      <a:rPr lang="en-US" sz="2600" b="0" i="1" smtClean="0">
                        <a:solidFill>
                          <a:schemeClr val="tx1">
                            <a:lumMod val="75000"/>
                            <a:lumOff val="25000"/>
                          </a:schemeClr>
                        </a:solidFill>
                        <a:latin typeface="Cambria Math" charset="0"/>
                        <a:ea typeface="Karla" charset="0"/>
                        <a:cs typeface="Karla" charset="0"/>
                      </a:rPr>
                      <m:t>𝑥</m:t>
                    </m:r>
                    <m:r>
                      <a:rPr lang="en-US" sz="2600" b="0" i="1" smtClean="0">
                        <a:solidFill>
                          <a:schemeClr val="tx1">
                            <a:lumMod val="75000"/>
                            <a:lumOff val="25000"/>
                          </a:schemeClr>
                        </a:solidFill>
                        <a:latin typeface="Cambria Math" charset="0"/>
                        <a:ea typeface="Karla" charset="0"/>
                        <a:cs typeface="Karla" charset="0"/>
                      </a:rPr>
                      <m:t>)</m:t>
                    </m:r>
                  </m:oMath>
                </a14:m>
                <a:r>
                  <a:rPr lang="en-US" sz="2600" dirty="0" smtClean="0">
                    <a:solidFill>
                      <a:schemeClr val="tx1">
                        <a:lumMod val="75000"/>
                        <a:lumOff val="25000"/>
                      </a:schemeClr>
                    </a:solidFill>
                    <a:latin typeface="Karla" charset="0"/>
                    <a:ea typeface="Karla" charset="0"/>
                    <a:cs typeface="Karla" charset="0"/>
                  </a:rPr>
                  <a:t> or </a:t>
                </a:r>
                <a14:m>
                  <m:oMath xmlns:m="http://schemas.openxmlformats.org/officeDocument/2006/math">
                    <m:nary>
                      <m:naryPr>
                        <m:chr m:val="∑"/>
                        <m:supHide m:val="on"/>
                        <m:ctrlPr>
                          <a:rPr lang="en-US" sz="2600" i="1">
                            <a:solidFill>
                              <a:schemeClr val="tx1">
                                <a:lumMod val="75000"/>
                                <a:lumOff val="25000"/>
                              </a:schemeClr>
                            </a:solidFill>
                            <a:latin typeface="Cambria Math" charset="0"/>
                            <a:ea typeface="Karla" charset="0"/>
                            <a:cs typeface="Karla" charset="0"/>
                          </a:rPr>
                        </m:ctrlPr>
                      </m:naryPr>
                      <m:sub>
                        <m:r>
                          <a:rPr lang="en-US" sz="2600" i="1">
                            <a:solidFill>
                              <a:schemeClr val="tx1">
                                <a:lumMod val="75000"/>
                                <a:lumOff val="25000"/>
                              </a:schemeClr>
                            </a:solidFill>
                            <a:latin typeface="Cambria Math" charset="0"/>
                            <a:ea typeface="Karla" charset="0"/>
                            <a:cs typeface="Karla" charset="0"/>
                          </a:rPr>
                          <m:t>𝑖</m:t>
                        </m:r>
                      </m:sub>
                      <m:sup/>
                      <m:e>
                        <m:r>
                          <a:rPr lang="en-US" sz="2600" i="1">
                            <a:solidFill>
                              <a:schemeClr val="tx1">
                                <a:lumMod val="75000"/>
                                <a:lumOff val="25000"/>
                              </a:schemeClr>
                            </a:solidFill>
                            <a:latin typeface="Cambria Math" charset="0"/>
                            <a:ea typeface="Karla" charset="0"/>
                            <a:cs typeface="Karla" charset="0"/>
                          </a:rPr>
                          <m:t>(</m:t>
                        </m:r>
                        <m:sSup>
                          <m:sSupPr>
                            <m:ctrlPr>
                              <a:rPr lang="en-US" sz="2600" i="1">
                                <a:solidFill>
                                  <a:schemeClr val="tx1">
                                    <a:lumMod val="75000"/>
                                    <a:lumOff val="25000"/>
                                  </a:schemeClr>
                                </a:solidFill>
                                <a:latin typeface="Cambria Math" charset="0"/>
                                <a:ea typeface="Karla" charset="0"/>
                                <a:cs typeface="Karla" charset="0"/>
                              </a:rPr>
                            </m:ctrlPr>
                          </m:sSupPr>
                          <m:e>
                            <m:sSub>
                              <m:sSubPr>
                                <m:ctrlPr>
                                  <a:rPr lang="en-US" sz="2600" i="1">
                                    <a:solidFill>
                                      <a:schemeClr val="tx1">
                                        <a:lumMod val="75000"/>
                                        <a:lumOff val="25000"/>
                                      </a:schemeClr>
                                    </a:solidFill>
                                    <a:latin typeface="Cambria Math" charset="0"/>
                                    <a:ea typeface="Karla" charset="0"/>
                                    <a:cs typeface="Karla" charset="0"/>
                                  </a:rPr>
                                </m:ctrlPr>
                              </m:sSubPr>
                              <m:e>
                                <m:r>
                                  <a:rPr lang="en-US" sz="2600" i="1">
                                    <a:solidFill>
                                      <a:schemeClr val="tx1">
                                        <a:lumMod val="75000"/>
                                        <a:lumOff val="25000"/>
                                      </a:schemeClr>
                                    </a:solidFill>
                                    <a:latin typeface="Cambria Math" charset="0"/>
                                    <a:ea typeface="Karla" charset="0"/>
                                    <a:cs typeface="Karla" charset="0"/>
                                  </a:rPr>
                                  <m:t>𝑥</m:t>
                                </m:r>
                              </m:e>
                              <m:sub>
                                <m:r>
                                  <a:rPr lang="en-US" sz="2600" i="1">
                                    <a:solidFill>
                                      <a:schemeClr val="tx1">
                                        <a:lumMod val="75000"/>
                                        <a:lumOff val="25000"/>
                                      </a:schemeClr>
                                    </a:solidFill>
                                    <a:latin typeface="Cambria Math" charset="0"/>
                                    <a:ea typeface="Karla" charset="0"/>
                                    <a:cs typeface="Karla" charset="0"/>
                                  </a:rPr>
                                  <m:t>𝑖</m:t>
                                </m:r>
                              </m:sub>
                            </m:sSub>
                            <m:r>
                              <a:rPr lang="en-US" sz="2600" i="1">
                                <a:solidFill>
                                  <a:schemeClr val="tx1">
                                    <a:lumMod val="75000"/>
                                    <a:lumOff val="25000"/>
                                  </a:schemeClr>
                                </a:solidFill>
                                <a:latin typeface="Cambria Math" charset="0"/>
                                <a:ea typeface="Karla" charset="0"/>
                                <a:cs typeface="Karla" charset="0"/>
                              </a:rPr>
                              <m:t>−</m:t>
                            </m:r>
                            <m:acc>
                              <m:accPr>
                                <m:chr m:val="̅"/>
                                <m:ctrlPr>
                                  <a:rPr lang="en-US" sz="2600" i="1">
                                    <a:solidFill>
                                      <a:schemeClr val="tx1">
                                        <a:lumMod val="75000"/>
                                        <a:lumOff val="25000"/>
                                      </a:schemeClr>
                                    </a:solidFill>
                                    <a:latin typeface="Cambria Math" charset="0"/>
                                    <a:ea typeface="Karla" charset="0"/>
                                    <a:cs typeface="Karla" charset="0"/>
                                  </a:rPr>
                                </m:ctrlPr>
                              </m:accPr>
                              <m:e>
                                <m:r>
                                  <a:rPr lang="en-US" sz="2600" i="1">
                                    <a:solidFill>
                                      <a:schemeClr val="tx1">
                                        <a:lumMod val="75000"/>
                                        <a:lumOff val="25000"/>
                                      </a:schemeClr>
                                    </a:solidFill>
                                    <a:latin typeface="Cambria Math" charset="0"/>
                                    <a:ea typeface="Karla" charset="0"/>
                                    <a:cs typeface="Karla" charset="0"/>
                                  </a:rPr>
                                  <m:t>𝑥</m:t>
                                </m:r>
                              </m:e>
                            </m:acc>
                            <m:r>
                              <a:rPr lang="en-US" sz="2600" i="1">
                                <a:solidFill>
                                  <a:schemeClr val="tx1">
                                    <a:lumMod val="75000"/>
                                    <a:lumOff val="25000"/>
                                  </a:schemeClr>
                                </a:solidFill>
                                <a:latin typeface="Cambria Math" charset="0"/>
                                <a:ea typeface="Karla" charset="0"/>
                                <a:cs typeface="Karla" charset="0"/>
                              </a:rPr>
                              <m:t>)</m:t>
                            </m:r>
                          </m:e>
                          <m:sup>
                            <m:r>
                              <a:rPr lang="en-US" sz="2600" i="1">
                                <a:solidFill>
                                  <a:schemeClr val="tx1">
                                    <a:lumMod val="75000"/>
                                    <a:lumOff val="25000"/>
                                  </a:schemeClr>
                                </a:solidFill>
                                <a:latin typeface="Cambria Math" charset="0"/>
                                <a:ea typeface="Karla" charset="0"/>
                                <a:cs typeface="Karla" charset="0"/>
                              </a:rPr>
                              <m:t>2</m:t>
                            </m:r>
                          </m:sup>
                        </m:sSup>
                      </m:e>
                    </m:nary>
                    <m:r>
                      <a:rPr lang="en-US" sz="2600" i="1">
                        <a:solidFill>
                          <a:schemeClr val="tx1">
                            <a:lumMod val="75000"/>
                            <a:lumOff val="25000"/>
                          </a:schemeClr>
                        </a:solidFill>
                        <a:latin typeface="Cambria Math" charset="0"/>
                        <a:ea typeface="Cambria Math" charset="0"/>
                        <a:cs typeface="Cambria Math" charset="0"/>
                      </a:rPr>
                      <m:t>↑</m:t>
                    </m:r>
                    <m:r>
                      <a:rPr lang="en-US" sz="2600" i="1">
                        <a:solidFill>
                          <a:schemeClr val="tx1">
                            <a:lumMod val="75000"/>
                            <a:lumOff val="25000"/>
                          </a:schemeClr>
                        </a:solidFill>
                        <a:latin typeface="Cambria Math" charset="0"/>
                        <a:ea typeface="Karla" charset="0"/>
                        <a:cs typeface="Karla" charset="0"/>
                      </a:rPr>
                      <m:t> </m:t>
                    </m:r>
                    <m:r>
                      <a:rPr lang="en-US" sz="2600" i="1" smtClean="0">
                        <a:solidFill>
                          <a:schemeClr val="tx1">
                            <a:lumMod val="75000"/>
                            <a:lumOff val="25000"/>
                          </a:schemeClr>
                        </a:solidFill>
                        <a:latin typeface="Cambria Math" charset="0"/>
                        <a:ea typeface="Cambria Math" charset="0"/>
                        <a:cs typeface="Cambria Math" charset="0"/>
                      </a:rPr>
                      <m:t>⟹</m:t>
                    </m:r>
                  </m:oMath>
                </a14:m>
                <a:r>
                  <a:rPr lang="en-US" sz="2600" dirty="0">
                    <a:solidFill>
                      <a:schemeClr val="tx1">
                        <a:lumMod val="75000"/>
                        <a:lumOff val="25000"/>
                      </a:schemeClr>
                    </a:solidFill>
                    <a:ea typeface="Karla" charset="0"/>
                    <a:cs typeface="Karla" charset="0"/>
                  </a:rPr>
                  <a:t> </a:t>
                </a:r>
                <a14:m>
                  <m:oMath xmlns:m="http://schemas.openxmlformats.org/officeDocument/2006/math">
                    <m:r>
                      <a:rPr lang="en-US" sz="2600" i="1">
                        <a:solidFill>
                          <a:schemeClr val="tx1">
                            <a:lumMod val="75000"/>
                            <a:lumOff val="25000"/>
                          </a:schemeClr>
                        </a:solidFill>
                        <a:latin typeface="Cambria Math" charset="0"/>
                        <a:ea typeface="Karla" charset="0"/>
                        <a:cs typeface="Karla" charset="0"/>
                      </a:rPr>
                      <m:t>𝑆𝐸</m:t>
                    </m:r>
                    <m:r>
                      <a:rPr lang="en-US" sz="2600" i="1">
                        <a:solidFill>
                          <a:schemeClr val="tx1">
                            <a:lumMod val="75000"/>
                            <a:lumOff val="25000"/>
                          </a:schemeClr>
                        </a:solidFill>
                        <a:latin typeface="Cambria Math" charset="0"/>
                        <a:ea typeface="Karla" charset="0"/>
                        <a:cs typeface="Karla" charset="0"/>
                      </a:rPr>
                      <m:t>↓</m:t>
                    </m:r>
                  </m:oMath>
                </a14:m>
                <a:endParaRPr lang="en-US" sz="2600" dirty="0" smtClean="0">
                  <a:solidFill>
                    <a:schemeClr val="tx1">
                      <a:lumMod val="75000"/>
                      <a:lumOff val="25000"/>
                    </a:schemeClr>
                  </a:solidFill>
                  <a:ea typeface="Karla" charset="0"/>
                  <a:cs typeface="Karla" charset="0"/>
                </a:endParaRPr>
              </a:p>
              <a:p>
                <a:pPr>
                  <a:spcAft>
                    <a:spcPts val="1200"/>
                  </a:spcAft>
                </a:pPr>
                <a:r>
                  <a:rPr lang="en-US" sz="2600" b="1" dirty="0" smtClean="0">
                    <a:solidFill>
                      <a:schemeClr val="tx1">
                        <a:lumMod val="75000"/>
                        <a:lumOff val="25000"/>
                      </a:schemeClr>
                    </a:solidFill>
                    <a:latin typeface="Karla" charset="0"/>
                    <a:ea typeface="Karla" charset="0"/>
                    <a:cs typeface="Karla" charset="0"/>
                  </a:rPr>
                  <a:t>Better data: </a:t>
                </a:r>
                <a14:m>
                  <m:oMath xmlns:m="http://schemas.openxmlformats.org/officeDocument/2006/math">
                    <m:sSup>
                      <m:sSupPr>
                        <m:ctrlPr>
                          <a:rPr lang="en-US" sz="2600" b="0" i="1" smtClean="0">
                            <a:solidFill>
                              <a:schemeClr val="tx1">
                                <a:lumMod val="75000"/>
                                <a:lumOff val="25000"/>
                              </a:schemeClr>
                            </a:solidFill>
                            <a:latin typeface="Cambria Math" charset="0"/>
                            <a:ea typeface="Karla" charset="0"/>
                            <a:cs typeface="Karla" charset="0"/>
                          </a:rPr>
                        </m:ctrlPr>
                      </m:sSupPr>
                      <m:e>
                        <m:r>
                          <a:rPr lang="en-US" sz="2600" b="0" i="1" smtClean="0">
                            <a:solidFill>
                              <a:schemeClr val="tx1">
                                <a:lumMod val="75000"/>
                                <a:lumOff val="25000"/>
                              </a:schemeClr>
                            </a:solidFill>
                            <a:latin typeface="Cambria Math" charset="0"/>
                            <a:ea typeface="Karla" charset="0"/>
                            <a:cs typeface="Karla" charset="0"/>
                          </a:rPr>
                          <m:t>𝜎</m:t>
                        </m:r>
                      </m:e>
                      <m:sup>
                        <m:r>
                          <a:rPr lang="en-US" sz="2600" b="0" i="1" smtClean="0">
                            <a:solidFill>
                              <a:schemeClr val="tx1">
                                <a:lumMod val="75000"/>
                                <a:lumOff val="25000"/>
                              </a:schemeClr>
                            </a:solidFill>
                            <a:latin typeface="Cambria Math" charset="0"/>
                            <a:ea typeface="Karla" charset="0"/>
                            <a:cs typeface="Karla" charset="0"/>
                          </a:rPr>
                          <m:t>2</m:t>
                        </m:r>
                      </m:sup>
                    </m:sSup>
                    <m:r>
                      <a:rPr lang="en-US" sz="2600" b="0" i="1" smtClean="0">
                        <a:solidFill>
                          <a:schemeClr val="tx1">
                            <a:lumMod val="75000"/>
                            <a:lumOff val="25000"/>
                          </a:schemeClr>
                        </a:solidFill>
                        <a:latin typeface="Cambria Math" charset="0"/>
                        <a:ea typeface="Cambria Math" charset="0"/>
                        <a:cs typeface="Cambria Math" charset="0"/>
                      </a:rPr>
                      <m:t>↓ ⇒</m:t>
                    </m:r>
                    <m:r>
                      <a:rPr lang="en-US" sz="2600" b="0" i="1" smtClean="0">
                        <a:solidFill>
                          <a:schemeClr val="tx1">
                            <a:lumMod val="75000"/>
                            <a:lumOff val="25000"/>
                          </a:schemeClr>
                        </a:solidFill>
                        <a:latin typeface="Cambria Math" charset="0"/>
                        <a:ea typeface="Cambria Math" charset="0"/>
                        <a:cs typeface="Cambria Math" charset="0"/>
                      </a:rPr>
                      <m:t>𝑆𝐸</m:t>
                    </m:r>
                    <m:r>
                      <a:rPr lang="en-US" sz="2600" b="0" i="1" smtClean="0">
                        <a:solidFill>
                          <a:schemeClr val="tx1">
                            <a:lumMod val="75000"/>
                            <a:lumOff val="25000"/>
                          </a:schemeClr>
                        </a:solidFill>
                        <a:latin typeface="Cambria Math" charset="0"/>
                        <a:ea typeface="Cambria Math" charset="0"/>
                        <a:cs typeface="Cambria Math" charset="0"/>
                      </a:rPr>
                      <m:t>↓</m:t>
                    </m:r>
                  </m:oMath>
                </a14:m>
                <a:r>
                  <a:rPr lang="en-US" sz="2600" dirty="0" smtClean="0">
                    <a:solidFill>
                      <a:schemeClr val="tx1">
                        <a:lumMod val="75000"/>
                        <a:lumOff val="25000"/>
                      </a:schemeClr>
                    </a:solidFill>
                    <a:latin typeface="Karla" charset="0"/>
                    <a:ea typeface="Karla" charset="0"/>
                    <a:cs typeface="Karla" charset="0"/>
                  </a:rPr>
                  <a:t>  </a:t>
                </a:r>
                <a:endParaRPr lang="en-US" sz="2600" dirty="0">
                  <a:solidFill>
                    <a:schemeClr val="tx1">
                      <a:lumMod val="75000"/>
                      <a:lumOff val="25000"/>
                    </a:schemeClr>
                  </a:solidFill>
                  <a:latin typeface="Karla" charset="0"/>
                  <a:ea typeface="Karla" charset="0"/>
                  <a:cs typeface="Karla" charset="0"/>
                </a:endParaRPr>
              </a:p>
            </p:txBody>
          </p:sp>
        </mc:Choice>
        <mc:Fallback xmlns="">
          <p:sp>
            <p:nvSpPr>
              <p:cNvPr id="6" name="Rectangle 5"/>
              <p:cNvSpPr>
                <a:spLocks noRot="1" noChangeAspect="1" noMove="1" noResize="1" noEditPoints="1" noAdjustHandles="1" noChangeArrowheads="1" noChangeShapeType="1" noTextEdit="1"/>
              </p:cNvSpPr>
              <p:nvPr/>
            </p:nvSpPr>
            <p:spPr>
              <a:xfrm>
                <a:off x="1000836" y="1419484"/>
                <a:ext cx="8948382" cy="1616981"/>
              </a:xfrm>
              <a:prstGeom prst="rect">
                <a:avLst/>
              </a:prstGeom>
              <a:blipFill rotWithShape="0">
                <a:blip r:embed="rId4"/>
                <a:stretch>
                  <a:fillRect l="-1226" t="-3019" b="-8679"/>
                </a:stretch>
              </a:blipFill>
            </p:spPr>
            <p:txBody>
              <a:bodyPr/>
              <a:lstStyle/>
              <a:p>
                <a:r>
                  <a:rPr lang="en-US">
                    <a:noFill/>
                  </a:rPr>
                  <a:t> </a:t>
                </a:r>
              </a:p>
            </p:txBody>
          </p:sp>
        </mc:Fallback>
      </mc:AlternateContent>
      <p:cxnSp>
        <p:nvCxnSpPr>
          <p:cNvPr id="7" name="Straight Connector 6"/>
          <p:cNvCxnSpPr/>
          <p:nvPr/>
        </p:nvCxnSpPr>
        <p:spPr>
          <a:xfrm>
            <a:off x="0" y="3581400"/>
            <a:ext cx="12192000" cy="0"/>
          </a:xfrm>
          <a:prstGeom prst="line">
            <a:avLst/>
          </a:prstGeom>
          <a:ln w="6350">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8" name="Content Placeholder 2"/>
              <p:cNvSpPr>
                <a:spLocks noGrp="1"/>
              </p:cNvSpPr>
              <p:nvPr>
                <p:ph idx="1"/>
              </p:nvPr>
            </p:nvSpPr>
            <p:spPr>
              <a:xfrm>
                <a:off x="736671" y="3880601"/>
                <a:ext cx="11106037" cy="2111143"/>
              </a:xfrm>
            </p:spPr>
            <p:txBody>
              <a:bodyPr/>
              <a:lstStyle/>
              <a:p>
                <a:pPr>
                  <a:spcAft>
                    <a:spcPts val="1200"/>
                  </a:spcAft>
                </a:pPr>
                <a:r>
                  <a:rPr lang="en-US" sz="2400" dirty="0" smtClean="0">
                    <a:latin typeface="Karla" charset="0"/>
                    <a:ea typeface="Karla" charset="0"/>
                    <a:cs typeface="Karla" charset="0"/>
                  </a:rPr>
                  <a:t>In practice, we do not know the theoretical value of </a:t>
                </a:r>
                <a14:m>
                  <m:oMath xmlns:m="http://schemas.openxmlformats.org/officeDocument/2006/math">
                    <m:r>
                      <a:rPr lang="en-US" sz="2400" i="1" smtClean="0">
                        <a:latin typeface="Cambria Math" charset="0"/>
                        <a:ea typeface="Karla" charset="0"/>
                        <a:cs typeface="Karla" charset="0"/>
                      </a:rPr>
                      <m:t>𝜎</m:t>
                    </m:r>
                  </m:oMath>
                </a14:m>
                <a:r>
                  <a:rPr lang="en-US" sz="2400" dirty="0" smtClean="0">
                    <a:latin typeface="Karla" charset="0"/>
                    <a:ea typeface="Karla" charset="0"/>
                    <a:cs typeface="Karla" charset="0"/>
                  </a:rPr>
                  <a:t> since </a:t>
                </a:r>
                <a:r>
                  <a:rPr lang="en-US" sz="2400" dirty="0">
                    <a:latin typeface="Karla" charset="0"/>
                    <a:ea typeface="Karla" charset="0"/>
                    <a:cs typeface="Karla" charset="0"/>
                  </a:rPr>
                  <a:t>we do not know the exact distribution of the </a:t>
                </a:r>
                <a:r>
                  <a:rPr lang="en-US" sz="2400" dirty="0" smtClean="0">
                    <a:latin typeface="Karla" charset="0"/>
                    <a:ea typeface="Karla" charset="0"/>
                    <a:cs typeface="Karla" charset="0"/>
                  </a:rPr>
                  <a:t>noise </a:t>
                </a:r>
                <a14:m>
                  <m:oMath xmlns:m="http://schemas.openxmlformats.org/officeDocument/2006/math">
                    <m:r>
                      <a:rPr lang="en-US" sz="2400" i="1" smtClean="0">
                        <a:latin typeface="Cambria Math" charset="0"/>
                        <a:ea typeface="Karla" charset="0"/>
                        <a:cs typeface="Karla" charset="0"/>
                      </a:rPr>
                      <m:t>𝜖</m:t>
                    </m:r>
                  </m:oMath>
                </a14:m>
                <a:r>
                  <a:rPr lang="en-US" sz="2400" dirty="0" smtClean="0">
                    <a:latin typeface="Karla" charset="0"/>
                    <a:ea typeface="Karla" charset="0"/>
                    <a:cs typeface="Karla" charset="0"/>
                  </a:rPr>
                  <a:t>. </a:t>
                </a:r>
              </a:p>
              <a:p>
                <a:pPr>
                  <a:spcAft>
                    <a:spcPts val="1200"/>
                  </a:spcAft>
                </a:pPr>
                <a:endParaRPr lang="en-US" sz="2400" b="0" dirty="0" smtClean="0">
                  <a:latin typeface="Karla" charset="0"/>
                  <a:ea typeface="Karla" charset="0"/>
                  <a:cs typeface="Karla" charset="0"/>
                </a:endParaRPr>
              </a:p>
              <a:p>
                <a:pPr>
                  <a:spcAft>
                    <a:spcPts val="1200"/>
                  </a:spcAft>
                </a:pPr>
                <a:endParaRPr lang="en-US" sz="2400" dirty="0">
                  <a:latin typeface="Karla" charset="0"/>
                  <a:ea typeface="Karla" charset="0"/>
                  <a:cs typeface="Karla" charset="0"/>
                </a:endParaRPr>
              </a:p>
            </p:txBody>
          </p:sp>
        </mc:Choice>
        <mc:Fallback>
          <p:sp>
            <p:nvSpPr>
              <p:cNvPr id="8" name="Content Placeholder 2"/>
              <p:cNvSpPr>
                <a:spLocks noGrp="1" noRot="1" noChangeAspect="1" noMove="1" noResize="1" noEditPoints="1" noAdjustHandles="1" noChangeArrowheads="1" noChangeShapeType="1" noTextEdit="1"/>
              </p:cNvSpPr>
              <p:nvPr>
                <p:ph idx="1"/>
              </p:nvPr>
            </p:nvSpPr>
            <p:spPr>
              <a:xfrm>
                <a:off x="736671" y="3880601"/>
                <a:ext cx="11106037" cy="2111143"/>
              </a:xfrm>
              <a:blipFill rotWithShape="0">
                <a:blip r:embed="rId5"/>
                <a:stretch>
                  <a:fillRect l="-878" t="-2312" r="-1207"/>
                </a:stretch>
              </a:blipFill>
            </p:spPr>
            <p:txBody>
              <a:bodyPr/>
              <a:lstStyle/>
              <a:p>
                <a:r>
                  <a:rPr lang="en-US">
                    <a:noFill/>
                  </a:rPr>
                  <a:t> </a:t>
                </a:r>
              </a:p>
            </p:txBody>
          </p:sp>
        </mc:Fallback>
      </mc:AlternateContent>
      <p:sp>
        <p:nvSpPr>
          <p:cNvPr id="9" name="Slide Number Placeholder 8"/>
          <p:cNvSpPr>
            <a:spLocks noGrp="1"/>
          </p:cNvSpPr>
          <p:nvPr>
            <p:ph type="sldNum" sz="quarter" idx="12"/>
          </p:nvPr>
        </p:nvSpPr>
        <p:spPr/>
        <p:txBody>
          <a:bodyPr/>
          <a:lstStyle/>
          <a:p>
            <a:fld id="{81B7CCDB-6D39-0547-B7B3-C80E39D6513A}" type="slidenum">
              <a:rPr lang="en-US" smtClean="0"/>
              <a:t>59</a:t>
            </a:fld>
            <a:endParaRPr lang="en-US"/>
          </a:p>
        </p:txBody>
      </p:sp>
    </p:spTree>
    <p:extLst>
      <p:ext uri="{BB962C8B-B14F-4D97-AF65-F5344CB8AC3E}">
        <p14:creationId xmlns:p14="http://schemas.microsoft.com/office/powerpoint/2010/main" val="13622061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3.125E-6 4.44444E-6 L 0.37213 0.00046 " pathEditMode="relative" rAng="0" ptsTypes="AA">
                                      <p:cBhvr>
                                        <p:cTn id="6" dur="2000" fill="hold"/>
                                        <p:tgtEl>
                                          <p:spTgt spid="5"/>
                                        </p:tgtEl>
                                        <p:attrNameLst>
                                          <p:attrName>ppt_x</p:attrName>
                                          <p:attrName>ppt_y</p:attrName>
                                        </p:attrNameLst>
                                      </p:cBhvr>
                                      <p:rCtr x="18607" y="23"/>
                                    </p:animMotion>
                                  </p:childTnLst>
                                </p:cTn>
                              </p:par>
                              <p:par>
                                <p:cTn id="7" presetID="6" presetClass="emph" presetSubtype="0" fill="hold" nodeType="withEffect">
                                  <p:stCondLst>
                                    <p:cond delay="200"/>
                                  </p:stCondLst>
                                  <p:childTnLst>
                                    <p:animScale>
                                      <p:cBhvr>
                                        <p:cTn id="8" dur="1000" fill="hold"/>
                                        <p:tgtEl>
                                          <p:spTgt spid="5"/>
                                        </p:tgtEl>
                                      </p:cBhvr>
                                      <p:by x="70000" y="70000"/>
                                    </p:animScale>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2039" y="251037"/>
            <a:ext cx="11493416" cy="767276"/>
          </a:xfrm>
        </p:spPr>
        <p:txBody>
          <a:bodyPr/>
          <a:lstStyle/>
          <a:p>
            <a:r>
              <a:rPr lang="en-US" smtClean="0"/>
              <a:t>Standard Errors</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525728" y="1199202"/>
                <a:ext cx="11106037" cy="2111143"/>
              </a:xfrm>
            </p:spPr>
            <p:txBody>
              <a:bodyPr/>
              <a:lstStyle/>
              <a:p>
                <a:pPr>
                  <a:spcAft>
                    <a:spcPts val="1200"/>
                  </a:spcAft>
                </a:pPr>
                <a:r>
                  <a:rPr lang="en-US" sz="2400" dirty="0" smtClean="0">
                    <a:latin typeface="Karla" charset="0"/>
                    <a:ea typeface="Karla" charset="0"/>
                    <a:cs typeface="Karla" charset="0"/>
                  </a:rPr>
                  <a:t>However</a:t>
                </a:r>
                <a:r>
                  <a:rPr lang="en-US" sz="2400" dirty="0">
                    <a:latin typeface="Karla" charset="0"/>
                    <a:ea typeface="Karla" charset="0"/>
                    <a:cs typeface="Karla" charset="0"/>
                  </a:rPr>
                  <a:t>, if we make the following assumptions, </a:t>
                </a:r>
                <a:endParaRPr lang="en-US" sz="2400" dirty="0" smtClean="0">
                  <a:latin typeface="Karla" charset="0"/>
                  <a:ea typeface="Karla" charset="0"/>
                  <a:cs typeface="Karla" charset="0"/>
                </a:endParaRPr>
              </a:p>
              <a:p>
                <a:pPr marL="582613" indent="-233363">
                  <a:spcAft>
                    <a:spcPts val="1200"/>
                  </a:spcAft>
                  <a:buFont typeface="Arial" charset="0"/>
                  <a:buChar char="•"/>
                </a:pPr>
                <a:r>
                  <a:rPr lang="en-US" sz="2400" dirty="0">
                    <a:latin typeface="Karla" charset="0"/>
                    <a:ea typeface="Karla" charset="0"/>
                    <a:cs typeface="Karla" charset="0"/>
                  </a:rPr>
                  <a:t>the errors </a:t>
                </a:r>
                <a14:m>
                  <m:oMath xmlns:m="http://schemas.openxmlformats.org/officeDocument/2006/math">
                    <m:sSub>
                      <m:sSubPr>
                        <m:ctrlPr>
                          <a:rPr lang="en-US" sz="2400" i="1" smtClean="0">
                            <a:latin typeface="Cambria Math" charset="0"/>
                            <a:ea typeface="Karla" charset="0"/>
                            <a:cs typeface="Karla" charset="0"/>
                          </a:rPr>
                        </m:ctrlPr>
                      </m:sSubPr>
                      <m:e>
                        <m:r>
                          <a:rPr lang="en-US" sz="2400" i="1" smtClean="0">
                            <a:latin typeface="Cambria Math" charset="0"/>
                            <a:ea typeface="Karla" charset="0"/>
                            <a:cs typeface="Karla" charset="0"/>
                          </a:rPr>
                          <m:t>𝜖</m:t>
                        </m:r>
                      </m:e>
                      <m:sub>
                        <m:r>
                          <a:rPr lang="en-US" sz="2400" b="0" i="1" smtClean="0">
                            <a:latin typeface="Cambria Math" charset="0"/>
                            <a:ea typeface="Karla" charset="0"/>
                            <a:cs typeface="Karla" charset="0"/>
                          </a:rPr>
                          <m:t>𝑖</m:t>
                        </m:r>
                      </m:sub>
                    </m:sSub>
                    <m:r>
                      <a:rPr lang="en-US" sz="2400" b="0" i="1" smtClean="0">
                        <a:latin typeface="Cambria Math" charset="0"/>
                        <a:ea typeface="Karla" charset="0"/>
                        <a:cs typeface="Karla" charset="0"/>
                      </a:rPr>
                      <m:t>=</m:t>
                    </m:r>
                    <m:sSub>
                      <m:sSubPr>
                        <m:ctrlPr>
                          <a:rPr lang="en-US" sz="2400" b="0" i="1" smtClean="0">
                            <a:latin typeface="Cambria Math" charset="0"/>
                            <a:ea typeface="Karla" charset="0"/>
                            <a:cs typeface="Karla" charset="0"/>
                          </a:rPr>
                        </m:ctrlPr>
                      </m:sSubPr>
                      <m:e>
                        <m:r>
                          <a:rPr lang="en-US" sz="2400" b="0" i="1" smtClean="0">
                            <a:latin typeface="Cambria Math" charset="0"/>
                            <a:ea typeface="Karla" charset="0"/>
                            <a:cs typeface="Karla" charset="0"/>
                          </a:rPr>
                          <m:t>𝑦</m:t>
                        </m:r>
                      </m:e>
                      <m:sub>
                        <m:r>
                          <a:rPr lang="en-US" sz="2400" b="0" i="1" smtClean="0">
                            <a:latin typeface="Cambria Math" charset="0"/>
                            <a:ea typeface="Karla" charset="0"/>
                            <a:cs typeface="Karla" charset="0"/>
                          </a:rPr>
                          <m:t>𝑖</m:t>
                        </m:r>
                      </m:sub>
                    </m:sSub>
                    <m:r>
                      <a:rPr lang="en-US" sz="2400" b="0" i="1" smtClean="0">
                        <a:latin typeface="Cambria Math" charset="0"/>
                        <a:ea typeface="Karla" charset="0"/>
                        <a:cs typeface="Karla" charset="0"/>
                      </a:rPr>
                      <m:t>−</m:t>
                    </m:r>
                    <m:sSub>
                      <m:sSubPr>
                        <m:ctrlPr>
                          <a:rPr lang="en-US" sz="2400" b="0" i="1" smtClean="0">
                            <a:latin typeface="Cambria Math" charset="0"/>
                            <a:ea typeface="Karla" charset="0"/>
                            <a:cs typeface="Karla" charset="0"/>
                          </a:rPr>
                        </m:ctrlPr>
                      </m:sSubPr>
                      <m:e>
                        <m:acc>
                          <m:accPr>
                            <m:chr m:val="̂"/>
                            <m:ctrlPr>
                              <a:rPr lang="en-US" sz="2400" b="0" i="1" smtClean="0">
                                <a:latin typeface="Cambria Math" charset="0"/>
                                <a:ea typeface="Karla" charset="0"/>
                                <a:cs typeface="Karla" charset="0"/>
                              </a:rPr>
                            </m:ctrlPr>
                          </m:accPr>
                          <m:e>
                            <m:r>
                              <a:rPr lang="en-US" sz="2400" b="0" i="1" smtClean="0">
                                <a:latin typeface="Cambria Math" charset="0"/>
                                <a:ea typeface="Karla" charset="0"/>
                                <a:cs typeface="Karla" charset="0"/>
                              </a:rPr>
                              <m:t>𝑦</m:t>
                            </m:r>
                          </m:e>
                        </m:acc>
                      </m:e>
                      <m:sub>
                        <m:r>
                          <a:rPr lang="en-US" sz="2400" b="0" i="1" smtClean="0">
                            <a:latin typeface="Cambria Math" charset="0"/>
                            <a:ea typeface="Karla" charset="0"/>
                            <a:cs typeface="Karla" charset="0"/>
                          </a:rPr>
                          <m:t>𝑖</m:t>
                        </m:r>
                      </m:sub>
                    </m:sSub>
                    <m:r>
                      <a:rPr lang="en-US" sz="2400" b="0" i="0" smtClean="0">
                        <a:latin typeface="Cambria Math" charset="0"/>
                        <a:ea typeface="Karla" charset="0"/>
                        <a:cs typeface="Karla" charset="0"/>
                      </a:rPr>
                      <m:t> </m:t>
                    </m:r>
                  </m:oMath>
                </a14:m>
                <a:r>
                  <a:rPr lang="en-US" sz="2400" dirty="0" smtClean="0">
                    <a:latin typeface="Karla" charset="0"/>
                    <a:ea typeface="Karla" charset="0"/>
                    <a:cs typeface="Karla" charset="0"/>
                  </a:rPr>
                  <a:t>and </a:t>
                </a:r>
                <a14:m>
                  <m:oMath xmlns:m="http://schemas.openxmlformats.org/officeDocument/2006/math">
                    <m:sSub>
                      <m:sSubPr>
                        <m:ctrlPr>
                          <a:rPr lang="en-US" sz="2400" i="1">
                            <a:latin typeface="Cambria Math" charset="0"/>
                            <a:ea typeface="Karla" charset="0"/>
                            <a:cs typeface="Karla" charset="0"/>
                          </a:rPr>
                        </m:ctrlPr>
                      </m:sSubPr>
                      <m:e>
                        <m:r>
                          <a:rPr lang="en-US" sz="2400" i="1">
                            <a:latin typeface="Cambria Math" charset="0"/>
                            <a:ea typeface="Karla" charset="0"/>
                            <a:cs typeface="Karla" charset="0"/>
                          </a:rPr>
                          <m:t>𝜖</m:t>
                        </m:r>
                      </m:e>
                      <m:sub>
                        <m:r>
                          <a:rPr lang="en-US" sz="2400" b="0" i="1" smtClean="0">
                            <a:latin typeface="Cambria Math" charset="0"/>
                            <a:ea typeface="Karla" charset="0"/>
                            <a:cs typeface="Karla" charset="0"/>
                          </a:rPr>
                          <m:t>𝑗</m:t>
                        </m:r>
                      </m:sub>
                    </m:sSub>
                    <m:r>
                      <a:rPr lang="en-US" sz="2400" i="1">
                        <a:latin typeface="Cambria Math" charset="0"/>
                        <a:ea typeface="Karla" charset="0"/>
                        <a:cs typeface="Karla" charset="0"/>
                      </a:rPr>
                      <m:t>=</m:t>
                    </m:r>
                    <m:sSub>
                      <m:sSubPr>
                        <m:ctrlPr>
                          <a:rPr lang="en-US" sz="2400" i="1">
                            <a:latin typeface="Cambria Math" charset="0"/>
                            <a:ea typeface="Karla" charset="0"/>
                            <a:cs typeface="Karla" charset="0"/>
                          </a:rPr>
                        </m:ctrlPr>
                      </m:sSubPr>
                      <m:e>
                        <m:r>
                          <a:rPr lang="en-US" sz="2400" i="1">
                            <a:latin typeface="Cambria Math" charset="0"/>
                            <a:ea typeface="Karla" charset="0"/>
                            <a:cs typeface="Karla" charset="0"/>
                          </a:rPr>
                          <m:t>𝑦</m:t>
                        </m:r>
                      </m:e>
                      <m:sub>
                        <m:r>
                          <a:rPr lang="en-US" sz="2400" b="0" i="1" smtClean="0">
                            <a:latin typeface="Cambria Math" charset="0"/>
                            <a:ea typeface="Karla" charset="0"/>
                            <a:cs typeface="Karla" charset="0"/>
                          </a:rPr>
                          <m:t>𝑗</m:t>
                        </m:r>
                      </m:sub>
                    </m:sSub>
                    <m:r>
                      <a:rPr lang="en-US" sz="2400" i="1">
                        <a:latin typeface="Cambria Math" charset="0"/>
                        <a:ea typeface="Karla" charset="0"/>
                        <a:cs typeface="Karla" charset="0"/>
                      </a:rPr>
                      <m:t>−</m:t>
                    </m:r>
                    <m:sSub>
                      <m:sSubPr>
                        <m:ctrlPr>
                          <a:rPr lang="en-US" sz="2400" i="1">
                            <a:latin typeface="Cambria Math" charset="0"/>
                            <a:ea typeface="Karla" charset="0"/>
                            <a:cs typeface="Karla" charset="0"/>
                          </a:rPr>
                        </m:ctrlPr>
                      </m:sSubPr>
                      <m:e>
                        <m:acc>
                          <m:accPr>
                            <m:chr m:val="̂"/>
                            <m:ctrlPr>
                              <a:rPr lang="en-US" sz="2400" i="1">
                                <a:latin typeface="Cambria Math" charset="0"/>
                                <a:ea typeface="Karla" charset="0"/>
                                <a:cs typeface="Karla" charset="0"/>
                              </a:rPr>
                            </m:ctrlPr>
                          </m:accPr>
                          <m:e>
                            <m:r>
                              <a:rPr lang="en-US" sz="2400" i="1">
                                <a:latin typeface="Cambria Math" charset="0"/>
                                <a:ea typeface="Karla" charset="0"/>
                                <a:cs typeface="Karla" charset="0"/>
                              </a:rPr>
                              <m:t>𝑦</m:t>
                            </m:r>
                          </m:e>
                        </m:acc>
                      </m:e>
                      <m:sub>
                        <m:r>
                          <a:rPr lang="en-US" sz="2400" b="0" i="1" smtClean="0">
                            <a:latin typeface="Cambria Math" charset="0"/>
                            <a:ea typeface="Karla" charset="0"/>
                            <a:cs typeface="Karla" charset="0"/>
                          </a:rPr>
                          <m:t>𝑗</m:t>
                        </m:r>
                      </m:sub>
                    </m:sSub>
                    <m:r>
                      <a:rPr lang="en-US" sz="2400" i="1">
                        <a:latin typeface="Cambria Math" charset="0"/>
                        <a:ea typeface="Karla" charset="0"/>
                        <a:cs typeface="Karla" charset="0"/>
                      </a:rPr>
                      <m:t> </m:t>
                    </m:r>
                  </m:oMath>
                </a14:m>
                <a:r>
                  <a:rPr lang="en-US" sz="2400" dirty="0" smtClean="0">
                    <a:latin typeface="Karla" charset="0"/>
                    <a:ea typeface="Karla" charset="0"/>
                    <a:cs typeface="Karla" charset="0"/>
                  </a:rPr>
                  <a:t> </a:t>
                </a:r>
                <a:r>
                  <a:rPr lang="en-US" sz="2400" dirty="0">
                    <a:latin typeface="Karla" charset="0"/>
                    <a:ea typeface="Karla" charset="0"/>
                    <a:cs typeface="Karla" charset="0"/>
                  </a:rPr>
                  <a:t>are uncorrelated, for </a:t>
                </a:r>
                <a14:m>
                  <m:oMath xmlns:m="http://schemas.openxmlformats.org/officeDocument/2006/math">
                    <m:r>
                      <a:rPr lang="en-US" sz="2400" b="0" i="1" smtClean="0">
                        <a:latin typeface="Cambria Math" charset="0"/>
                        <a:ea typeface="Karla" charset="0"/>
                        <a:cs typeface="Karla" charset="0"/>
                      </a:rPr>
                      <m:t>𝑖</m:t>
                    </m:r>
                    <m:r>
                      <a:rPr lang="en-US" sz="2400" b="0" i="1" smtClean="0">
                        <a:latin typeface="Cambria Math" charset="0"/>
                        <a:ea typeface="Karla" charset="0"/>
                        <a:cs typeface="Karla" charset="0"/>
                      </a:rPr>
                      <m:t>≠</m:t>
                    </m:r>
                    <m:r>
                      <a:rPr lang="en-US" sz="2400" b="0" i="1" smtClean="0">
                        <a:latin typeface="Cambria Math" charset="0"/>
                        <a:ea typeface="Karla" charset="0"/>
                        <a:cs typeface="Karla" charset="0"/>
                      </a:rPr>
                      <m:t>𝑗</m:t>
                    </m:r>
                  </m:oMath>
                </a14:m>
                <a:r>
                  <a:rPr lang="en-US" sz="2400" dirty="0" smtClean="0">
                    <a:latin typeface="Karla" charset="0"/>
                    <a:ea typeface="Karla" charset="0"/>
                    <a:cs typeface="Karla" charset="0"/>
                  </a:rPr>
                  <a:t> ,</a:t>
                </a:r>
              </a:p>
              <a:p>
                <a:pPr marL="582613" indent="-233363">
                  <a:spcAft>
                    <a:spcPts val="1200"/>
                  </a:spcAft>
                  <a:buFont typeface="Arial" charset="0"/>
                  <a:buChar char="•"/>
                </a:pPr>
                <a:r>
                  <a:rPr lang="en-US" sz="2400" dirty="0" smtClean="0">
                    <a:latin typeface="Karla" charset="0"/>
                    <a:ea typeface="Karla" charset="0"/>
                    <a:cs typeface="Karla" charset="0"/>
                  </a:rPr>
                  <a:t>each </a:t>
                </a:r>
                <a14:m>
                  <m:oMath xmlns:m="http://schemas.openxmlformats.org/officeDocument/2006/math">
                    <m:sSub>
                      <m:sSubPr>
                        <m:ctrlPr>
                          <a:rPr lang="en-US" sz="2400" i="1">
                            <a:latin typeface="Cambria Math" charset="0"/>
                            <a:ea typeface="Karla" charset="0"/>
                            <a:cs typeface="Karla" charset="0"/>
                          </a:rPr>
                        </m:ctrlPr>
                      </m:sSubPr>
                      <m:e>
                        <m:r>
                          <a:rPr lang="en-US" sz="2400" i="1">
                            <a:latin typeface="Cambria Math" charset="0"/>
                            <a:ea typeface="Karla" charset="0"/>
                            <a:cs typeface="Karla" charset="0"/>
                          </a:rPr>
                          <m:t>𝜖</m:t>
                        </m:r>
                      </m:e>
                      <m:sub>
                        <m:r>
                          <a:rPr lang="en-US" sz="2400" i="1">
                            <a:latin typeface="Cambria Math" charset="0"/>
                            <a:ea typeface="Karla" charset="0"/>
                            <a:cs typeface="Karla" charset="0"/>
                          </a:rPr>
                          <m:t>𝑖</m:t>
                        </m:r>
                      </m:sub>
                    </m:sSub>
                  </m:oMath>
                </a14:m>
                <a:r>
                  <a:rPr lang="en-US" sz="2400" dirty="0" smtClean="0">
                    <a:latin typeface="Karla" charset="0"/>
                    <a:ea typeface="Karla" charset="0"/>
                    <a:cs typeface="Karla" charset="0"/>
                  </a:rPr>
                  <a:t> </a:t>
                </a:r>
                <a:r>
                  <a:rPr lang="en-US" sz="2400" dirty="0">
                    <a:latin typeface="Karla" charset="0"/>
                    <a:ea typeface="Karla" charset="0"/>
                    <a:cs typeface="Karla" charset="0"/>
                  </a:rPr>
                  <a:t>is normally distributed with mean 0 and </a:t>
                </a:r>
                <a:r>
                  <a:rPr lang="en-US" sz="2400" dirty="0" smtClean="0">
                    <a:latin typeface="Karla" charset="0"/>
                    <a:ea typeface="Karla" charset="0"/>
                    <a:cs typeface="Karla" charset="0"/>
                  </a:rPr>
                  <a:t>variance </a:t>
                </a:r>
                <a14:m>
                  <m:oMath xmlns:m="http://schemas.openxmlformats.org/officeDocument/2006/math">
                    <m:sSubSup>
                      <m:sSubSupPr>
                        <m:ctrlPr>
                          <a:rPr lang="en-US" sz="2400" b="0" i="1" smtClean="0">
                            <a:latin typeface="Cambria Math" charset="0"/>
                            <a:ea typeface="Karla" charset="0"/>
                            <a:cs typeface="Karla" charset="0"/>
                          </a:rPr>
                        </m:ctrlPr>
                      </m:sSubSupPr>
                      <m:e>
                        <m:r>
                          <a:rPr lang="en-US" sz="2400" i="1" smtClean="0">
                            <a:latin typeface="Cambria Math" charset="0"/>
                            <a:ea typeface="Karla" charset="0"/>
                            <a:cs typeface="Karla" charset="0"/>
                          </a:rPr>
                          <m:t>𝜎</m:t>
                        </m:r>
                      </m:e>
                      <m:sub>
                        <m:r>
                          <a:rPr lang="en-US" sz="2400" b="0" i="1" smtClean="0">
                            <a:latin typeface="Cambria Math" charset="0"/>
                            <a:ea typeface="Karla" charset="0"/>
                            <a:cs typeface="Karla" charset="0"/>
                          </a:rPr>
                          <m:t>𝜖</m:t>
                        </m:r>
                      </m:sub>
                      <m:sup>
                        <m:r>
                          <a:rPr lang="en-US" sz="2400" b="0" i="1" smtClean="0">
                            <a:latin typeface="Cambria Math" charset="0"/>
                            <a:ea typeface="Karla" charset="0"/>
                            <a:cs typeface="Karla" charset="0"/>
                          </a:rPr>
                          <m:t>2</m:t>
                        </m:r>
                      </m:sup>
                    </m:sSubSup>
                  </m:oMath>
                </a14:m>
                <a:r>
                  <a:rPr lang="en-US" sz="2400" dirty="0" smtClean="0">
                    <a:latin typeface="Karla" charset="0"/>
                    <a:ea typeface="Karla" charset="0"/>
                    <a:cs typeface="Karla" charset="0"/>
                  </a:rPr>
                  <a:t>,</a:t>
                </a:r>
              </a:p>
              <a:p>
                <a:r>
                  <a:rPr lang="en-US" sz="2400" dirty="0">
                    <a:latin typeface="Karla" charset="0"/>
                    <a:ea typeface="Karla" charset="0"/>
                    <a:cs typeface="Karla" charset="0"/>
                  </a:rPr>
                  <a:t>then, we can empirically estimate </a:t>
                </a:r>
                <a14:m>
                  <m:oMath xmlns:m="http://schemas.openxmlformats.org/officeDocument/2006/math">
                    <m:sSup>
                      <m:sSupPr>
                        <m:ctrlPr>
                          <a:rPr lang="en-US" sz="2400" i="1">
                            <a:latin typeface="Cambria Math" charset="0"/>
                            <a:ea typeface="Karla" charset="0"/>
                            <a:cs typeface="Karla" charset="0"/>
                          </a:rPr>
                        </m:ctrlPr>
                      </m:sSupPr>
                      <m:e>
                        <m:r>
                          <a:rPr lang="en-US" sz="2400" i="1">
                            <a:latin typeface="Cambria Math" charset="0"/>
                            <a:ea typeface="Karla" charset="0"/>
                            <a:cs typeface="Karla" charset="0"/>
                          </a:rPr>
                          <m:t>𝜎</m:t>
                        </m:r>
                      </m:e>
                      <m:sup>
                        <m:r>
                          <a:rPr lang="en-US" sz="2400" i="1">
                            <a:latin typeface="Cambria Math" charset="0"/>
                            <a:ea typeface="Karla" charset="0"/>
                            <a:cs typeface="Karla" charset="0"/>
                          </a:rPr>
                          <m:t>2</m:t>
                        </m:r>
                      </m:sup>
                    </m:sSup>
                  </m:oMath>
                </a14:m>
                <a:r>
                  <a:rPr lang="en-US" sz="2400" dirty="0">
                    <a:latin typeface="Karla" charset="0"/>
                    <a:ea typeface="Karla" charset="0"/>
                    <a:cs typeface="Karla" charset="0"/>
                  </a:rPr>
                  <a:t>, from the data and </a:t>
                </a:r>
                <a:r>
                  <a:rPr lang="en-US" sz="2400" dirty="0" smtClean="0">
                    <a:latin typeface="Karla" charset="0"/>
                    <a:ea typeface="Karla" charset="0"/>
                    <a:cs typeface="Karla" charset="0"/>
                  </a:rPr>
                  <a:t>our </a:t>
                </a:r>
                <a:r>
                  <a:rPr lang="en-US" sz="2400" dirty="0">
                    <a:latin typeface="Karla" charset="0"/>
                    <a:ea typeface="Karla" charset="0"/>
                    <a:cs typeface="Karla" charset="0"/>
                  </a:rPr>
                  <a:t>regression line: </a:t>
                </a:r>
              </a:p>
              <a:p>
                <a:pPr>
                  <a:spcAft>
                    <a:spcPts val="1200"/>
                  </a:spcAft>
                </a:pPr>
                <a:endParaRPr lang="en-US" sz="2400" dirty="0">
                  <a:latin typeface="Karla" charset="0"/>
                  <a:ea typeface="Karla" charset="0"/>
                  <a:cs typeface="Karla" charset="0"/>
                </a:endParaRPr>
              </a:p>
              <a:p>
                <a:pPr>
                  <a:spcAft>
                    <a:spcPts val="1200"/>
                  </a:spcAft>
                </a:pPr>
                <a:endParaRPr lang="en-US" sz="2400" dirty="0">
                  <a:latin typeface="Karla" charset="0"/>
                  <a:ea typeface="Karla" charset="0"/>
                  <a:cs typeface="Karla" charset="0"/>
                </a:endParaRPr>
              </a:p>
              <a:p>
                <a:pPr>
                  <a:spcAft>
                    <a:spcPts val="1200"/>
                  </a:spcAft>
                </a:pPr>
                <a:endParaRPr lang="en-US" sz="2400" dirty="0">
                  <a:latin typeface="Karla" charset="0"/>
                  <a:ea typeface="Karla" charset="0"/>
                  <a:cs typeface="Karla" charset="0"/>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525728" y="1199202"/>
                <a:ext cx="11106037" cy="2111143"/>
              </a:xfrm>
              <a:blipFill rotWithShape="0">
                <a:blip r:embed="rId2"/>
                <a:stretch>
                  <a:fillRect l="-823" t="-2312" b="-14162"/>
                </a:stretch>
              </a:blipFill>
            </p:spPr>
            <p:txBody>
              <a:bodyPr/>
              <a:lstStyle/>
              <a:p>
                <a:r>
                  <a:rPr lang="en-US">
                    <a:noFill/>
                  </a:rPr>
                  <a:t> </a:t>
                </a:r>
              </a:p>
            </p:txBody>
          </p:sp>
        </mc:Fallback>
      </mc:AlternateContent>
      <p:pic>
        <p:nvPicPr>
          <p:cNvPr id="4" name="Picture 3"/>
          <p:cNvPicPr>
            <a:picLocks noChangeAspect="1"/>
          </p:cNvPicPr>
          <p:nvPr/>
        </p:nvPicPr>
        <p:blipFill>
          <a:blip r:embed="rId3">
            <a:alphaModFix amt="81000"/>
          </a:blip>
          <a:stretch>
            <a:fillRect/>
          </a:stretch>
        </p:blipFill>
        <p:spPr>
          <a:xfrm>
            <a:off x="3654043" y="3778369"/>
            <a:ext cx="5189745" cy="1026543"/>
          </a:xfrm>
          <a:prstGeom prst="rect">
            <a:avLst/>
          </a:prstGeom>
          <a:solidFill>
            <a:schemeClr val="bg2">
              <a:lumMod val="90000"/>
            </a:schemeClr>
          </a:solidFill>
          <a:ln>
            <a:solidFill>
              <a:srgbClr val="C00000"/>
            </a:solidFill>
          </a:ln>
        </p:spPr>
      </p:pic>
      <mc:AlternateContent xmlns:mc="http://schemas.openxmlformats.org/markup-compatibility/2006">
        <mc:Choice xmlns:a14="http://schemas.microsoft.com/office/drawing/2010/main" Requires="a14">
          <p:sp>
            <p:nvSpPr>
              <p:cNvPr id="5" name="Rectangle 4"/>
              <p:cNvSpPr/>
              <p:nvPr/>
            </p:nvSpPr>
            <p:spPr>
              <a:xfrm>
                <a:off x="1194486" y="5272936"/>
                <a:ext cx="9815384" cy="1138773"/>
              </a:xfrm>
              <a:prstGeom prst="rect">
                <a:avLst/>
              </a:prstGeom>
            </p:spPr>
            <p:txBody>
              <a:bodyPr wrap="square">
                <a:spAutoFit/>
              </a:bodyPr>
              <a:lstStyle/>
              <a:p>
                <a:pPr>
                  <a:spcAft>
                    <a:spcPts val="1200"/>
                  </a:spcAft>
                </a:pPr>
                <a:r>
                  <a:rPr lang="en-US" sz="2400" dirty="0" smtClean="0">
                    <a:solidFill>
                      <a:schemeClr val="tx1">
                        <a:lumMod val="75000"/>
                        <a:lumOff val="25000"/>
                      </a:schemeClr>
                    </a:solidFill>
                    <a:latin typeface="Karla" charset="0"/>
                    <a:ea typeface="Karla" charset="0"/>
                    <a:cs typeface="Karla" charset="0"/>
                  </a:rPr>
                  <a:t>Remember:</a:t>
                </a:r>
              </a:p>
              <a:p>
                <a:pPr>
                  <a:spcAft>
                    <a:spcPts val="1200"/>
                  </a:spcAft>
                </a:pPr>
                <a14:m>
                  <m:oMathPara xmlns:m="http://schemas.openxmlformats.org/officeDocument/2006/math">
                    <m:oMathParaPr>
                      <m:jc m:val="centerGroup"/>
                    </m:oMathParaPr>
                    <m:oMath xmlns:m="http://schemas.openxmlformats.org/officeDocument/2006/math">
                      <m:sSub>
                        <m:sSubPr>
                          <m:ctrlPr>
                            <a:rPr lang="en-US" sz="2400" i="1">
                              <a:solidFill>
                                <a:schemeClr val="tx1">
                                  <a:lumMod val="75000"/>
                                  <a:lumOff val="25000"/>
                                </a:schemeClr>
                              </a:solidFill>
                              <a:latin typeface="Cambria Math" charset="0"/>
                              <a:ea typeface="Karla" charset="0"/>
                              <a:cs typeface="Karla" charset="0"/>
                            </a:rPr>
                          </m:ctrlPr>
                        </m:sSubPr>
                        <m:e>
                          <m:r>
                            <a:rPr lang="en-US" sz="2400" i="1">
                              <a:solidFill>
                                <a:schemeClr val="tx1">
                                  <a:lumMod val="75000"/>
                                  <a:lumOff val="25000"/>
                                </a:schemeClr>
                              </a:solidFill>
                              <a:latin typeface="Cambria Math" charset="0"/>
                              <a:ea typeface="Karla" charset="0"/>
                              <a:cs typeface="Karla" charset="0"/>
                            </a:rPr>
                            <m:t>𝑦</m:t>
                          </m:r>
                        </m:e>
                        <m:sub>
                          <m:r>
                            <a:rPr lang="en-US" sz="2400" i="1">
                              <a:solidFill>
                                <a:schemeClr val="tx1">
                                  <a:lumMod val="75000"/>
                                  <a:lumOff val="25000"/>
                                </a:schemeClr>
                              </a:solidFill>
                              <a:latin typeface="Cambria Math" charset="0"/>
                              <a:ea typeface="Karla" charset="0"/>
                              <a:cs typeface="Karla" charset="0"/>
                            </a:rPr>
                            <m:t>𝑖</m:t>
                          </m:r>
                        </m:sub>
                      </m:sSub>
                      <m:r>
                        <a:rPr lang="en-US" sz="2400" i="1">
                          <a:solidFill>
                            <a:schemeClr val="tx1">
                              <a:lumMod val="75000"/>
                              <a:lumOff val="25000"/>
                            </a:schemeClr>
                          </a:solidFill>
                          <a:latin typeface="Cambria Math" charset="0"/>
                          <a:ea typeface="Karla" charset="0"/>
                          <a:cs typeface="Karla" charset="0"/>
                        </a:rPr>
                        <m:t>=</m:t>
                      </m:r>
                      <m:r>
                        <a:rPr lang="en-US" sz="2400" i="1">
                          <a:solidFill>
                            <a:schemeClr val="tx1">
                              <a:lumMod val="75000"/>
                              <a:lumOff val="25000"/>
                            </a:schemeClr>
                          </a:solidFill>
                          <a:latin typeface="Cambria Math" charset="0"/>
                          <a:ea typeface="Karla" charset="0"/>
                          <a:cs typeface="Karla" charset="0"/>
                        </a:rPr>
                        <m:t>𝑓</m:t>
                      </m:r>
                      <m:d>
                        <m:dPr>
                          <m:ctrlPr>
                            <a:rPr lang="en-US" sz="2400" i="1">
                              <a:solidFill>
                                <a:schemeClr val="tx1">
                                  <a:lumMod val="75000"/>
                                  <a:lumOff val="25000"/>
                                </a:schemeClr>
                              </a:solidFill>
                              <a:latin typeface="Cambria Math" charset="0"/>
                              <a:ea typeface="Karla" charset="0"/>
                              <a:cs typeface="Karla" charset="0"/>
                            </a:rPr>
                          </m:ctrlPr>
                        </m:dPr>
                        <m:e>
                          <m:sSub>
                            <m:sSubPr>
                              <m:ctrlPr>
                                <a:rPr lang="en-US" sz="2400" i="1">
                                  <a:solidFill>
                                    <a:schemeClr val="tx1">
                                      <a:lumMod val="75000"/>
                                      <a:lumOff val="25000"/>
                                    </a:schemeClr>
                                  </a:solidFill>
                                  <a:latin typeface="Cambria Math" charset="0"/>
                                  <a:ea typeface="Karla" charset="0"/>
                                  <a:cs typeface="Karla" charset="0"/>
                                </a:rPr>
                              </m:ctrlPr>
                            </m:sSubPr>
                            <m:e>
                              <m:r>
                                <a:rPr lang="en-US" sz="2400" i="1">
                                  <a:solidFill>
                                    <a:schemeClr val="tx1">
                                      <a:lumMod val="75000"/>
                                      <a:lumOff val="25000"/>
                                    </a:schemeClr>
                                  </a:solidFill>
                                  <a:latin typeface="Cambria Math" charset="0"/>
                                  <a:ea typeface="Karla" charset="0"/>
                                  <a:cs typeface="Karla" charset="0"/>
                                </a:rPr>
                                <m:t>𝑥</m:t>
                              </m:r>
                            </m:e>
                            <m:sub>
                              <m:r>
                                <a:rPr lang="en-US" sz="2400" i="1">
                                  <a:solidFill>
                                    <a:schemeClr val="tx1">
                                      <a:lumMod val="75000"/>
                                      <a:lumOff val="25000"/>
                                    </a:schemeClr>
                                  </a:solidFill>
                                  <a:latin typeface="Cambria Math" charset="0"/>
                                  <a:ea typeface="Karla" charset="0"/>
                                  <a:cs typeface="Karla" charset="0"/>
                                </a:rPr>
                                <m:t>𝑖</m:t>
                              </m:r>
                            </m:sub>
                          </m:sSub>
                        </m:e>
                      </m:d>
                      <m:r>
                        <a:rPr lang="en-US" sz="2400" i="1">
                          <a:solidFill>
                            <a:schemeClr val="tx1">
                              <a:lumMod val="75000"/>
                              <a:lumOff val="25000"/>
                            </a:schemeClr>
                          </a:solidFill>
                          <a:latin typeface="Cambria Math" charset="0"/>
                          <a:ea typeface="Karla" charset="0"/>
                          <a:cs typeface="Karla" charset="0"/>
                        </a:rPr>
                        <m:t>+</m:t>
                      </m:r>
                      <m:sSub>
                        <m:sSubPr>
                          <m:ctrlPr>
                            <a:rPr lang="en-US" sz="2400" i="1">
                              <a:solidFill>
                                <a:schemeClr val="tx1">
                                  <a:lumMod val="75000"/>
                                  <a:lumOff val="25000"/>
                                </a:schemeClr>
                              </a:solidFill>
                              <a:latin typeface="Cambria Math" charset="0"/>
                              <a:ea typeface="Karla" charset="0"/>
                              <a:cs typeface="Karla" charset="0"/>
                            </a:rPr>
                          </m:ctrlPr>
                        </m:sSubPr>
                        <m:e>
                          <m:r>
                            <a:rPr lang="en-US" sz="2400" i="1">
                              <a:solidFill>
                                <a:schemeClr val="tx1">
                                  <a:lumMod val="75000"/>
                                  <a:lumOff val="25000"/>
                                </a:schemeClr>
                              </a:solidFill>
                              <a:latin typeface="Cambria Math" charset="0"/>
                              <a:ea typeface="Karla" charset="0"/>
                              <a:cs typeface="Karla" charset="0"/>
                            </a:rPr>
                            <m:t>𝜖</m:t>
                          </m:r>
                        </m:e>
                        <m:sub>
                          <m:r>
                            <a:rPr lang="en-US" sz="2400" i="1">
                              <a:solidFill>
                                <a:schemeClr val="tx1">
                                  <a:lumMod val="75000"/>
                                  <a:lumOff val="25000"/>
                                </a:schemeClr>
                              </a:solidFill>
                              <a:latin typeface="Cambria Math" charset="0"/>
                              <a:ea typeface="Karla" charset="0"/>
                              <a:cs typeface="Karla" charset="0"/>
                            </a:rPr>
                            <m:t>𝑖</m:t>
                          </m:r>
                        </m:sub>
                      </m:sSub>
                      <m:r>
                        <a:rPr lang="en-US" sz="2400" i="1">
                          <a:solidFill>
                            <a:schemeClr val="tx1">
                              <a:lumMod val="75000"/>
                              <a:lumOff val="25000"/>
                            </a:schemeClr>
                          </a:solidFill>
                          <a:latin typeface="Cambria Math" charset="0"/>
                          <a:ea typeface="Cambria Math" charset="0"/>
                          <a:cs typeface="Cambria Math" charset="0"/>
                        </a:rPr>
                        <m:t>⟹</m:t>
                      </m:r>
                      <m:sSub>
                        <m:sSubPr>
                          <m:ctrlPr>
                            <a:rPr lang="en-US" sz="2400" i="1">
                              <a:solidFill>
                                <a:schemeClr val="tx1">
                                  <a:lumMod val="75000"/>
                                  <a:lumOff val="25000"/>
                                </a:schemeClr>
                              </a:solidFill>
                              <a:latin typeface="Cambria Math" charset="0"/>
                              <a:ea typeface="Cambria Math" charset="0"/>
                              <a:cs typeface="Cambria Math" charset="0"/>
                            </a:rPr>
                          </m:ctrlPr>
                        </m:sSubPr>
                        <m:e>
                          <m:r>
                            <a:rPr lang="en-US" sz="2400" i="1">
                              <a:solidFill>
                                <a:schemeClr val="tx1">
                                  <a:lumMod val="75000"/>
                                  <a:lumOff val="25000"/>
                                </a:schemeClr>
                              </a:solidFill>
                              <a:latin typeface="Cambria Math" charset="0"/>
                              <a:ea typeface="Cambria Math" charset="0"/>
                              <a:cs typeface="Cambria Math" charset="0"/>
                            </a:rPr>
                            <m:t>𝜖</m:t>
                          </m:r>
                        </m:e>
                        <m:sub>
                          <m:r>
                            <a:rPr lang="en-US" sz="2400" i="1">
                              <a:solidFill>
                                <a:schemeClr val="tx1">
                                  <a:lumMod val="75000"/>
                                  <a:lumOff val="25000"/>
                                </a:schemeClr>
                              </a:solidFill>
                              <a:latin typeface="Cambria Math" charset="0"/>
                              <a:ea typeface="Cambria Math" charset="0"/>
                              <a:cs typeface="Cambria Math" charset="0"/>
                            </a:rPr>
                            <m:t>𝑖</m:t>
                          </m:r>
                        </m:sub>
                      </m:sSub>
                      <m:r>
                        <a:rPr lang="en-US" sz="2400" i="1">
                          <a:solidFill>
                            <a:schemeClr val="tx1">
                              <a:lumMod val="75000"/>
                              <a:lumOff val="25000"/>
                            </a:schemeClr>
                          </a:solidFill>
                          <a:latin typeface="Cambria Math" charset="0"/>
                          <a:ea typeface="Cambria Math" charset="0"/>
                          <a:cs typeface="Cambria Math" charset="0"/>
                        </a:rPr>
                        <m:t>=</m:t>
                      </m:r>
                      <m:sSub>
                        <m:sSubPr>
                          <m:ctrlPr>
                            <a:rPr lang="en-US" sz="2400" i="1">
                              <a:solidFill>
                                <a:schemeClr val="tx1">
                                  <a:lumMod val="75000"/>
                                  <a:lumOff val="25000"/>
                                </a:schemeClr>
                              </a:solidFill>
                              <a:latin typeface="Cambria Math" charset="0"/>
                              <a:ea typeface="Cambria Math" charset="0"/>
                              <a:cs typeface="Cambria Math" charset="0"/>
                            </a:rPr>
                          </m:ctrlPr>
                        </m:sSubPr>
                        <m:e>
                          <m:r>
                            <a:rPr lang="en-US" sz="2400" i="1">
                              <a:solidFill>
                                <a:schemeClr val="tx1">
                                  <a:lumMod val="75000"/>
                                  <a:lumOff val="25000"/>
                                </a:schemeClr>
                              </a:solidFill>
                              <a:latin typeface="Cambria Math" charset="0"/>
                              <a:ea typeface="Cambria Math" charset="0"/>
                              <a:cs typeface="Cambria Math" charset="0"/>
                            </a:rPr>
                            <m:t>𝑦</m:t>
                          </m:r>
                        </m:e>
                        <m:sub>
                          <m:r>
                            <a:rPr lang="en-US" sz="2400" i="1">
                              <a:solidFill>
                                <a:schemeClr val="tx1">
                                  <a:lumMod val="75000"/>
                                  <a:lumOff val="25000"/>
                                </a:schemeClr>
                              </a:solidFill>
                              <a:latin typeface="Cambria Math" charset="0"/>
                              <a:ea typeface="Cambria Math" charset="0"/>
                              <a:cs typeface="Cambria Math" charset="0"/>
                            </a:rPr>
                            <m:t>𝑖</m:t>
                          </m:r>
                        </m:sub>
                      </m:sSub>
                      <m:r>
                        <a:rPr lang="en-US" sz="2400" i="1">
                          <a:solidFill>
                            <a:schemeClr val="tx1">
                              <a:lumMod val="75000"/>
                              <a:lumOff val="25000"/>
                            </a:schemeClr>
                          </a:solidFill>
                          <a:latin typeface="Cambria Math" charset="0"/>
                          <a:ea typeface="Cambria Math" charset="0"/>
                          <a:cs typeface="Cambria Math" charset="0"/>
                        </a:rPr>
                        <m:t>−</m:t>
                      </m:r>
                      <m:r>
                        <a:rPr lang="en-US" sz="2400" i="1">
                          <a:solidFill>
                            <a:schemeClr val="tx1">
                              <a:lumMod val="75000"/>
                              <a:lumOff val="25000"/>
                            </a:schemeClr>
                          </a:solidFill>
                          <a:latin typeface="Cambria Math" charset="0"/>
                          <a:ea typeface="Cambria Math" charset="0"/>
                          <a:cs typeface="Cambria Math" charset="0"/>
                        </a:rPr>
                        <m:t>𝑓</m:t>
                      </m:r>
                      <m:r>
                        <a:rPr lang="en-US" sz="2400" i="1">
                          <a:solidFill>
                            <a:schemeClr val="tx1">
                              <a:lumMod val="75000"/>
                              <a:lumOff val="25000"/>
                            </a:schemeClr>
                          </a:solidFill>
                          <a:latin typeface="Cambria Math" charset="0"/>
                          <a:ea typeface="Cambria Math" charset="0"/>
                          <a:cs typeface="Cambria Math" charset="0"/>
                        </a:rPr>
                        <m:t>(</m:t>
                      </m:r>
                      <m:sSub>
                        <m:sSubPr>
                          <m:ctrlPr>
                            <a:rPr lang="en-US" sz="2400" i="1">
                              <a:solidFill>
                                <a:schemeClr val="tx1">
                                  <a:lumMod val="75000"/>
                                  <a:lumOff val="25000"/>
                                </a:schemeClr>
                              </a:solidFill>
                              <a:latin typeface="Cambria Math" charset="0"/>
                              <a:ea typeface="Cambria Math" charset="0"/>
                              <a:cs typeface="Cambria Math" charset="0"/>
                            </a:rPr>
                          </m:ctrlPr>
                        </m:sSubPr>
                        <m:e>
                          <m:r>
                            <a:rPr lang="en-US" sz="2400" i="1">
                              <a:solidFill>
                                <a:schemeClr val="tx1">
                                  <a:lumMod val="75000"/>
                                  <a:lumOff val="25000"/>
                                </a:schemeClr>
                              </a:solidFill>
                              <a:latin typeface="Cambria Math" charset="0"/>
                              <a:ea typeface="Cambria Math" charset="0"/>
                              <a:cs typeface="Cambria Math" charset="0"/>
                            </a:rPr>
                            <m:t>𝑥</m:t>
                          </m:r>
                        </m:e>
                        <m:sub>
                          <m:r>
                            <a:rPr lang="en-US" sz="2400" i="1">
                              <a:solidFill>
                                <a:schemeClr val="tx1">
                                  <a:lumMod val="75000"/>
                                  <a:lumOff val="25000"/>
                                </a:schemeClr>
                              </a:solidFill>
                              <a:latin typeface="Cambria Math" charset="0"/>
                              <a:ea typeface="Cambria Math" charset="0"/>
                              <a:cs typeface="Cambria Math" charset="0"/>
                            </a:rPr>
                            <m:t>𝑖</m:t>
                          </m:r>
                        </m:sub>
                      </m:sSub>
                      <m:r>
                        <a:rPr lang="en-US" sz="2400" i="1">
                          <a:solidFill>
                            <a:schemeClr val="tx1">
                              <a:lumMod val="75000"/>
                              <a:lumOff val="25000"/>
                            </a:schemeClr>
                          </a:solidFill>
                          <a:latin typeface="Cambria Math" charset="0"/>
                          <a:ea typeface="Cambria Math" charset="0"/>
                          <a:cs typeface="Cambria Math" charset="0"/>
                        </a:rPr>
                        <m:t>)</m:t>
                      </m:r>
                    </m:oMath>
                  </m:oMathPara>
                </a14:m>
                <a:endParaRPr lang="en-US" sz="2400" dirty="0">
                  <a:solidFill>
                    <a:schemeClr val="tx1">
                      <a:lumMod val="75000"/>
                      <a:lumOff val="25000"/>
                    </a:schemeClr>
                  </a:solidFill>
                </a:endParaRPr>
              </a:p>
            </p:txBody>
          </p:sp>
        </mc:Choice>
        <mc:Fallback>
          <p:sp>
            <p:nvSpPr>
              <p:cNvPr id="5" name="Rectangle 4"/>
              <p:cNvSpPr>
                <a:spLocks noRot="1" noChangeAspect="1" noMove="1" noResize="1" noEditPoints="1" noAdjustHandles="1" noChangeArrowheads="1" noChangeShapeType="1" noTextEdit="1"/>
              </p:cNvSpPr>
              <p:nvPr/>
            </p:nvSpPr>
            <p:spPr>
              <a:xfrm>
                <a:off x="1194486" y="5272936"/>
                <a:ext cx="9815384" cy="1138773"/>
              </a:xfrm>
              <a:prstGeom prst="rect">
                <a:avLst/>
              </a:prstGeom>
              <a:blipFill rotWithShape="0">
                <a:blip r:embed="rId4"/>
                <a:stretch>
                  <a:fillRect l="-994" t="-4278"/>
                </a:stretch>
              </a:blipFill>
            </p:spPr>
            <p:txBody>
              <a:bodyPr/>
              <a:lstStyle/>
              <a:p>
                <a:r>
                  <a:rPr lang="en-US">
                    <a:noFill/>
                  </a:rPr>
                  <a:t> </a:t>
                </a:r>
              </a:p>
            </p:txBody>
          </p:sp>
        </mc:Fallback>
      </mc:AlternateContent>
    </p:spTree>
    <p:extLst>
      <p:ext uri="{BB962C8B-B14F-4D97-AF65-F5344CB8AC3E}">
        <p14:creationId xmlns:p14="http://schemas.microsoft.com/office/powerpoint/2010/main" val="1359793284"/>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Standard Errors</a:t>
            </a:r>
            <a:endParaRPr lang="en-US" dirty="0"/>
          </a:p>
        </p:txBody>
      </p:sp>
      <p:pic>
        <p:nvPicPr>
          <p:cNvPr id="5" name="Picture 4"/>
          <p:cNvPicPr>
            <a:picLocks noChangeAspect="1"/>
          </p:cNvPicPr>
          <p:nvPr/>
        </p:nvPicPr>
        <p:blipFill>
          <a:blip r:embed="rId3"/>
          <a:stretch>
            <a:fillRect/>
          </a:stretch>
        </p:blipFill>
        <p:spPr>
          <a:xfrm>
            <a:off x="8289446" y="1298167"/>
            <a:ext cx="3676092" cy="1594620"/>
          </a:xfrm>
          <a:prstGeom prst="rect">
            <a:avLst/>
          </a:prstGeom>
          <a:solidFill>
            <a:schemeClr val="bg2">
              <a:lumMod val="90000"/>
            </a:schemeClr>
          </a:solidFill>
          <a:ln>
            <a:solidFill>
              <a:srgbClr val="C00000"/>
            </a:solidFill>
          </a:ln>
        </p:spPr>
      </p:pic>
      <mc:AlternateContent xmlns:mc="http://schemas.openxmlformats.org/markup-compatibility/2006" xmlns:a14="http://schemas.microsoft.com/office/drawing/2010/main">
        <mc:Choice Requires="a14">
          <p:sp>
            <p:nvSpPr>
              <p:cNvPr id="6" name="Rectangle 5"/>
              <p:cNvSpPr/>
              <p:nvPr/>
            </p:nvSpPr>
            <p:spPr>
              <a:xfrm>
                <a:off x="700585" y="1449855"/>
                <a:ext cx="8948382" cy="1616981"/>
              </a:xfrm>
              <a:prstGeom prst="rect">
                <a:avLst/>
              </a:prstGeom>
            </p:spPr>
            <p:txBody>
              <a:bodyPr wrap="square">
                <a:spAutoFit/>
              </a:bodyPr>
              <a:lstStyle/>
              <a:p>
                <a:pPr>
                  <a:spcAft>
                    <a:spcPts val="1200"/>
                  </a:spcAft>
                </a:pPr>
                <a:r>
                  <a:rPr lang="en-US" sz="2600" b="1" dirty="0" smtClean="0">
                    <a:solidFill>
                      <a:schemeClr val="tx1">
                        <a:lumMod val="75000"/>
                        <a:lumOff val="25000"/>
                      </a:schemeClr>
                    </a:solidFill>
                    <a:latin typeface="Karla" charset="0"/>
                    <a:ea typeface="Karla" charset="0"/>
                    <a:cs typeface="Karla" charset="0"/>
                  </a:rPr>
                  <a:t>More data:  </a:t>
                </a:r>
                <a14:m>
                  <m:oMath xmlns:m="http://schemas.openxmlformats.org/officeDocument/2006/math">
                    <m:r>
                      <a:rPr lang="en-US" sz="2600" b="0" i="1" smtClean="0">
                        <a:solidFill>
                          <a:schemeClr val="tx1">
                            <a:lumMod val="75000"/>
                            <a:lumOff val="25000"/>
                          </a:schemeClr>
                        </a:solidFill>
                        <a:latin typeface="Cambria Math" charset="0"/>
                        <a:ea typeface="Karla" charset="0"/>
                        <a:cs typeface="Karla" charset="0"/>
                      </a:rPr>
                      <m:t>𝑛</m:t>
                    </m:r>
                    <m:r>
                      <a:rPr lang="en-US" sz="2600" b="0" i="1" smtClean="0">
                        <a:solidFill>
                          <a:schemeClr val="tx1">
                            <a:lumMod val="75000"/>
                            <a:lumOff val="25000"/>
                          </a:schemeClr>
                        </a:solidFill>
                        <a:latin typeface="Cambria Math" charset="0"/>
                        <a:ea typeface="Karla" charset="0"/>
                        <a:cs typeface="Karla" charset="0"/>
                      </a:rPr>
                      <m:t>↑</m:t>
                    </m:r>
                  </m:oMath>
                </a14:m>
                <a:r>
                  <a:rPr lang="en-US" sz="2600" dirty="0" smtClean="0">
                    <a:solidFill>
                      <a:schemeClr val="tx1">
                        <a:lumMod val="75000"/>
                        <a:lumOff val="25000"/>
                      </a:schemeClr>
                    </a:solidFill>
                    <a:latin typeface="Karla" charset="0"/>
                    <a:ea typeface="Karla" charset="0"/>
                    <a:cs typeface="Karla" charset="0"/>
                  </a:rPr>
                  <a:t> and </a:t>
                </a:r>
                <a14:m>
                  <m:oMath xmlns:m="http://schemas.openxmlformats.org/officeDocument/2006/math">
                    <m:nary>
                      <m:naryPr>
                        <m:chr m:val="∑"/>
                        <m:supHide m:val="on"/>
                        <m:ctrlPr>
                          <a:rPr lang="en-US" sz="2600" b="0" i="1" smtClean="0">
                            <a:solidFill>
                              <a:schemeClr val="tx1">
                                <a:lumMod val="75000"/>
                                <a:lumOff val="25000"/>
                              </a:schemeClr>
                            </a:solidFill>
                            <a:latin typeface="Cambria Math" charset="0"/>
                            <a:ea typeface="Karla" charset="0"/>
                            <a:cs typeface="Karla" charset="0"/>
                          </a:rPr>
                        </m:ctrlPr>
                      </m:naryPr>
                      <m:sub>
                        <m:r>
                          <a:rPr lang="en-US" sz="2600" b="0" i="1" smtClean="0">
                            <a:solidFill>
                              <a:schemeClr val="tx1">
                                <a:lumMod val="75000"/>
                                <a:lumOff val="25000"/>
                              </a:schemeClr>
                            </a:solidFill>
                            <a:latin typeface="Cambria Math" charset="0"/>
                            <a:ea typeface="Karla" charset="0"/>
                            <a:cs typeface="Karla" charset="0"/>
                          </a:rPr>
                          <m:t>𝑖</m:t>
                        </m:r>
                      </m:sub>
                      <m:sup/>
                      <m:e>
                        <m:r>
                          <a:rPr lang="en-US" sz="2600" b="0" i="1" smtClean="0">
                            <a:solidFill>
                              <a:schemeClr val="tx1">
                                <a:lumMod val="75000"/>
                                <a:lumOff val="25000"/>
                              </a:schemeClr>
                            </a:solidFill>
                            <a:latin typeface="Cambria Math" charset="0"/>
                            <a:ea typeface="Karla" charset="0"/>
                            <a:cs typeface="Karla" charset="0"/>
                          </a:rPr>
                          <m:t>(</m:t>
                        </m:r>
                        <m:sSup>
                          <m:sSupPr>
                            <m:ctrlPr>
                              <a:rPr lang="en-US" sz="2600" b="0" i="1" smtClean="0">
                                <a:solidFill>
                                  <a:schemeClr val="tx1">
                                    <a:lumMod val="75000"/>
                                    <a:lumOff val="25000"/>
                                  </a:schemeClr>
                                </a:solidFill>
                                <a:latin typeface="Cambria Math" charset="0"/>
                                <a:ea typeface="Karla" charset="0"/>
                                <a:cs typeface="Karla" charset="0"/>
                              </a:rPr>
                            </m:ctrlPr>
                          </m:sSupPr>
                          <m:e>
                            <m:sSub>
                              <m:sSubPr>
                                <m:ctrlPr>
                                  <a:rPr lang="en-US" sz="2600" i="1">
                                    <a:solidFill>
                                      <a:schemeClr val="tx1">
                                        <a:lumMod val="75000"/>
                                        <a:lumOff val="25000"/>
                                      </a:schemeClr>
                                    </a:solidFill>
                                    <a:latin typeface="Cambria Math" charset="0"/>
                                    <a:ea typeface="Karla" charset="0"/>
                                    <a:cs typeface="Karla" charset="0"/>
                                  </a:rPr>
                                </m:ctrlPr>
                              </m:sSubPr>
                              <m:e>
                                <m:r>
                                  <a:rPr lang="en-US" sz="2600" i="1">
                                    <a:solidFill>
                                      <a:schemeClr val="tx1">
                                        <a:lumMod val="75000"/>
                                        <a:lumOff val="25000"/>
                                      </a:schemeClr>
                                    </a:solidFill>
                                    <a:latin typeface="Cambria Math" charset="0"/>
                                    <a:ea typeface="Karla" charset="0"/>
                                    <a:cs typeface="Karla" charset="0"/>
                                  </a:rPr>
                                  <m:t>𝑥</m:t>
                                </m:r>
                              </m:e>
                              <m:sub>
                                <m:r>
                                  <a:rPr lang="en-US" sz="2600" i="1">
                                    <a:solidFill>
                                      <a:schemeClr val="tx1">
                                        <a:lumMod val="75000"/>
                                        <a:lumOff val="25000"/>
                                      </a:schemeClr>
                                    </a:solidFill>
                                    <a:latin typeface="Cambria Math" charset="0"/>
                                    <a:ea typeface="Karla" charset="0"/>
                                    <a:cs typeface="Karla" charset="0"/>
                                  </a:rPr>
                                  <m:t>𝑖</m:t>
                                </m:r>
                              </m:sub>
                            </m:sSub>
                            <m:r>
                              <a:rPr lang="en-US" sz="2600" i="1">
                                <a:solidFill>
                                  <a:schemeClr val="tx1">
                                    <a:lumMod val="75000"/>
                                    <a:lumOff val="25000"/>
                                  </a:schemeClr>
                                </a:solidFill>
                                <a:latin typeface="Cambria Math" charset="0"/>
                                <a:ea typeface="Karla" charset="0"/>
                                <a:cs typeface="Karla" charset="0"/>
                              </a:rPr>
                              <m:t>−</m:t>
                            </m:r>
                            <m:acc>
                              <m:accPr>
                                <m:chr m:val="̅"/>
                                <m:ctrlPr>
                                  <a:rPr lang="en-US" sz="2600" i="1">
                                    <a:solidFill>
                                      <a:schemeClr val="tx1">
                                        <a:lumMod val="75000"/>
                                        <a:lumOff val="25000"/>
                                      </a:schemeClr>
                                    </a:solidFill>
                                    <a:latin typeface="Cambria Math" charset="0"/>
                                    <a:ea typeface="Karla" charset="0"/>
                                    <a:cs typeface="Karla" charset="0"/>
                                  </a:rPr>
                                </m:ctrlPr>
                              </m:accPr>
                              <m:e>
                                <m:r>
                                  <a:rPr lang="en-US" sz="2600" i="1">
                                    <a:solidFill>
                                      <a:schemeClr val="tx1">
                                        <a:lumMod val="75000"/>
                                        <a:lumOff val="25000"/>
                                      </a:schemeClr>
                                    </a:solidFill>
                                    <a:latin typeface="Cambria Math" charset="0"/>
                                    <a:ea typeface="Karla" charset="0"/>
                                    <a:cs typeface="Karla" charset="0"/>
                                  </a:rPr>
                                  <m:t>𝑥</m:t>
                                </m:r>
                              </m:e>
                            </m:acc>
                            <m:r>
                              <a:rPr lang="en-US" sz="2600" i="1">
                                <a:solidFill>
                                  <a:schemeClr val="tx1">
                                    <a:lumMod val="75000"/>
                                    <a:lumOff val="25000"/>
                                  </a:schemeClr>
                                </a:solidFill>
                                <a:latin typeface="Cambria Math" charset="0"/>
                                <a:ea typeface="Karla" charset="0"/>
                                <a:cs typeface="Karla" charset="0"/>
                              </a:rPr>
                              <m:t>)</m:t>
                            </m:r>
                          </m:e>
                          <m:sup>
                            <m:r>
                              <a:rPr lang="en-US" sz="2600" b="0" i="1" smtClean="0">
                                <a:solidFill>
                                  <a:schemeClr val="tx1">
                                    <a:lumMod val="75000"/>
                                    <a:lumOff val="25000"/>
                                  </a:schemeClr>
                                </a:solidFill>
                                <a:latin typeface="Cambria Math" charset="0"/>
                                <a:ea typeface="Karla" charset="0"/>
                                <a:cs typeface="Karla" charset="0"/>
                              </a:rPr>
                              <m:t>2</m:t>
                            </m:r>
                          </m:sup>
                        </m:sSup>
                      </m:e>
                    </m:nary>
                    <m:r>
                      <a:rPr lang="en-US" sz="2600" b="0" i="1" smtClean="0">
                        <a:solidFill>
                          <a:schemeClr val="tx1">
                            <a:lumMod val="75000"/>
                            <a:lumOff val="25000"/>
                          </a:schemeClr>
                        </a:solidFill>
                        <a:latin typeface="Cambria Math" charset="0"/>
                        <a:ea typeface="Cambria Math" charset="0"/>
                        <a:cs typeface="Cambria Math" charset="0"/>
                      </a:rPr>
                      <m:t>↑</m:t>
                    </m:r>
                    <m:r>
                      <a:rPr lang="en-US" sz="2600" i="1">
                        <a:solidFill>
                          <a:schemeClr val="tx1">
                            <a:lumMod val="75000"/>
                            <a:lumOff val="25000"/>
                          </a:schemeClr>
                        </a:solidFill>
                        <a:latin typeface="Cambria Math" charset="0"/>
                        <a:ea typeface="Cambria Math" charset="0"/>
                        <a:cs typeface="Cambria Math" charset="0"/>
                      </a:rPr>
                      <m:t>⟹</m:t>
                    </m:r>
                    <m:r>
                      <a:rPr lang="en-US" sz="2600" b="0" i="1" smtClean="0">
                        <a:solidFill>
                          <a:schemeClr val="tx1">
                            <a:lumMod val="75000"/>
                            <a:lumOff val="25000"/>
                          </a:schemeClr>
                        </a:solidFill>
                        <a:latin typeface="Cambria Math" charset="0"/>
                        <a:ea typeface="Karla" charset="0"/>
                        <a:cs typeface="Karla" charset="0"/>
                      </a:rPr>
                      <m:t>𝑆𝐸</m:t>
                    </m:r>
                    <m:r>
                      <a:rPr lang="en-US" sz="2600" b="0" i="1" smtClean="0">
                        <a:solidFill>
                          <a:schemeClr val="tx1">
                            <a:lumMod val="75000"/>
                            <a:lumOff val="25000"/>
                          </a:schemeClr>
                        </a:solidFill>
                        <a:latin typeface="Cambria Math" charset="0"/>
                        <a:ea typeface="Karla" charset="0"/>
                        <a:cs typeface="Karla" charset="0"/>
                      </a:rPr>
                      <m:t>↓</m:t>
                    </m:r>
                  </m:oMath>
                </a14:m>
                <a:r>
                  <a:rPr lang="en-US" sz="2600" b="0" dirty="0" smtClean="0">
                    <a:solidFill>
                      <a:schemeClr val="tx1">
                        <a:lumMod val="75000"/>
                        <a:lumOff val="25000"/>
                      </a:schemeClr>
                    </a:solidFill>
                    <a:latin typeface="Karla" charset="0"/>
                    <a:ea typeface="Karla" charset="0"/>
                    <a:cs typeface="Karla" charset="0"/>
                  </a:rPr>
                  <a:t> </a:t>
                </a:r>
              </a:p>
              <a:p>
                <a:pPr>
                  <a:spcAft>
                    <a:spcPts val="1200"/>
                  </a:spcAft>
                </a:pPr>
                <a:r>
                  <a:rPr lang="en-US" sz="2600" b="1" dirty="0" smtClean="0">
                    <a:solidFill>
                      <a:schemeClr val="tx1">
                        <a:lumMod val="75000"/>
                        <a:lumOff val="25000"/>
                      </a:schemeClr>
                    </a:solidFill>
                    <a:latin typeface="Karla" charset="0"/>
                    <a:ea typeface="Karla" charset="0"/>
                    <a:cs typeface="Karla" charset="0"/>
                  </a:rPr>
                  <a:t>Largest coverage</a:t>
                </a:r>
                <a:r>
                  <a:rPr lang="en-US" sz="2600" dirty="0" smtClean="0">
                    <a:solidFill>
                      <a:schemeClr val="tx1">
                        <a:lumMod val="75000"/>
                        <a:lumOff val="25000"/>
                      </a:schemeClr>
                    </a:solidFill>
                    <a:latin typeface="Karla" charset="0"/>
                    <a:ea typeface="Karla" charset="0"/>
                    <a:cs typeface="Karla" charset="0"/>
                  </a:rPr>
                  <a:t>: </a:t>
                </a:r>
                <a14:m>
                  <m:oMath xmlns:m="http://schemas.openxmlformats.org/officeDocument/2006/math">
                    <m:r>
                      <a:rPr lang="en-US" sz="2600" b="0" i="1" smtClean="0">
                        <a:solidFill>
                          <a:schemeClr val="tx1">
                            <a:lumMod val="75000"/>
                            <a:lumOff val="25000"/>
                          </a:schemeClr>
                        </a:solidFill>
                        <a:latin typeface="Cambria Math" charset="0"/>
                        <a:ea typeface="Karla" charset="0"/>
                        <a:cs typeface="Karla" charset="0"/>
                      </a:rPr>
                      <m:t>𝑣𝑎𝑟</m:t>
                    </m:r>
                    <m:r>
                      <a:rPr lang="en-US" sz="2600" b="0" i="1" smtClean="0">
                        <a:solidFill>
                          <a:schemeClr val="tx1">
                            <a:lumMod val="75000"/>
                            <a:lumOff val="25000"/>
                          </a:schemeClr>
                        </a:solidFill>
                        <a:latin typeface="Cambria Math" charset="0"/>
                        <a:ea typeface="Karla" charset="0"/>
                        <a:cs typeface="Karla" charset="0"/>
                      </a:rPr>
                      <m:t>(</m:t>
                    </m:r>
                    <m:r>
                      <a:rPr lang="en-US" sz="2600" b="0" i="1" smtClean="0">
                        <a:solidFill>
                          <a:schemeClr val="tx1">
                            <a:lumMod val="75000"/>
                            <a:lumOff val="25000"/>
                          </a:schemeClr>
                        </a:solidFill>
                        <a:latin typeface="Cambria Math" charset="0"/>
                        <a:ea typeface="Karla" charset="0"/>
                        <a:cs typeface="Karla" charset="0"/>
                      </a:rPr>
                      <m:t>𝑥</m:t>
                    </m:r>
                    <m:r>
                      <a:rPr lang="en-US" sz="2600" b="0" i="1" smtClean="0">
                        <a:solidFill>
                          <a:schemeClr val="tx1">
                            <a:lumMod val="75000"/>
                            <a:lumOff val="25000"/>
                          </a:schemeClr>
                        </a:solidFill>
                        <a:latin typeface="Cambria Math" charset="0"/>
                        <a:ea typeface="Karla" charset="0"/>
                        <a:cs typeface="Karla" charset="0"/>
                      </a:rPr>
                      <m:t>)</m:t>
                    </m:r>
                  </m:oMath>
                </a14:m>
                <a:r>
                  <a:rPr lang="en-US" sz="2600" dirty="0" smtClean="0">
                    <a:solidFill>
                      <a:schemeClr val="tx1">
                        <a:lumMod val="75000"/>
                        <a:lumOff val="25000"/>
                      </a:schemeClr>
                    </a:solidFill>
                    <a:latin typeface="Karla" charset="0"/>
                    <a:ea typeface="Karla" charset="0"/>
                    <a:cs typeface="Karla" charset="0"/>
                  </a:rPr>
                  <a:t> or </a:t>
                </a:r>
                <a14:m>
                  <m:oMath xmlns:m="http://schemas.openxmlformats.org/officeDocument/2006/math">
                    <m:nary>
                      <m:naryPr>
                        <m:chr m:val="∑"/>
                        <m:supHide m:val="on"/>
                        <m:ctrlPr>
                          <a:rPr lang="en-US" sz="2600" i="1">
                            <a:solidFill>
                              <a:schemeClr val="tx1">
                                <a:lumMod val="75000"/>
                                <a:lumOff val="25000"/>
                              </a:schemeClr>
                            </a:solidFill>
                            <a:latin typeface="Cambria Math" charset="0"/>
                            <a:ea typeface="Karla" charset="0"/>
                            <a:cs typeface="Karla" charset="0"/>
                          </a:rPr>
                        </m:ctrlPr>
                      </m:naryPr>
                      <m:sub>
                        <m:r>
                          <a:rPr lang="en-US" sz="2600" i="1">
                            <a:solidFill>
                              <a:schemeClr val="tx1">
                                <a:lumMod val="75000"/>
                                <a:lumOff val="25000"/>
                              </a:schemeClr>
                            </a:solidFill>
                            <a:latin typeface="Cambria Math" charset="0"/>
                            <a:ea typeface="Karla" charset="0"/>
                            <a:cs typeface="Karla" charset="0"/>
                          </a:rPr>
                          <m:t>𝑖</m:t>
                        </m:r>
                      </m:sub>
                      <m:sup/>
                      <m:e>
                        <m:r>
                          <a:rPr lang="en-US" sz="2600" i="1">
                            <a:solidFill>
                              <a:schemeClr val="tx1">
                                <a:lumMod val="75000"/>
                                <a:lumOff val="25000"/>
                              </a:schemeClr>
                            </a:solidFill>
                            <a:latin typeface="Cambria Math" charset="0"/>
                            <a:ea typeface="Karla" charset="0"/>
                            <a:cs typeface="Karla" charset="0"/>
                          </a:rPr>
                          <m:t>(</m:t>
                        </m:r>
                        <m:sSup>
                          <m:sSupPr>
                            <m:ctrlPr>
                              <a:rPr lang="en-US" sz="2600" i="1">
                                <a:solidFill>
                                  <a:schemeClr val="tx1">
                                    <a:lumMod val="75000"/>
                                    <a:lumOff val="25000"/>
                                  </a:schemeClr>
                                </a:solidFill>
                                <a:latin typeface="Cambria Math" charset="0"/>
                                <a:ea typeface="Karla" charset="0"/>
                                <a:cs typeface="Karla" charset="0"/>
                              </a:rPr>
                            </m:ctrlPr>
                          </m:sSupPr>
                          <m:e>
                            <m:sSub>
                              <m:sSubPr>
                                <m:ctrlPr>
                                  <a:rPr lang="en-US" sz="2600" i="1">
                                    <a:solidFill>
                                      <a:schemeClr val="tx1">
                                        <a:lumMod val="75000"/>
                                        <a:lumOff val="25000"/>
                                      </a:schemeClr>
                                    </a:solidFill>
                                    <a:latin typeface="Cambria Math" charset="0"/>
                                    <a:ea typeface="Karla" charset="0"/>
                                    <a:cs typeface="Karla" charset="0"/>
                                  </a:rPr>
                                </m:ctrlPr>
                              </m:sSubPr>
                              <m:e>
                                <m:r>
                                  <a:rPr lang="en-US" sz="2600" i="1">
                                    <a:solidFill>
                                      <a:schemeClr val="tx1">
                                        <a:lumMod val="75000"/>
                                        <a:lumOff val="25000"/>
                                      </a:schemeClr>
                                    </a:solidFill>
                                    <a:latin typeface="Cambria Math" charset="0"/>
                                    <a:ea typeface="Karla" charset="0"/>
                                    <a:cs typeface="Karla" charset="0"/>
                                  </a:rPr>
                                  <m:t>𝑥</m:t>
                                </m:r>
                              </m:e>
                              <m:sub>
                                <m:r>
                                  <a:rPr lang="en-US" sz="2600" i="1">
                                    <a:solidFill>
                                      <a:schemeClr val="tx1">
                                        <a:lumMod val="75000"/>
                                        <a:lumOff val="25000"/>
                                      </a:schemeClr>
                                    </a:solidFill>
                                    <a:latin typeface="Cambria Math" charset="0"/>
                                    <a:ea typeface="Karla" charset="0"/>
                                    <a:cs typeface="Karla" charset="0"/>
                                  </a:rPr>
                                  <m:t>𝑖</m:t>
                                </m:r>
                              </m:sub>
                            </m:sSub>
                            <m:r>
                              <a:rPr lang="en-US" sz="2600" i="1">
                                <a:solidFill>
                                  <a:schemeClr val="tx1">
                                    <a:lumMod val="75000"/>
                                    <a:lumOff val="25000"/>
                                  </a:schemeClr>
                                </a:solidFill>
                                <a:latin typeface="Cambria Math" charset="0"/>
                                <a:ea typeface="Karla" charset="0"/>
                                <a:cs typeface="Karla" charset="0"/>
                              </a:rPr>
                              <m:t>−</m:t>
                            </m:r>
                            <m:acc>
                              <m:accPr>
                                <m:chr m:val="̅"/>
                                <m:ctrlPr>
                                  <a:rPr lang="en-US" sz="2600" i="1">
                                    <a:solidFill>
                                      <a:schemeClr val="tx1">
                                        <a:lumMod val="75000"/>
                                        <a:lumOff val="25000"/>
                                      </a:schemeClr>
                                    </a:solidFill>
                                    <a:latin typeface="Cambria Math" charset="0"/>
                                    <a:ea typeface="Karla" charset="0"/>
                                    <a:cs typeface="Karla" charset="0"/>
                                  </a:rPr>
                                </m:ctrlPr>
                              </m:accPr>
                              <m:e>
                                <m:r>
                                  <a:rPr lang="en-US" sz="2600" i="1">
                                    <a:solidFill>
                                      <a:schemeClr val="tx1">
                                        <a:lumMod val="75000"/>
                                        <a:lumOff val="25000"/>
                                      </a:schemeClr>
                                    </a:solidFill>
                                    <a:latin typeface="Cambria Math" charset="0"/>
                                    <a:ea typeface="Karla" charset="0"/>
                                    <a:cs typeface="Karla" charset="0"/>
                                  </a:rPr>
                                  <m:t>𝑥</m:t>
                                </m:r>
                              </m:e>
                            </m:acc>
                            <m:r>
                              <a:rPr lang="en-US" sz="2600" i="1">
                                <a:solidFill>
                                  <a:schemeClr val="tx1">
                                    <a:lumMod val="75000"/>
                                    <a:lumOff val="25000"/>
                                  </a:schemeClr>
                                </a:solidFill>
                                <a:latin typeface="Cambria Math" charset="0"/>
                                <a:ea typeface="Karla" charset="0"/>
                                <a:cs typeface="Karla" charset="0"/>
                              </a:rPr>
                              <m:t>)</m:t>
                            </m:r>
                          </m:e>
                          <m:sup>
                            <m:r>
                              <a:rPr lang="en-US" sz="2600" i="1">
                                <a:solidFill>
                                  <a:schemeClr val="tx1">
                                    <a:lumMod val="75000"/>
                                    <a:lumOff val="25000"/>
                                  </a:schemeClr>
                                </a:solidFill>
                                <a:latin typeface="Cambria Math" charset="0"/>
                                <a:ea typeface="Karla" charset="0"/>
                                <a:cs typeface="Karla" charset="0"/>
                              </a:rPr>
                              <m:t>2</m:t>
                            </m:r>
                          </m:sup>
                        </m:sSup>
                      </m:e>
                    </m:nary>
                    <m:r>
                      <a:rPr lang="en-US" sz="2600" i="1">
                        <a:solidFill>
                          <a:schemeClr val="tx1">
                            <a:lumMod val="75000"/>
                            <a:lumOff val="25000"/>
                          </a:schemeClr>
                        </a:solidFill>
                        <a:latin typeface="Cambria Math" charset="0"/>
                        <a:ea typeface="Cambria Math" charset="0"/>
                        <a:cs typeface="Cambria Math" charset="0"/>
                      </a:rPr>
                      <m:t>↑</m:t>
                    </m:r>
                    <m:r>
                      <a:rPr lang="en-US" sz="2600" i="1">
                        <a:solidFill>
                          <a:schemeClr val="tx1">
                            <a:lumMod val="75000"/>
                            <a:lumOff val="25000"/>
                          </a:schemeClr>
                        </a:solidFill>
                        <a:latin typeface="Cambria Math" charset="0"/>
                        <a:ea typeface="Karla" charset="0"/>
                        <a:cs typeface="Karla" charset="0"/>
                      </a:rPr>
                      <m:t> </m:t>
                    </m:r>
                    <m:r>
                      <a:rPr lang="en-US" sz="2600" i="1" smtClean="0">
                        <a:solidFill>
                          <a:schemeClr val="tx1">
                            <a:lumMod val="75000"/>
                            <a:lumOff val="25000"/>
                          </a:schemeClr>
                        </a:solidFill>
                        <a:latin typeface="Cambria Math" charset="0"/>
                        <a:ea typeface="Cambria Math" charset="0"/>
                        <a:cs typeface="Cambria Math" charset="0"/>
                      </a:rPr>
                      <m:t>⟹</m:t>
                    </m:r>
                  </m:oMath>
                </a14:m>
                <a:r>
                  <a:rPr lang="en-US" sz="2600" dirty="0">
                    <a:solidFill>
                      <a:schemeClr val="tx1">
                        <a:lumMod val="75000"/>
                        <a:lumOff val="25000"/>
                      </a:schemeClr>
                    </a:solidFill>
                    <a:ea typeface="Karla" charset="0"/>
                    <a:cs typeface="Karla" charset="0"/>
                  </a:rPr>
                  <a:t> </a:t>
                </a:r>
                <a14:m>
                  <m:oMath xmlns:m="http://schemas.openxmlformats.org/officeDocument/2006/math">
                    <m:r>
                      <a:rPr lang="en-US" sz="2600" i="1">
                        <a:solidFill>
                          <a:schemeClr val="tx1">
                            <a:lumMod val="75000"/>
                            <a:lumOff val="25000"/>
                          </a:schemeClr>
                        </a:solidFill>
                        <a:latin typeface="Cambria Math" charset="0"/>
                        <a:ea typeface="Karla" charset="0"/>
                        <a:cs typeface="Karla" charset="0"/>
                      </a:rPr>
                      <m:t>𝑆𝐸</m:t>
                    </m:r>
                    <m:r>
                      <a:rPr lang="en-US" sz="2600" i="1">
                        <a:solidFill>
                          <a:schemeClr val="tx1">
                            <a:lumMod val="75000"/>
                            <a:lumOff val="25000"/>
                          </a:schemeClr>
                        </a:solidFill>
                        <a:latin typeface="Cambria Math" charset="0"/>
                        <a:ea typeface="Karla" charset="0"/>
                        <a:cs typeface="Karla" charset="0"/>
                      </a:rPr>
                      <m:t>↓</m:t>
                    </m:r>
                  </m:oMath>
                </a14:m>
                <a:endParaRPr lang="en-US" sz="2600" dirty="0" smtClean="0">
                  <a:solidFill>
                    <a:schemeClr val="tx1">
                      <a:lumMod val="75000"/>
                      <a:lumOff val="25000"/>
                    </a:schemeClr>
                  </a:solidFill>
                  <a:ea typeface="Karla" charset="0"/>
                  <a:cs typeface="Karla" charset="0"/>
                </a:endParaRPr>
              </a:p>
              <a:p>
                <a:pPr>
                  <a:spcAft>
                    <a:spcPts val="1200"/>
                  </a:spcAft>
                </a:pPr>
                <a:r>
                  <a:rPr lang="en-US" sz="2600" b="1" dirty="0" smtClean="0">
                    <a:solidFill>
                      <a:schemeClr val="tx1">
                        <a:lumMod val="75000"/>
                        <a:lumOff val="25000"/>
                      </a:schemeClr>
                    </a:solidFill>
                    <a:latin typeface="Karla" charset="0"/>
                    <a:ea typeface="Karla" charset="0"/>
                    <a:cs typeface="Karla" charset="0"/>
                  </a:rPr>
                  <a:t>Better data: </a:t>
                </a:r>
                <a14:m>
                  <m:oMath xmlns:m="http://schemas.openxmlformats.org/officeDocument/2006/math">
                    <m:sSup>
                      <m:sSupPr>
                        <m:ctrlPr>
                          <a:rPr lang="en-US" sz="2600" b="0" i="1" smtClean="0">
                            <a:solidFill>
                              <a:schemeClr val="tx1">
                                <a:lumMod val="75000"/>
                                <a:lumOff val="25000"/>
                              </a:schemeClr>
                            </a:solidFill>
                            <a:latin typeface="Cambria Math" charset="0"/>
                            <a:ea typeface="Karla" charset="0"/>
                            <a:cs typeface="Karla" charset="0"/>
                          </a:rPr>
                        </m:ctrlPr>
                      </m:sSupPr>
                      <m:e>
                        <m:r>
                          <a:rPr lang="en-US" sz="2600" b="0" i="1" smtClean="0">
                            <a:solidFill>
                              <a:schemeClr val="tx1">
                                <a:lumMod val="75000"/>
                                <a:lumOff val="25000"/>
                              </a:schemeClr>
                            </a:solidFill>
                            <a:latin typeface="Cambria Math" charset="0"/>
                            <a:ea typeface="Karla" charset="0"/>
                            <a:cs typeface="Karla" charset="0"/>
                          </a:rPr>
                          <m:t>𝜎</m:t>
                        </m:r>
                      </m:e>
                      <m:sup>
                        <m:r>
                          <a:rPr lang="en-US" sz="2600" b="0" i="1" smtClean="0">
                            <a:solidFill>
                              <a:schemeClr val="tx1">
                                <a:lumMod val="75000"/>
                                <a:lumOff val="25000"/>
                              </a:schemeClr>
                            </a:solidFill>
                            <a:latin typeface="Cambria Math" charset="0"/>
                            <a:ea typeface="Karla" charset="0"/>
                            <a:cs typeface="Karla" charset="0"/>
                          </a:rPr>
                          <m:t>2</m:t>
                        </m:r>
                      </m:sup>
                    </m:sSup>
                    <m:r>
                      <a:rPr lang="en-US" sz="2600" b="0" i="1" smtClean="0">
                        <a:solidFill>
                          <a:schemeClr val="tx1">
                            <a:lumMod val="75000"/>
                            <a:lumOff val="25000"/>
                          </a:schemeClr>
                        </a:solidFill>
                        <a:latin typeface="Cambria Math" charset="0"/>
                        <a:ea typeface="Cambria Math" charset="0"/>
                        <a:cs typeface="Cambria Math" charset="0"/>
                      </a:rPr>
                      <m:t>↓ ⇒</m:t>
                    </m:r>
                    <m:r>
                      <a:rPr lang="en-US" sz="2600" b="0" i="1" smtClean="0">
                        <a:solidFill>
                          <a:schemeClr val="tx1">
                            <a:lumMod val="75000"/>
                            <a:lumOff val="25000"/>
                          </a:schemeClr>
                        </a:solidFill>
                        <a:latin typeface="Cambria Math" charset="0"/>
                        <a:ea typeface="Cambria Math" charset="0"/>
                        <a:cs typeface="Cambria Math" charset="0"/>
                      </a:rPr>
                      <m:t>𝑆𝐸</m:t>
                    </m:r>
                    <m:r>
                      <a:rPr lang="en-US" sz="2600" b="0" i="1" smtClean="0">
                        <a:solidFill>
                          <a:schemeClr val="tx1">
                            <a:lumMod val="75000"/>
                            <a:lumOff val="25000"/>
                          </a:schemeClr>
                        </a:solidFill>
                        <a:latin typeface="Cambria Math" charset="0"/>
                        <a:ea typeface="Cambria Math" charset="0"/>
                        <a:cs typeface="Cambria Math" charset="0"/>
                      </a:rPr>
                      <m:t>↓</m:t>
                    </m:r>
                  </m:oMath>
                </a14:m>
                <a:r>
                  <a:rPr lang="en-US" sz="2600" dirty="0" smtClean="0">
                    <a:solidFill>
                      <a:schemeClr val="tx1">
                        <a:lumMod val="75000"/>
                        <a:lumOff val="25000"/>
                      </a:schemeClr>
                    </a:solidFill>
                    <a:latin typeface="Karla" charset="0"/>
                    <a:ea typeface="Karla" charset="0"/>
                    <a:cs typeface="Karla" charset="0"/>
                  </a:rPr>
                  <a:t>  </a:t>
                </a:r>
                <a:endParaRPr lang="en-US" sz="2600" dirty="0">
                  <a:solidFill>
                    <a:schemeClr val="tx1">
                      <a:lumMod val="75000"/>
                      <a:lumOff val="25000"/>
                    </a:schemeClr>
                  </a:solidFill>
                  <a:latin typeface="Karla" charset="0"/>
                  <a:ea typeface="Karla" charset="0"/>
                  <a:cs typeface="Karla" charset="0"/>
                </a:endParaRPr>
              </a:p>
            </p:txBody>
          </p:sp>
        </mc:Choice>
        <mc:Fallback xmlns="">
          <p:sp>
            <p:nvSpPr>
              <p:cNvPr id="6" name="Rectangle 5"/>
              <p:cNvSpPr>
                <a:spLocks noRot="1" noChangeAspect="1" noMove="1" noResize="1" noEditPoints="1" noAdjustHandles="1" noChangeArrowheads="1" noChangeShapeType="1" noTextEdit="1"/>
              </p:cNvSpPr>
              <p:nvPr/>
            </p:nvSpPr>
            <p:spPr>
              <a:xfrm>
                <a:off x="700585" y="1449855"/>
                <a:ext cx="8948382" cy="1616981"/>
              </a:xfrm>
              <a:prstGeom prst="rect">
                <a:avLst/>
              </a:prstGeom>
              <a:blipFill rotWithShape="0">
                <a:blip r:embed="rId4"/>
                <a:stretch>
                  <a:fillRect l="-1226" t="-3019" b="-8679"/>
                </a:stretch>
              </a:blipFill>
            </p:spPr>
            <p:txBody>
              <a:bodyPr/>
              <a:lstStyle/>
              <a:p>
                <a:r>
                  <a:rPr lang="en-US">
                    <a:noFill/>
                  </a:rPr>
                  <a:t> </a:t>
                </a:r>
              </a:p>
            </p:txBody>
          </p:sp>
        </mc:Fallback>
      </mc:AlternateContent>
      <p:cxnSp>
        <p:nvCxnSpPr>
          <p:cNvPr id="4" name="Straight Connector 3"/>
          <p:cNvCxnSpPr/>
          <p:nvPr/>
        </p:nvCxnSpPr>
        <p:spPr>
          <a:xfrm>
            <a:off x="0" y="3581400"/>
            <a:ext cx="12192000" cy="0"/>
          </a:xfrm>
          <a:prstGeom prst="line">
            <a:avLst/>
          </a:prstGeom>
          <a:ln w="6350">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cxnSp>
      <p:pic>
        <p:nvPicPr>
          <p:cNvPr id="8" name="Picture 7"/>
          <p:cNvPicPr>
            <a:picLocks noChangeAspect="1"/>
          </p:cNvPicPr>
          <p:nvPr/>
        </p:nvPicPr>
        <p:blipFill>
          <a:blip r:embed="rId5"/>
          <a:stretch>
            <a:fillRect/>
          </a:stretch>
        </p:blipFill>
        <p:spPr>
          <a:xfrm>
            <a:off x="8488907" y="3930555"/>
            <a:ext cx="3257739" cy="980044"/>
          </a:xfrm>
          <a:prstGeom prst="rect">
            <a:avLst/>
          </a:prstGeom>
          <a:solidFill>
            <a:schemeClr val="bg2">
              <a:lumMod val="90000"/>
            </a:schemeClr>
          </a:solidFill>
          <a:ln>
            <a:solidFill>
              <a:srgbClr val="C00000"/>
            </a:solidFill>
          </a:ln>
        </p:spPr>
      </p:pic>
      <mc:AlternateContent xmlns:mc="http://schemas.openxmlformats.org/markup-compatibility/2006" xmlns:a14="http://schemas.microsoft.com/office/drawing/2010/main">
        <mc:Choice Requires="a14">
          <p:sp>
            <p:nvSpPr>
              <p:cNvPr id="9" name="Rectangle 8"/>
              <p:cNvSpPr/>
              <p:nvPr/>
            </p:nvSpPr>
            <p:spPr>
              <a:xfrm>
                <a:off x="700585" y="4270014"/>
                <a:ext cx="8948382" cy="514821"/>
              </a:xfrm>
              <a:prstGeom prst="rect">
                <a:avLst/>
              </a:prstGeom>
            </p:spPr>
            <p:txBody>
              <a:bodyPr wrap="square">
                <a:spAutoFit/>
              </a:bodyPr>
              <a:lstStyle/>
              <a:p>
                <a:pPr>
                  <a:spcAft>
                    <a:spcPts val="1200"/>
                  </a:spcAft>
                </a:pPr>
                <a:r>
                  <a:rPr lang="en-US" sz="2600" b="1" dirty="0" smtClean="0">
                    <a:solidFill>
                      <a:schemeClr val="tx1">
                        <a:lumMod val="75000"/>
                        <a:lumOff val="25000"/>
                      </a:schemeClr>
                    </a:solidFill>
                    <a:latin typeface="Karla" charset="0"/>
                    <a:ea typeface="Karla" charset="0"/>
                    <a:cs typeface="Karla" charset="0"/>
                  </a:rPr>
                  <a:t>Better model:  </a:t>
                </a:r>
                <a14:m>
                  <m:oMath xmlns:m="http://schemas.openxmlformats.org/officeDocument/2006/math">
                    <m:r>
                      <a:rPr lang="en-US" sz="2600" b="0" i="0" smtClean="0">
                        <a:solidFill>
                          <a:schemeClr val="tx1">
                            <a:lumMod val="75000"/>
                            <a:lumOff val="25000"/>
                          </a:schemeClr>
                        </a:solidFill>
                        <a:latin typeface="Cambria Math" charset="0"/>
                        <a:ea typeface="Karla" charset="0"/>
                        <a:cs typeface="Karla" charset="0"/>
                      </a:rPr>
                      <m:t>(</m:t>
                    </m:r>
                    <m:acc>
                      <m:accPr>
                        <m:chr m:val="̂"/>
                        <m:ctrlPr>
                          <a:rPr lang="en-US" sz="2600" i="1" smtClean="0">
                            <a:solidFill>
                              <a:schemeClr val="tx1">
                                <a:lumMod val="75000"/>
                                <a:lumOff val="25000"/>
                              </a:schemeClr>
                            </a:solidFill>
                            <a:latin typeface="Cambria Math" charset="0"/>
                            <a:ea typeface="Karla" charset="0"/>
                            <a:cs typeface="Karla" charset="0"/>
                          </a:rPr>
                        </m:ctrlPr>
                      </m:accPr>
                      <m:e>
                        <m:r>
                          <a:rPr lang="en-US" sz="2600" b="0" i="1" smtClean="0">
                            <a:solidFill>
                              <a:schemeClr val="tx1">
                                <a:lumMod val="75000"/>
                                <a:lumOff val="25000"/>
                              </a:schemeClr>
                            </a:solidFill>
                            <a:latin typeface="Cambria Math" charset="0"/>
                            <a:ea typeface="Karla" charset="0"/>
                            <a:cs typeface="Karla" charset="0"/>
                          </a:rPr>
                          <m:t>𝑓</m:t>
                        </m:r>
                      </m:e>
                    </m:acc>
                    <m:r>
                      <a:rPr lang="en-US" sz="2600" b="0" i="1" dirty="0" smtClean="0">
                        <a:solidFill>
                          <a:schemeClr val="tx1">
                            <a:lumMod val="75000"/>
                            <a:lumOff val="25000"/>
                          </a:schemeClr>
                        </a:solidFill>
                        <a:latin typeface="Cambria Math" charset="0"/>
                        <a:ea typeface="Karla" charset="0"/>
                        <a:cs typeface="Karla" charset="0"/>
                      </a:rPr>
                      <m:t>−</m:t>
                    </m:r>
                    <m:sSub>
                      <m:sSubPr>
                        <m:ctrlPr>
                          <a:rPr lang="en-US" sz="2600" i="1" dirty="0" smtClean="0">
                            <a:solidFill>
                              <a:schemeClr val="tx1">
                                <a:lumMod val="75000"/>
                                <a:lumOff val="25000"/>
                              </a:schemeClr>
                            </a:solidFill>
                            <a:latin typeface="Cambria Math" charset="0"/>
                            <a:ea typeface="Karla" charset="0"/>
                            <a:cs typeface="Karla" charset="0"/>
                          </a:rPr>
                        </m:ctrlPr>
                      </m:sSubPr>
                      <m:e>
                        <m:r>
                          <a:rPr lang="en-US" sz="2600" b="0" i="1" dirty="0" smtClean="0">
                            <a:solidFill>
                              <a:schemeClr val="tx1">
                                <a:lumMod val="75000"/>
                                <a:lumOff val="25000"/>
                              </a:schemeClr>
                            </a:solidFill>
                            <a:latin typeface="Cambria Math" charset="0"/>
                            <a:ea typeface="Karla" charset="0"/>
                            <a:cs typeface="Karla" charset="0"/>
                          </a:rPr>
                          <m:t>𝑦</m:t>
                        </m:r>
                      </m:e>
                      <m:sub>
                        <m:r>
                          <a:rPr lang="en-US" sz="2600" b="0" i="1" dirty="0" smtClean="0">
                            <a:solidFill>
                              <a:schemeClr val="tx1">
                                <a:lumMod val="75000"/>
                                <a:lumOff val="25000"/>
                              </a:schemeClr>
                            </a:solidFill>
                            <a:latin typeface="Cambria Math" charset="0"/>
                            <a:ea typeface="Karla" charset="0"/>
                            <a:cs typeface="Karla" charset="0"/>
                          </a:rPr>
                          <m:t>𝑖</m:t>
                        </m:r>
                      </m:sub>
                    </m:sSub>
                    <m:r>
                      <a:rPr lang="en-US" sz="2600" b="0" i="1" dirty="0" smtClean="0">
                        <a:solidFill>
                          <a:schemeClr val="tx1">
                            <a:lumMod val="75000"/>
                            <a:lumOff val="25000"/>
                          </a:schemeClr>
                        </a:solidFill>
                        <a:latin typeface="Cambria Math" charset="0"/>
                        <a:ea typeface="Karla" charset="0"/>
                        <a:cs typeface="Karla" charset="0"/>
                      </a:rPr>
                      <m:t>) </m:t>
                    </m:r>
                    <m:r>
                      <a:rPr lang="en-US" sz="2600" i="1">
                        <a:solidFill>
                          <a:schemeClr val="tx1">
                            <a:lumMod val="75000"/>
                            <a:lumOff val="25000"/>
                          </a:schemeClr>
                        </a:solidFill>
                        <a:latin typeface="Cambria Math" charset="0"/>
                        <a:ea typeface="Karla" charset="0"/>
                        <a:cs typeface="Karla" charset="0"/>
                      </a:rPr>
                      <m:t>↓</m:t>
                    </m:r>
                  </m:oMath>
                </a14:m>
                <a:r>
                  <a:rPr lang="en-US" sz="2600" dirty="0" smtClean="0">
                    <a:solidFill>
                      <a:schemeClr val="tx1">
                        <a:lumMod val="75000"/>
                        <a:lumOff val="25000"/>
                      </a:schemeClr>
                    </a:solidFill>
                    <a:latin typeface="Karla" charset="0"/>
                    <a:ea typeface="Karla" charset="0"/>
                    <a:cs typeface="Karla" charset="0"/>
                  </a:rPr>
                  <a:t> </a:t>
                </a:r>
                <a14:m>
                  <m:oMath xmlns:m="http://schemas.openxmlformats.org/officeDocument/2006/math">
                    <m:r>
                      <a:rPr lang="en-US" sz="2600" i="1">
                        <a:solidFill>
                          <a:schemeClr val="tx1">
                            <a:lumMod val="75000"/>
                            <a:lumOff val="25000"/>
                          </a:schemeClr>
                        </a:solidFill>
                        <a:latin typeface="Cambria Math" charset="0"/>
                        <a:ea typeface="Cambria Math" charset="0"/>
                        <a:cs typeface="Cambria Math" charset="0"/>
                      </a:rPr>
                      <m:t>⟹</m:t>
                    </m:r>
                    <m:r>
                      <a:rPr lang="en-US" sz="2600" b="0" i="1" smtClean="0">
                        <a:solidFill>
                          <a:schemeClr val="tx1">
                            <a:lumMod val="75000"/>
                            <a:lumOff val="25000"/>
                          </a:schemeClr>
                        </a:solidFill>
                        <a:latin typeface="Cambria Math" charset="0"/>
                        <a:ea typeface="Cambria Math" charset="0"/>
                        <a:cs typeface="Cambria Math" charset="0"/>
                      </a:rPr>
                      <m:t>𝜎</m:t>
                    </m:r>
                    <m:r>
                      <a:rPr lang="en-US" sz="2600" b="0" i="1" smtClean="0">
                        <a:solidFill>
                          <a:schemeClr val="tx1">
                            <a:lumMod val="75000"/>
                            <a:lumOff val="25000"/>
                          </a:schemeClr>
                        </a:solidFill>
                        <a:latin typeface="Cambria Math" charset="0"/>
                        <a:ea typeface="Karla" charset="0"/>
                        <a:cs typeface="Karla" charset="0"/>
                      </a:rPr>
                      <m:t>↓ </m:t>
                    </m:r>
                    <m:r>
                      <a:rPr lang="en-US" sz="2600" i="1">
                        <a:solidFill>
                          <a:schemeClr val="tx1">
                            <a:lumMod val="75000"/>
                            <a:lumOff val="25000"/>
                          </a:schemeClr>
                        </a:solidFill>
                        <a:latin typeface="Cambria Math" charset="0"/>
                        <a:ea typeface="Cambria Math" charset="0"/>
                        <a:cs typeface="Cambria Math" charset="0"/>
                      </a:rPr>
                      <m:t>⟹</m:t>
                    </m:r>
                    <m:r>
                      <a:rPr lang="en-US" sz="2600" b="0" i="1" smtClean="0">
                        <a:solidFill>
                          <a:schemeClr val="tx1">
                            <a:lumMod val="75000"/>
                            <a:lumOff val="25000"/>
                          </a:schemeClr>
                        </a:solidFill>
                        <a:latin typeface="Cambria Math" charset="0"/>
                        <a:ea typeface="Cambria Math" charset="0"/>
                        <a:cs typeface="Cambria Math" charset="0"/>
                      </a:rPr>
                      <m:t>𝑆𝐸</m:t>
                    </m:r>
                    <m:r>
                      <a:rPr lang="en-US" sz="2600" b="0" i="1" smtClean="0">
                        <a:solidFill>
                          <a:schemeClr val="tx1">
                            <a:lumMod val="75000"/>
                            <a:lumOff val="25000"/>
                          </a:schemeClr>
                        </a:solidFill>
                        <a:latin typeface="Cambria Math" charset="0"/>
                        <a:ea typeface="Cambria Math" charset="0"/>
                        <a:cs typeface="Cambria Math" charset="0"/>
                      </a:rPr>
                      <m:t>↓</m:t>
                    </m:r>
                  </m:oMath>
                </a14:m>
                <a:endParaRPr lang="en-US" sz="2600" b="0" i="1" dirty="0" smtClean="0">
                  <a:solidFill>
                    <a:schemeClr val="tx1">
                      <a:lumMod val="75000"/>
                      <a:lumOff val="25000"/>
                    </a:schemeClr>
                  </a:solidFill>
                  <a:latin typeface="Karla" charset="0"/>
                  <a:ea typeface="Karla" charset="0"/>
                  <a:cs typeface="Karla" charset="0"/>
                </a:endParaRPr>
              </a:p>
            </p:txBody>
          </p:sp>
        </mc:Choice>
        <mc:Fallback xmlns="">
          <p:sp>
            <p:nvSpPr>
              <p:cNvPr id="9" name="Rectangle 8"/>
              <p:cNvSpPr>
                <a:spLocks noRot="1" noChangeAspect="1" noMove="1" noResize="1" noEditPoints="1" noAdjustHandles="1" noChangeArrowheads="1" noChangeShapeType="1" noTextEdit="1"/>
              </p:cNvSpPr>
              <p:nvPr/>
            </p:nvSpPr>
            <p:spPr>
              <a:xfrm>
                <a:off x="700585" y="4270014"/>
                <a:ext cx="8948382" cy="514821"/>
              </a:xfrm>
              <a:prstGeom prst="rect">
                <a:avLst/>
              </a:prstGeom>
              <a:blipFill rotWithShape="0">
                <a:blip r:embed="rId6"/>
                <a:stretch>
                  <a:fillRect l="-1226" t="-5882" b="-2941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p:cNvSpPr/>
              <p:nvPr/>
            </p:nvSpPr>
            <p:spPr>
              <a:xfrm>
                <a:off x="700585" y="5342378"/>
                <a:ext cx="9835486" cy="513667"/>
              </a:xfrm>
              <a:prstGeom prst="rect">
                <a:avLst/>
              </a:prstGeom>
            </p:spPr>
            <p:txBody>
              <a:bodyPr wrap="square">
                <a:spAutoFit/>
              </a:bodyPr>
              <a:lstStyle/>
              <a:p>
                <a:pPr>
                  <a:spcAft>
                    <a:spcPts val="1200"/>
                  </a:spcAft>
                </a:pPr>
                <a:r>
                  <a:rPr lang="en-US" sz="2600" b="1" dirty="0" smtClean="0">
                    <a:solidFill>
                      <a:schemeClr val="accent2"/>
                    </a:solidFill>
                    <a:latin typeface="Karla" charset="0"/>
                    <a:ea typeface="Karla" charset="0"/>
                    <a:cs typeface="Karla" charset="0"/>
                  </a:rPr>
                  <a:t>Question: </a:t>
                </a:r>
                <a:r>
                  <a:rPr lang="en-US" sz="2600" dirty="0" smtClean="0">
                    <a:solidFill>
                      <a:schemeClr val="tx1">
                        <a:lumMod val="75000"/>
                        <a:lumOff val="25000"/>
                      </a:schemeClr>
                    </a:solidFill>
                    <a:latin typeface="Karla" charset="0"/>
                    <a:ea typeface="Karla" charset="0"/>
                    <a:cs typeface="Karla" charset="0"/>
                  </a:rPr>
                  <a:t>What happens to the </a:t>
                </a:r>
                <a14:m>
                  <m:oMath xmlns:m="http://schemas.openxmlformats.org/officeDocument/2006/math">
                    <m:acc>
                      <m:accPr>
                        <m:chr m:val="̂"/>
                        <m:ctrlPr>
                          <a:rPr lang="en-US" sz="2600" i="1">
                            <a:solidFill>
                              <a:schemeClr val="tx1">
                                <a:lumMod val="75000"/>
                                <a:lumOff val="25000"/>
                              </a:schemeClr>
                            </a:solidFill>
                            <a:latin typeface="Cambria Math" charset="0"/>
                            <a:ea typeface="Karla" charset="0"/>
                            <a:cs typeface="Karla" charset="0"/>
                          </a:rPr>
                        </m:ctrlPr>
                      </m:accPr>
                      <m:e>
                        <m:sSub>
                          <m:sSubPr>
                            <m:ctrlPr>
                              <a:rPr lang="en-US" sz="2600" i="1">
                                <a:solidFill>
                                  <a:schemeClr val="tx1">
                                    <a:lumMod val="75000"/>
                                    <a:lumOff val="25000"/>
                                  </a:schemeClr>
                                </a:solidFill>
                                <a:latin typeface="Cambria Math" charset="0"/>
                                <a:ea typeface="Karla" charset="0"/>
                                <a:cs typeface="Karla" charset="0"/>
                              </a:rPr>
                            </m:ctrlPr>
                          </m:sSubPr>
                          <m:e>
                            <m:r>
                              <a:rPr lang="en-US" sz="2600" b="0" i="1">
                                <a:solidFill>
                                  <a:schemeClr val="tx1">
                                    <a:lumMod val="75000"/>
                                    <a:lumOff val="25000"/>
                                  </a:schemeClr>
                                </a:solidFill>
                                <a:latin typeface="Cambria Math" charset="0"/>
                                <a:ea typeface="Karla" charset="0"/>
                                <a:cs typeface="Karla" charset="0"/>
                              </a:rPr>
                              <m:t>𝛽</m:t>
                            </m:r>
                          </m:e>
                          <m:sub>
                            <m:r>
                              <a:rPr lang="en-US" sz="2600" b="0" i="1">
                                <a:solidFill>
                                  <a:schemeClr val="tx1">
                                    <a:lumMod val="75000"/>
                                    <a:lumOff val="25000"/>
                                  </a:schemeClr>
                                </a:solidFill>
                                <a:latin typeface="Cambria Math" charset="0"/>
                                <a:ea typeface="Karla" charset="0"/>
                                <a:cs typeface="Karla" charset="0"/>
                              </a:rPr>
                              <m:t>0</m:t>
                            </m:r>
                          </m:sub>
                        </m:sSub>
                      </m:e>
                    </m:acc>
                  </m:oMath>
                </a14:m>
                <a:r>
                  <a:rPr lang="en-US" sz="2600" i="1" dirty="0" smtClean="0">
                    <a:solidFill>
                      <a:schemeClr val="tx1">
                        <a:lumMod val="75000"/>
                        <a:lumOff val="25000"/>
                      </a:schemeClr>
                    </a:solidFill>
                    <a:latin typeface="Karla" charset="0"/>
                    <a:ea typeface="Karla" charset="0"/>
                    <a:cs typeface="Karla" charset="0"/>
                  </a:rPr>
                  <a:t>, </a:t>
                </a:r>
                <a:r>
                  <a:rPr lang="en-US" sz="2600" i="1" dirty="0">
                    <a:solidFill>
                      <a:schemeClr val="tx1">
                        <a:lumMod val="75000"/>
                        <a:lumOff val="25000"/>
                      </a:schemeClr>
                    </a:solidFill>
                    <a:latin typeface="Karla" charset="0"/>
                    <a:ea typeface="Karla" charset="0"/>
                    <a:cs typeface="Karla" charset="0"/>
                  </a:rPr>
                  <a:t> </a:t>
                </a:r>
                <a14:m>
                  <m:oMath xmlns:m="http://schemas.openxmlformats.org/officeDocument/2006/math">
                    <m:acc>
                      <m:accPr>
                        <m:chr m:val="̂"/>
                        <m:ctrlPr>
                          <a:rPr lang="en-US" sz="2600" i="1">
                            <a:solidFill>
                              <a:schemeClr val="tx1">
                                <a:lumMod val="75000"/>
                                <a:lumOff val="25000"/>
                              </a:schemeClr>
                            </a:solidFill>
                            <a:latin typeface="Cambria Math" charset="0"/>
                            <a:ea typeface="Karla" charset="0"/>
                            <a:cs typeface="Karla" charset="0"/>
                          </a:rPr>
                        </m:ctrlPr>
                      </m:accPr>
                      <m:e>
                        <m:sSub>
                          <m:sSubPr>
                            <m:ctrlPr>
                              <a:rPr lang="en-US" sz="2600" i="1">
                                <a:solidFill>
                                  <a:schemeClr val="tx1">
                                    <a:lumMod val="75000"/>
                                    <a:lumOff val="25000"/>
                                  </a:schemeClr>
                                </a:solidFill>
                                <a:latin typeface="Cambria Math" charset="0"/>
                                <a:ea typeface="Karla" charset="0"/>
                                <a:cs typeface="Karla" charset="0"/>
                              </a:rPr>
                            </m:ctrlPr>
                          </m:sSubPr>
                          <m:e>
                            <m:r>
                              <a:rPr lang="en-US" sz="2600" b="0" i="1">
                                <a:solidFill>
                                  <a:schemeClr val="tx1">
                                    <a:lumMod val="75000"/>
                                    <a:lumOff val="25000"/>
                                  </a:schemeClr>
                                </a:solidFill>
                                <a:latin typeface="Cambria Math" charset="0"/>
                                <a:ea typeface="Karla" charset="0"/>
                                <a:cs typeface="Karla" charset="0"/>
                              </a:rPr>
                              <m:t>𝛽</m:t>
                            </m:r>
                          </m:e>
                          <m:sub>
                            <m:r>
                              <a:rPr lang="en-US" sz="2600" b="0" i="1" smtClean="0">
                                <a:solidFill>
                                  <a:schemeClr val="tx1">
                                    <a:lumMod val="75000"/>
                                    <a:lumOff val="25000"/>
                                  </a:schemeClr>
                                </a:solidFill>
                                <a:latin typeface="Cambria Math" charset="0"/>
                                <a:ea typeface="Karla" charset="0"/>
                                <a:cs typeface="Karla" charset="0"/>
                              </a:rPr>
                              <m:t>1</m:t>
                            </m:r>
                          </m:sub>
                        </m:sSub>
                      </m:e>
                    </m:acc>
                  </m:oMath>
                </a14:m>
                <a:r>
                  <a:rPr lang="en-US" sz="2600" i="1" dirty="0">
                    <a:solidFill>
                      <a:schemeClr val="tx1">
                        <a:lumMod val="75000"/>
                        <a:lumOff val="25000"/>
                      </a:schemeClr>
                    </a:solidFill>
                    <a:latin typeface="Karla" charset="0"/>
                    <a:ea typeface="Karla" charset="0"/>
                    <a:cs typeface="Karla" charset="0"/>
                  </a:rPr>
                  <a:t> </a:t>
                </a:r>
                <a:r>
                  <a:rPr lang="en-US" sz="2600" dirty="0" smtClean="0">
                    <a:solidFill>
                      <a:schemeClr val="tx1">
                        <a:lumMod val="75000"/>
                        <a:lumOff val="25000"/>
                      </a:schemeClr>
                    </a:solidFill>
                    <a:latin typeface="Karla" charset="0"/>
                    <a:ea typeface="Karla" charset="0"/>
                    <a:cs typeface="Karla" charset="0"/>
                  </a:rPr>
                  <a:t>under these scenarios?</a:t>
                </a:r>
                <a:endParaRPr lang="en-US" sz="2600" i="1" dirty="0" smtClean="0">
                  <a:solidFill>
                    <a:schemeClr val="tx1">
                      <a:lumMod val="75000"/>
                      <a:lumOff val="25000"/>
                    </a:schemeClr>
                  </a:solidFill>
                  <a:latin typeface="Karla" charset="0"/>
                  <a:ea typeface="Karla" charset="0"/>
                  <a:cs typeface="Karla" charset="0"/>
                </a:endParaRPr>
              </a:p>
            </p:txBody>
          </p:sp>
        </mc:Choice>
        <mc:Fallback xmlns="">
          <p:sp>
            <p:nvSpPr>
              <p:cNvPr id="10" name="Rectangle 9"/>
              <p:cNvSpPr>
                <a:spLocks noRot="1" noChangeAspect="1" noMove="1" noResize="1" noEditPoints="1" noAdjustHandles="1" noChangeArrowheads="1" noChangeShapeType="1" noTextEdit="1"/>
              </p:cNvSpPr>
              <p:nvPr/>
            </p:nvSpPr>
            <p:spPr>
              <a:xfrm>
                <a:off x="700585" y="5342378"/>
                <a:ext cx="9835486" cy="513667"/>
              </a:xfrm>
              <a:prstGeom prst="rect">
                <a:avLst/>
              </a:prstGeom>
              <a:blipFill rotWithShape="0">
                <a:blip r:embed="rId7"/>
                <a:stretch>
                  <a:fillRect l="-1116" t="-5882" b="-29412"/>
                </a:stretch>
              </a:blipFill>
            </p:spPr>
            <p:txBody>
              <a:bodyPr/>
              <a:lstStyle/>
              <a:p>
                <a:r>
                  <a:rPr lang="en-US">
                    <a:noFill/>
                  </a:rPr>
                  <a:t> </a:t>
                </a:r>
              </a:p>
            </p:txBody>
          </p:sp>
        </mc:Fallback>
      </mc:AlternateContent>
      <p:sp>
        <p:nvSpPr>
          <p:cNvPr id="12" name="Slide Number Placeholder 11"/>
          <p:cNvSpPr>
            <a:spLocks noGrp="1"/>
          </p:cNvSpPr>
          <p:nvPr>
            <p:ph type="sldNum" sz="quarter" idx="12"/>
          </p:nvPr>
        </p:nvSpPr>
        <p:spPr/>
        <p:txBody>
          <a:bodyPr/>
          <a:lstStyle/>
          <a:p>
            <a:fld id="{81B7CCDB-6D39-0547-B7B3-C80E39D6513A}" type="slidenum">
              <a:rPr lang="en-US" smtClean="0"/>
              <a:t>61</a:t>
            </a:fld>
            <a:endParaRPr lang="en-US"/>
          </a:p>
        </p:txBody>
      </p:sp>
    </p:spTree>
    <p:extLst>
      <p:ext uri="{BB962C8B-B14F-4D97-AF65-F5344CB8AC3E}">
        <p14:creationId xmlns:p14="http://schemas.microsoft.com/office/powerpoint/2010/main" val="2087214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200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200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Standard Errors</a:t>
            </a:r>
            <a:endParaRPr lang="en-US" dirty="0"/>
          </a:p>
        </p:txBody>
      </p:sp>
      <p:sp>
        <p:nvSpPr>
          <p:cNvPr id="3" name="Content Placeholder 2"/>
          <p:cNvSpPr>
            <a:spLocks noGrp="1"/>
          </p:cNvSpPr>
          <p:nvPr>
            <p:ph idx="1"/>
          </p:nvPr>
        </p:nvSpPr>
        <p:spPr>
          <a:xfrm>
            <a:off x="542981" y="983807"/>
            <a:ext cx="11649019" cy="1233730"/>
          </a:xfrm>
        </p:spPr>
        <p:txBody>
          <a:bodyPr/>
          <a:lstStyle/>
          <a:p>
            <a:pPr>
              <a:spcAft>
                <a:spcPts val="1200"/>
              </a:spcAft>
            </a:pPr>
            <a:r>
              <a:rPr lang="en-US" sz="2400" dirty="0" smtClean="0">
                <a:solidFill>
                  <a:schemeClr val="tx1">
                    <a:lumMod val="75000"/>
                    <a:lumOff val="25000"/>
                  </a:schemeClr>
                </a:solidFill>
                <a:latin typeface="Karla" charset="0"/>
                <a:ea typeface="Karla" charset="0"/>
                <a:cs typeface="Karla" charset="0"/>
              </a:rPr>
              <a:t>The</a:t>
            </a:r>
            <a:r>
              <a:rPr lang="en-US" sz="2400" b="1" dirty="0" smtClean="0">
                <a:solidFill>
                  <a:schemeClr val="tx1">
                    <a:lumMod val="75000"/>
                    <a:lumOff val="25000"/>
                  </a:schemeClr>
                </a:solidFill>
                <a:latin typeface="Karla" charset="0"/>
                <a:ea typeface="Karla" charset="0"/>
                <a:cs typeface="Karla" charset="0"/>
              </a:rPr>
              <a:t> </a:t>
            </a:r>
            <a:r>
              <a:rPr lang="en-US" sz="2400" dirty="0" smtClean="0">
                <a:solidFill>
                  <a:schemeClr val="tx1">
                    <a:lumMod val="75000"/>
                    <a:lumOff val="25000"/>
                  </a:schemeClr>
                </a:solidFill>
                <a:latin typeface="Karla" charset="0"/>
                <a:ea typeface="Karla" charset="0"/>
                <a:cs typeface="Karla" charset="0"/>
              </a:rPr>
              <a:t>following results  are for the coefficients for TV advertising:</a:t>
            </a:r>
          </a:p>
          <a:p>
            <a:pPr>
              <a:spcAft>
                <a:spcPts val="1200"/>
              </a:spcAft>
            </a:pPr>
            <a:endParaRPr lang="en-US" sz="2400" dirty="0">
              <a:solidFill>
                <a:schemeClr val="tx1">
                  <a:lumMod val="75000"/>
                  <a:lumOff val="25000"/>
                </a:schemeClr>
              </a:solidFill>
              <a:latin typeface="Karla" charset="0"/>
              <a:ea typeface="Karla" charset="0"/>
              <a:cs typeface="Karla" charset="0"/>
            </a:endParaRPr>
          </a:p>
        </p:txBody>
      </p:sp>
      <mc:AlternateContent xmlns:mc="http://schemas.openxmlformats.org/markup-compatibility/2006" xmlns:a14="http://schemas.microsoft.com/office/drawing/2010/main">
        <mc:Choice Requires="a14">
          <p:graphicFrame>
            <p:nvGraphicFramePr>
              <p:cNvPr id="4" name="Table 3"/>
              <p:cNvGraphicFramePr>
                <a:graphicFrameLocks noGrp="1"/>
              </p:cNvGraphicFramePr>
              <p:nvPr>
                <p:extLst/>
              </p:nvPr>
            </p:nvGraphicFramePr>
            <p:xfrm>
              <a:off x="3462867" y="1464623"/>
              <a:ext cx="5418666" cy="1139254"/>
            </p:xfrm>
            <a:graphic>
              <a:graphicData uri="http://schemas.openxmlformats.org/drawingml/2006/table">
                <a:tbl>
                  <a:tblPr firstRow="1" bandRow="1">
                    <a:tableStyleId>{793D81CF-94F2-401A-BA57-92F5A7B2D0C5}</a:tableStyleId>
                  </a:tblPr>
                  <a:tblGrid>
                    <a:gridCol w="2709333"/>
                    <a:gridCol w="2709333"/>
                  </a:tblGrid>
                  <a:tr h="370840">
                    <a:tc>
                      <a:txBody>
                        <a:bodyPr/>
                        <a:lstStyle/>
                        <a:p>
                          <a:r>
                            <a:rPr lang="en-US" dirty="0" smtClean="0"/>
                            <a:t>Method</a:t>
                          </a:r>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smtClean="0">
                                    <a:latin typeface="Cambria Math" charset="0"/>
                                  </a:rPr>
                                  <m:t>𝑆𝐸</m:t>
                                </m:r>
                                <m:d>
                                  <m:dPr>
                                    <m:ctrlPr>
                                      <a:rPr lang="en-US" i="1">
                                        <a:latin typeface="Cambria Math" charset="0"/>
                                      </a:rPr>
                                    </m:ctrlPr>
                                  </m:dPr>
                                  <m:e>
                                    <m:sSub>
                                      <m:sSubPr>
                                        <m:ctrlPr>
                                          <a:rPr lang="en-US" i="1">
                                            <a:latin typeface="Cambria Math" charset="0"/>
                                          </a:rPr>
                                        </m:ctrlPr>
                                      </m:sSubPr>
                                      <m:e>
                                        <m:acc>
                                          <m:accPr>
                                            <m:chr m:val="̂"/>
                                            <m:ctrlPr>
                                              <a:rPr lang="en-US" i="1">
                                                <a:latin typeface="Cambria Math" charset="0"/>
                                              </a:rPr>
                                            </m:ctrlPr>
                                          </m:accPr>
                                          <m:e>
                                            <m:r>
                                              <a:rPr lang="en-US">
                                                <a:latin typeface="Cambria Math" charset="0"/>
                                              </a:rPr>
                                              <m:t>𝛽</m:t>
                                            </m:r>
                                          </m:e>
                                        </m:acc>
                                      </m:e>
                                      <m:sub>
                                        <m:r>
                                          <a:rPr lang="en-US" smtClean="0">
                                            <a:latin typeface="Cambria Math" charset="0"/>
                                          </a:rPr>
                                          <m:t>𝟏</m:t>
                                        </m:r>
                                      </m:sub>
                                    </m:sSub>
                                  </m:e>
                                </m:d>
                              </m:oMath>
                            </m:oMathPara>
                          </a14:m>
                          <a:endParaRPr lang="en-US" dirty="0"/>
                        </a:p>
                      </a:txBody>
                      <a:tcPr/>
                    </a:tc>
                  </a:tr>
                  <a:tr h="370840">
                    <a:tc>
                      <a:txBody>
                        <a:bodyPr/>
                        <a:lstStyle/>
                        <a:p>
                          <a:r>
                            <a:rPr lang="en-US" dirty="0" smtClean="0"/>
                            <a:t>Analytic Formula</a:t>
                          </a:r>
                          <a:endParaRPr lang="en-US" dirty="0"/>
                        </a:p>
                      </a:txBody>
                      <a:tcPr/>
                    </a:tc>
                    <a:tc>
                      <a:txBody>
                        <a:bodyPr/>
                        <a:lstStyle/>
                        <a:p>
                          <a:pPr algn="ctr"/>
                          <a:r>
                            <a:rPr lang="nb-NO" dirty="0" smtClean="0"/>
                            <a:t>0.0061</a:t>
                          </a:r>
                          <a:endParaRPr lang="en-US" dirty="0"/>
                        </a:p>
                      </a:txBody>
                      <a:tcPr/>
                    </a:tc>
                  </a:tr>
                  <a:tr h="337473">
                    <a:tc>
                      <a:txBody>
                        <a:bodyPr/>
                        <a:lstStyle/>
                        <a:p>
                          <a:r>
                            <a:rPr lang="en-US" dirty="0" smtClean="0"/>
                            <a:t>Bootstrap</a:t>
                          </a:r>
                          <a:endParaRPr lang="en-US" dirty="0"/>
                        </a:p>
                      </a:txBody>
                      <a:tcPr/>
                    </a:tc>
                    <a:tc>
                      <a:txBody>
                        <a:bodyPr/>
                        <a:lstStyle/>
                        <a:p>
                          <a:pPr algn="ctr"/>
                          <a:r>
                            <a:rPr lang="nb-NO" dirty="0" smtClean="0"/>
                            <a:t>0.0061</a:t>
                          </a:r>
                          <a:endParaRPr lang="en-US" dirty="0"/>
                        </a:p>
                      </a:txBody>
                      <a:tcPr/>
                    </a:tc>
                  </a:tr>
                </a:tbl>
              </a:graphicData>
            </a:graphic>
          </p:graphicFrame>
        </mc:Choice>
        <mc:Fallback xmlns="">
          <p:graphicFrame>
            <p:nvGraphicFramePr>
              <p:cNvPr id="4" name="Table 3"/>
              <p:cNvGraphicFramePr>
                <a:graphicFrameLocks noGrp="1"/>
              </p:cNvGraphicFramePr>
              <p:nvPr>
                <p:extLst>
                  <p:ext uri="{D42A27DB-BD31-4B8C-83A1-F6EECF244321}">
                    <p14:modId xmlns:p14="http://schemas.microsoft.com/office/powerpoint/2010/main" val="1836507419"/>
                  </p:ext>
                </p:extLst>
              </p:nvPr>
            </p:nvGraphicFramePr>
            <p:xfrm>
              <a:off x="3462867" y="1464623"/>
              <a:ext cx="5418666" cy="1139254"/>
            </p:xfrm>
            <a:graphic>
              <a:graphicData uri="http://schemas.openxmlformats.org/drawingml/2006/table">
                <a:tbl>
                  <a:tblPr firstRow="1" bandRow="1">
                    <a:tableStyleId>{793D81CF-94F2-401A-BA57-92F5A7B2D0C5}</a:tableStyleId>
                  </a:tblPr>
                  <a:tblGrid>
                    <a:gridCol w="2709333"/>
                    <a:gridCol w="2709333"/>
                  </a:tblGrid>
                  <a:tr h="402654">
                    <a:tc>
                      <a:txBody>
                        <a:bodyPr/>
                        <a:lstStyle/>
                        <a:p>
                          <a:r>
                            <a:rPr lang="en-US" dirty="0" smtClean="0"/>
                            <a:t>Method</a:t>
                          </a:r>
                          <a:endParaRPr lang="en-US" dirty="0"/>
                        </a:p>
                      </a:txBody>
                      <a:tcPr/>
                    </a:tc>
                    <a:tc>
                      <a:txBody>
                        <a:bodyPr/>
                        <a:lstStyle/>
                        <a:p>
                          <a:endParaRPr lang="en-US"/>
                        </a:p>
                      </a:txBody>
                      <a:tcPr>
                        <a:blipFill rotWithShape="0">
                          <a:blip r:embed="rId2"/>
                          <a:stretch>
                            <a:fillRect l="-100450" t="-7576" r="-676" b="-207576"/>
                          </a:stretch>
                        </a:blipFill>
                      </a:tcPr>
                    </a:tc>
                  </a:tr>
                  <a:tr h="370840">
                    <a:tc>
                      <a:txBody>
                        <a:bodyPr/>
                        <a:lstStyle/>
                        <a:p>
                          <a:r>
                            <a:rPr lang="en-US" dirty="0" smtClean="0"/>
                            <a:t>Analytic Formula</a:t>
                          </a:r>
                          <a:endParaRPr lang="en-US" dirty="0"/>
                        </a:p>
                      </a:txBody>
                      <a:tcPr/>
                    </a:tc>
                    <a:tc>
                      <a:txBody>
                        <a:bodyPr/>
                        <a:lstStyle/>
                        <a:p>
                          <a:pPr algn="ctr"/>
                          <a:r>
                            <a:rPr lang="nb-NO" dirty="0" smtClean="0"/>
                            <a:t>0.0061</a:t>
                          </a:r>
                          <a:endParaRPr lang="en-US" dirty="0"/>
                        </a:p>
                      </a:txBody>
                      <a:tcPr/>
                    </a:tc>
                  </a:tr>
                  <a:tr h="365760">
                    <a:tc>
                      <a:txBody>
                        <a:bodyPr/>
                        <a:lstStyle/>
                        <a:p>
                          <a:r>
                            <a:rPr lang="en-US" dirty="0" smtClean="0"/>
                            <a:t>Bootstrap</a:t>
                          </a:r>
                          <a:endParaRPr lang="en-US" dirty="0"/>
                        </a:p>
                      </a:txBody>
                      <a:tcPr/>
                    </a:tc>
                    <a:tc>
                      <a:txBody>
                        <a:bodyPr/>
                        <a:lstStyle/>
                        <a:p>
                          <a:pPr algn="ctr"/>
                          <a:r>
                            <a:rPr lang="nb-NO" dirty="0" smtClean="0"/>
                            <a:t>0.0061</a:t>
                          </a:r>
                          <a:endParaRPr lang="en-US" dirty="0"/>
                        </a:p>
                      </a:txBody>
                      <a:tcPr/>
                    </a:tc>
                  </a:tr>
                </a:tbl>
              </a:graphicData>
            </a:graphic>
          </p:graphicFrame>
        </mc:Fallback>
      </mc:AlternateContent>
      <p:sp>
        <p:nvSpPr>
          <p:cNvPr id="5" name="Content Placeholder 2"/>
          <p:cNvSpPr txBox="1">
            <a:spLocks/>
          </p:cNvSpPr>
          <p:nvPr/>
        </p:nvSpPr>
        <p:spPr>
          <a:xfrm>
            <a:off x="542980" y="2698353"/>
            <a:ext cx="11649019" cy="1233730"/>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a:spcAft>
                <a:spcPts val="1200"/>
              </a:spcAft>
            </a:pPr>
            <a:r>
              <a:rPr lang="en-US" sz="2400" dirty="0" smtClean="0">
                <a:solidFill>
                  <a:schemeClr val="tx1">
                    <a:lumMod val="75000"/>
                    <a:lumOff val="25000"/>
                  </a:schemeClr>
                </a:solidFill>
                <a:latin typeface="Karla" charset="0"/>
                <a:ea typeface="Karla" charset="0"/>
                <a:cs typeface="Karla" charset="0"/>
              </a:rPr>
              <a:t>The coefficients for TV advertising but restricting the coverage of x are:</a:t>
            </a:r>
          </a:p>
          <a:p>
            <a:pPr>
              <a:spcAft>
                <a:spcPts val="1200"/>
              </a:spcAft>
            </a:pPr>
            <a:endParaRPr lang="en-US" sz="2400" dirty="0" smtClean="0">
              <a:solidFill>
                <a:schemeClr val="tx1">
                  <a:lumMod val="75000"/>
                  <a:lumOff val="25000"/>
                </a:schemeClr>
              </a:solidFill>
              <a:latin typeface="Karla" charset="0"/>
              <a:ea typeface="Karla" charset="0"/>
              <a:cs typeface="Karla" charset="0"/>
            </a:endParaRPr>
          </a:p>
          <a:p>
            <a:pPr>
              <a:spcAft>
                <a:spcPts val="1200"/>
              </a:spcAft>
            </a:pPr>
            <a:endParaRPr lang="en-US" sz="2400" dirty="0">
              <a:solidFill>
                <a:schemeClr val="tx1">
                  <a:lumMod val="75000"/>
                  <a:lumOff val="25000"/>
                </a:schemeClr>
              </a:solidFill>
              <a:latin typeface="Karla" charset="0"/>
              <a:ea typeface="Karla" charset="0"/>
              <a:cs typeface="Karla" charset="0"/>
            </a:endParaRPr>
          </a:p>
          <a:p>
            <a:pPr>
              <a:spcAft>
                <a:spcPts val="1200"/>
              </a:spcAft>
            </a:pPr>
            <a:r>
              <a:rPr lang="en-US" sz="2400" dirty="0" smtClean="0">
                <a:solidFill>
                  <a:schemeClr val="tx1">
                    <a:lumMod val="75000"/>
                    <a:lumOff val="25000"/>
                  </a:schemeClr>
                </a:solidFill>
                <a:latin typeface="Karla" charset="0"/>
                <a:ea typeface="Karla" charset="0"/>
                <a:cs typeface="Karla" charset="0"/>
              </a:rPr>
              <a:t>The coefficients for TV advertising but with added </a:t>
            </a:r>
            <a:r>
              <a:rPr lang="en-US" sz="2400" b="1" dirty="0" smtClean="0">
                <a:solidFill>
                  <a:schemeClr val="tx1">
                    <a:lumMod val="75000"/>
                    <a:lumOff val="25000"/>
                  </a:schemeClr>
                </a:solidFill>
                <a:latin typeface="Karla" charset="0"/>
                <a:ea typeface="Karla" charset="0"/>
                <a:cs typeface="Karla" charset="0"/>
              </a:rPr>
              <a:t>extra</a:t>
            </a:r>
            <a:r>
              <a:rPr lang="en-US" sz="2400" dirty="0" smtClean="0">
                <a:solidFill>
                  <a:schemeClr val="tx1">
                    <a:lumMod val="75000"/>
                    <a:lumOff val="25000"/>
                  </a:schemeClr>
                </a:solidFill>
                <a:latin typeface="Karla" charset="0"/>
                <a:ea typeface="Karla" charset="0"/>
                <a:cs typeface="Karla" charset="0"/>
              </a:rPr>
              <a:t> noise: </a:t>
            </a:r>
          </a:p>
          <a:p>
            <a:pPr>
              <a:spcAft>
                <a:spcPts val="1200"/>
              </a:spcAft>
            </a:pPr>
            <a:endParaRPr lang="en-US" sz="2400" dirty="0" smtClean="0">
              <a:solidFill>
                <a:schemeClr val="tx1">
                  <a:lumMod val="75000"/>
                  <a:lumOff val="25000"/>
                </a:schemeClr>
              </a:solidFill>
              <a:latin typeface="Karla" charset="0"/>
              <a:ea typeface="Karla" charset="0"/>
              <a:cs typeface="Karla" charset="0"/>
            </a:endParaRPr>
          </a:p>
          <a:p>
            <a:pPr>
              <a:spcAft>
                <a:spcPts val="1200"/>
              </a:spcAft>
            </a:pPr>
            <a:endParaRPr lang="en-US" sz="2400" dirty="0">
              <a:solidFill>
                <a:schemeClr val="tx1">
                  <a:lumMod val="75000"/>
                  <a:lumOff val="25000"/>
                </a:schemeClr>
              </a:solidFill>
              <a:latin typeface="Karla" charset="0"/>
              <a:ea typeface="Karla" charset="0"/>
              <a:cs typeface="Karla" charset="0"/>
            </a:endParaRPr>
          </a:p>
        </p:txBody>
      </p:sp>
      <mc:AlternateContent xmlns:mc="http://schemas.openxmlformats.org/markup-compatibility/2006" xmlns:a14="http://schemas.microsoft.com/office/drawing/2010/main">
        <mc:Choice Requires="a14">
          <p:graphicFrame>
            <p:nvGraphicFramePr>
              <p:cNvPr id="6" name="Table 5"/>
              <p:cNvGraphicFramePr>
                <a:graphicFrameLocks noGrp="1"/>
              </p:cNvGraphicFramePr>
              <p:nvPr>
                <p:extLst/>
              </p:nvPr>
            </p:nvGraphicFramePr>
            <p:xfrm>
              <a:off x="3462867" y="3273645"/>
              <a:ext cx="5418666" cy="1139254"/>
            </p:xfrm>
            <a:graphic>
              <a:graphicData uri="http://schemas.openxmlformats.org/drawingml/2006/table">
                <a:tbl>
                  <a:tblPr firstRow="1" bandRow="1">
                    <a:tableStyleId>{793D81CF-94F2-401A-BA57-92F5A7B2D0C5}</a:tableStyleId>
                  </a:tblPr>
                  <a:tblGrid>
                    <a:gridCol w="2709333"/>
                    <a:gridCol w="2709333"/>
                  </a:tblGrid>
                  <a:tr h="0">
                    <a:tc>
                      <a:txBody>
                        <a:bodyPr/>
                        <a:lstStyle/>
                        <a:p>
                          <a:r>
                            <a:rPr lang="en-US" dirty="0" smtClean="0"/>
                            <a:t>Method</a:t>
                          </a:r>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smtClean="0">
                                    <a:latin typeface="Cambria Math" charset="0"/>
                                  </a:rPr>
                                  <m:t>𝑆𝐸</m:t>
                                </m:r>
                                <m:d>
                                  <m:dPr>
                                    <m:ctrlPr>
                                      <a:rPr lang="en-US" i="1">
                                        <a:latin typeface="Cambria Math" charset="0"/>
                                      </a:rPr>
                                    </m:ctrlPr>
                                  </m:dPr>
                                  <m:e>
                                    <m:sSub>
                                      <m:sSubPr>
                                        <m:ctrlPr>
                                          <a:rPr lang="en-US" i="1">
                                            <a:latin typeface="Cambria Math" charset="0"/>
                                          </a:rPr>
                                        </m:ctrlPr>
                                      </m:sSubPr>
                                      <m:e>
                                        <m:acc>
                                          <m:accPr>
                                            <m:chr m:val="̂"/>
                                            <m:ctrlPr>
                                              <a:rPr lang="en-US" i="1">
                                                <a:latin typeface="Cambria Math" charset="0"/>
                                              </a:rPr>
                                            </m:ctrlPr>
                                          </m:accPr>
                                          <m:e>
                                            <m:r>
                                              <a:rPr lang="en-US">
                                                <a:latin typeface="Cambria Math" charset="0"/>
                                              </a:rPr>
                                              <m:t>𝛽</m:t>
                                            </m:r>
                                          </m:e>
                                        </m:acc>
                                      </m:e>
                                      <m:sub>
                                        <m:r>
                                          <a:rPr lang="en-US" smtClean="0">
                                            <a:latin typeface="Cambria Math" charset="0"/>
                                          </a:rPr>
                                          <m:t>𝟏</m:t>
                                        </m:r>
                                      </m:sub>
                                    </m:sSub>
                                  </m:e>
                                </m:d>
                              </m:oMath>
                            </m:oMathPara>
                          </a14:m>
                          <a:endParaRPr lang="en-US" dirty="0"/>
                        </a:p>
                      </a:txBody>
                      <a:tcPr/>
                    </a:tc>
                  </a:tr>
                  <a:tr h="370840">
                    <a:tc>
                      <a:txBody>
                        <a:bodyPr/>
                        <a:lstStyle/>
                        <a:p>
                          <a:r>
                            <a:rPr lang="en-US" dirty="0" smtClean="0"/>
                            <a:t>Analytic Formula</a:t>
                          </a:r>
                          <a:endParaRPr lang="en-US" dirty="0"/>
                        </a:p>
                      </a:txBody>
                      <a:tcPr/>
                    </a:tc>
                    <a:tc>
                      <a:txBody>
                        <a:bodyPr/>
                        <a:lstStyle/>
                        <a:p>
                          <a:pPr algn="ctr"/>
                          <a:r>
                            <a:rPr lang="is-IS" sz="1800" b="0" i="0" kern="1200" dirty="0" smtClean="0">
                              <a:solidFill>
                                <a:schemeClr val="dk1"/>
                              </a:solidFill>
                              <a:effectLst/>
                              <a:latin typeface="+mn-lt"/>
                              <a:ea typeface="+mn-ea"/>
                              <a:cs typeface="+mn-cs"/>
                            </a:rPr>
                            <a:t>0.0068</a:t>
                          </a:r>
                          <a:endParaRPr lang="en-US" dirty="0"/>
                        </a:p>
                      </a:txBody>
                      <a:tcPr/>
                    </a:tc>
                  </a:tr>
                  <a:tr h="337473">
                    <a:tc>
                      <a:txBody>
                        <a:bodyPr/>
                        <a:lstStyle/>
                        <a:p>
                          <a:r>
                            <a:rPr lang="en-US" dirty="0" smtClean="0"/>
                            <a:t>Bootstrap</a:t>
                          </a:r>
                          <a:endParaRPr lang="en-US" dirty="0"/>
                        </a:p>
                      </a:txBody>
                      <a:tcPr/>
                    </a:tc>
                    <a:tc>
                      <a:txBody>
                        <a:bodyPr/>
                        <a:lstStyle/>
                        <a:p>
                          <a:pPr algn="ctr"/>
                          <a:r>
                            <a:rPr lang="nb-NO" dirty="0" smtClean="0"/>
                            <a:t>0.0068</a:t>
                          </a:r>
                          <a:endParaRPr lang="en-US" dirty="0"/>
                        </a:p>
                      </a:txBody>
                      <a:tcPr/>
                    </a:tc>
                  </a:tr>
                </a:tbl>
              </a:graphicData>
            </a:graphic>
          </p:graphicFrame>
        </mc:Choice>
        <mc:Fallback xmlns="">
          <p:graphicFrame>
            <p:nvGraphicFramePr>
              <p:cNvPr id="6" name="Table 5"/>
              <p:cNvGraphicFramePr>
                <a:graphicFrameLocks noGrp="1"/>
              </p:cNvGraphicFramePr>
              <p:nvPr>
                <p:extLst>
                  <p:ext uri="{D42A27DB-BD31-4B8C-83A1-F6EECF244321}">
                    <p14:modId xmlns:p14="http://schemas.microsoft.com/office/powerpoint/2010/main" val="397732802"/>
                  </p:ext>
                </p:extLst>
              </p:nvPr>
            </p:nvGraphicFramePr>
            <p:xfrm>
              <a:off x="3462867" y="3273645"/>
              <a:ext cx="5418666" cy="1139254"/>
            </p:xfrm>
            <a:graphic>
              <a:graphicData uri="http://schemas.openxmlformats.org/drawingml/2006/table">
                <a:tbl>
                  <a:tblPr firstRow="1" bandRow="1">
                    <a:tableStyleId>{793D81CF-94F2-401A-BA57-92F5A7B2D0C5}</a:tableStyleId>
                  </a:tblPr>
                  <a:tblGrid>
                    <a:gridCol w="2709333"/>
                    <a:gridCol w="2709333"/>
                  </a:tblGrid>
                  <a:tr h="402654">
                    <a:tc>
                      <a:txBody>
                        <a:bodyPr/>
                        <a:lstStyle/>
                        <a:p>
                          <a:r>
                            <a:rPr lang="en-US" dirty="0" smtClean="0"/>
                            <a:t>Method</a:t>
                          </a:r>
                          <a:endParaRPr lang="en-US" dirty="0"/>
                        </a:p>
                      </a:txBody>
                      <a:tcPr/>
                    </a:tc>
                    <a:tc>
                      <a:txBody>
                        <a:bodyPr/>
                        <a:lstStyle/>
                        <a:p>
                          <a:endParaRPr lang="en-US"/>
                        </a:p>
                      </a:txBody>
                      <a:tcPr>
                        <a:blipFill rotWithShape="0">
                          <a:blip r:embed="rId3"/>
                          <a:stretch>
                            <a:fillRect l="-100450" t="-7576" r="-676" b="-207576"/>
                          </a:stretch>
                        </a:blipFill>
                      </a:tcPr>
                    </a:tc>
                  </a:tr>
                  <a:tr h="370840">
                    <a:tc>
                      <a:txBody>
                        <a:bodyPr/>
                        <a:lstStyle/>
                        <a:p>
                          <a:r>
                            <a:rPr lang="en-US" dirty="0" smtClean="0"/>
                            <a:t>Analytic Formula</a:t>
                          </a:r>
                          <a:endParaRPr lang="en-US" dirty="0"/>
                        </a:p>
                      </a:txBody>
                      <a:tcPr/>
                    </a:tc>
                    <a:tc>
                      <a:txBody>
                        <a:bodyPr/>
                        <a:lstStyle/>
                        <a:p>
                          <a:pPr algn="ctr"/>
                          <a:r>
                            <a:rPr lang="is-IS" sz="1800" b="0" i="0" kern="1200" dirty="0" smtClean="0">
                              <a:solidFill>
                                <a:schemeClr val="dk1"/>
                              </a:solidFill>
                              <a:effectLst/>
                              <a:latin typeface="+mn-lt"/>
                              <a:ea typeface="+mn-ea"/>
                              <a:cs typeface="+mn-cs"/>
                            </a:rPr>
                            <a:t>0.0068</a:t>
                          </a:r>
                          <a:endParaRPr lang="en-US" dirty="0"/>
                        </a:p>
                      </a:txBody>
                      <a:tcPr/>
                    </a:tc>
                  </a:tr>
                  <a:tr h="365760">
                    <a:tc>
                      <a:txBody>
                        <a:bodyPr/>
                        <a:lstStyle/>
                        <a:p>
                          <a:r>
                            <a:rPr lang="en-US" dirty="0" smtClean="0"/>
                            <a:t>Bootstrap</a:t>
                          </a:r>
                          <a:endParaRPr lang="en-US" dirty="0"/>
                        </a:p>
                      </a:txBody>
                      <a:tcPr/>
                    </a:tc>
                    <a:tc>
                      <a:txBody>
                        <a:bodyPr/>
                        <a:lstStyle/>
                        <a:p>
                          <a:pPr algn="ctr"/>
                          <a:r>
                            <a:rPr lang="nb-NO" dirty="0" smtClean="0"/>
                            <a:t>0.0068</a:t>
                          </a:r>
                          <a:endParaRPr lang="en-US" dirty="0"/>
                        </a:p>
                      </a:txBody>
                      <a:tcPr/>
                    </a:tc>
                  </a:tr>
                </a:tbl>
              </a:graphicData>
            </a:graphic>
          </p:graphicFrame>
        </mc:Fallback>
      </mc:AlternateContent>
      <mc:AlternateContent xmlns:mc="http://schemas.openxmlformats.org/markup-compatibility/2006" xmlns:a14="http://schemas.microsoft.com/office/drawing/2010/main">
        <mc:Choice Requires="a14">
          <p:graphicFrame>
            <p:nvGraphicFramePr>
              <p:cNvPr id="7" name="Table 6"/>
              <p:cNvGraphicFramePr>
                <a:graphicFrameLocks noGrp="1"/>
              </p:cNvGraphicFramePr>
              <p:nvPr>
                <p:extLst/>
              </p:nvPr>
            </p:nvGraphicFramePr>
            <p:xfrm>
              <a:off x="3462867" y="5077002"/>
              <a:ext cx="5418666" cy="1139254"/>
            </p:xfrm>
            <a:graphic>
              <a:graphicData uri="http://schemas.openxmlformats.org/drawingml/2006/table">
                <a:tbl>
                  <a:tblPr firstRow="1" bandRow="1">
                    <a:tableStyleId>{793D81CF-94F2-401A-BA57-92F5A7B2D0C5}</a:tableStyleId>
                  </a:tblPr>
                  <a:tblGrid>
                    <a:gridCol w="2709333"/>
                    <a:gridCol w="2709333"/>
                  </a:tblGrid>
                  <a:tr h="0">
                    <a:tc>
                      <a:txBody>
                        <a:bodyPr/>
                        <a:lstStyle/>
                        <a:p>
                          <a:r>
                            <a:rPr lang="en-US" dirty="0" smtClean="0"/>
                            <a:t>Method</a:t>
                          </a:r>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smtClean="0">
                                    <a:latin typeface="Cambria Math" charset="0"/>
                                  </a:rPr>
                                  <m:t>𝑆𝐸</m:t>
                                </m:r>
                                <m:d>
                                  <m:dPr>
                                    <m:ctrlPr>
                                      <a:rPr lang="en-US" i="1">
                                        <a:latin typeface="Cambria Math" charset="0"/>
                                      </a:rPr>
                                    </m:ctrlPr>
                                  </m:dPr>
                                  <m:e>
                                    <m:sSub>
                                      <m:sSubPr>
                                        <m:ctrlPr>
                                          <a:rPr lang="en-US" i="1">
                                            <a:latin typeface="Cambria Math" charset="0"/>
                                          </a:rPr>
                                        </m:ctrlPr>
                                      </m:sSubPr>
                                      <m:e>
                                        <m:acc>
                                          <m:accPr>
                                            <m:chr m:val="̂"/>
                                            <m:ctrlPr>
                                              <a:rPr lang="en-US" i="1">
                                                <a:latin typeface="Cambria Math" charset="0"/>
                                              </a:rPr>
                                            </m:ctrlPr>
                                          </m:accPr>
                                          <m:e>
                                            <m:r>
                                              <a:rPr lang="en-US">
                                                <a:latin typeface="Cambria Math" charset="0"/>
                                              </a:rPr>
                                              <m:t>𝛽</m:t>
                                            </m:r>
                                          </m:e>
                                        </m:acc>
                                      </m:e>
                                      <m:sub>
                                        <m:r>
                                          <a:rPr lang="en-US" smtClean="0">
                                            <a:latin typeface="Cambria Math" charset="0"/>
                                          </a:rPr>
                                          <m:t>𝟏</m:t>
                                        </m:r>
                                      </m:sub>
                                    </m:sSub>
                                  </m:e>
                                </m:d>
                              </m:oMath>
                            </m:oMathPara>
                          </a14:m>
                          <a:endParaRPr lang="en-US" dirty="0"/>
                        </a:p>
                      </a:txBody>
                      <a:tcPr/>
                    </a:tc>
                  </a:tr>
                  <a:tr h="370840">
                    <a:tc>
                      <a:txBody>
                        <a:bodyPr/>
                        <a:lstStyle/>
                        <a:p>
                          <a:r>
                            <a:rPr lang="en-US" dirty="0" smtClean="0"/>
                            <a:t>Analytic Formula</a:t>
                          </a:r>
                          <a:endParaRPr lang="en-US" dirty="0"/>
                        </a:p>
                      </a:txBody>
                      <a:tcPr/>
                    </a:tc>
                    <a:tc>
                      <a:txBody>
                        <a:bodyPr/>
                        <a:lstStyle/>
                        <a:p>
                          <a:pPr algn="ctr"/>
                          <a:r>
                            <a:rPr lang="is-IS" sz="1800" b="0" i="0" kern="1200" dirty="0" smtClean="0">
                              <a:solidFill>
                                <a:schemeClr val="dk1"/>
                              </a:solidFill>
                              <a:effectLst/>
                              <a:latin typeface="+mn-lt"/>
                              <a:ea typeface="+mn-ea"/>
                              <a:cs typeface="+mn-cs"/>
                            </a:rPr>
                            <a:t>0.0028</a:t>
                          </a:r>
                          <a:endParaRPr lang="en-US" dirty="0"/>
                        </a:p>
                      </a:txBody>
                      <a:tcPr/>
                    </a:tc>
                  </a:tr>
                  <a:tr h="337473">
                    <a:tc>
                      <a:txBody>
                        <a:bodyPr/>
                        <a:lstStyle/>
                        <a:p>
                          <a:r>
                            <a:rPr lang="en-US" dirty="0" smtClean="0"/>
                            <a:t>Bootstrap</a:t>
                          </a:r>
                          <a:endParaRPr lang="en-US" dirty="0"/>
                        </a:p>
                      </a:txBody>
                      <a:tcPr/>
                    </a:tc>
                    <a:tc>
                      <a:txBody>
                        <a:bodyPr/>
                        <a:lstStyle/>
                        <a:p>
                          <a:pPr algn="ctr"/>
                          <a:r>
                            <a:rPr lang="nb-NO" dirty="0" smtClean="0"/>
                            <a:t>0.0023</a:t>
                          </a:r>
                          <a:endParaRPr lang="en-US" dirty="0"/>
                        </a:p>
                      </a:txBody>
                      <a:tcPr/>
                    </a:tc>
                  </a:tr>
                </a:tbl>
              </a:graphicData>
            </a:graphic>
          </p:graphicFrame>
        </mc:Choice>
        <mc:Fallback xmlns="">
          <p:graphicFrame>
            <p:nvGraphicFramePr>
              <p:cNvPr id="7" name="Table 6"/>
              <p:cNvGraphicFramePr>
                <a:graphicFrameLocks noGrp="1"/>
              </p:cNvGraphicFramePr>
              <p:nvPr>
                <p:extLst>
                  <p:ext uri="{D42A27DB-BD31-4B8C-83A1-F6EECF244321}">
                    <p14:modId xmlns:p14="http://schemas.microsoft.com/office/powerpoint/2010/main" val="895079704"/>
                  </p:ext>
                </p:extLst>
              </p:nvPr>
            </p:nvGraphicFramePr>
            <p:xfrm>
              <a:off x="3462867" y="5077002"/>
              <a:ext cx="5418666" cy="1139254"/>
            </p:xfrm>
            <a:graphic>
              <a:graphicData uri="http://schemas.openxmlformats.org/drawingml/2006/table">
                <a:tbl>
                  <a:tblPr firstRow="1" bandRow="1">
                    <a:tableStyleId>{793D81CF-94F2-401A-BA57-92F5A7B2D0C5}</a:tableStyleId>
                  </a:tblPr>
                  <a:tblGrid>
                    <a:gridCol w="2709333"/>
                    <a:gridCol w="2709333"/>
                  </a:tblGrid>
                  <a:tr h="402654">
                    <a:tc>
                      <a:txBody>
                        <a:bodyPr/>
                        <a:lstStyle/>
                        <a:p>
                          <a:r>
                            <a:rPr lang="en-US" dirty="0" smtClean="0"/>
                            <a:t>Method</a:t>
                          </a:r>
                          <a:endParaRPr lang="en-US" dirty="0"/>
                        </a:p>
                      </a:txBody>
                      <a:tcPr/>
                    </a:tc>
                    <a:tc>
                      <a:txBody>
                        <a:bodyPr/>
                        <a:lstStyle/>
                        <a:p>
                          <a:endParaRPr lang="en-US"/>
                        </a:p>
                      </a:txBody>
                      <a:tcPr>
                        <a:blipFill rotWithShape="0">
                          <a:blip r:embed="rId4"/>
                          <a:stretch>
                            <a:fillRect l="-100450" t="-7576" r="-676" b="-209091"/>
                          </a:stretch>
                        </a:blipFill>
                      </a:tcPr>
                    </a:tc>
                  </a:tr>
                  <a:tr h="370840">
                    <a:tc>
                      <a:txBody>
                        <a:bodyPr/>
                        <a:lstStyle/>
                        <a:p>
                          <a:r>
                            <a:rPr lang="en-US" dirty="0" smtClean="0"/>
                            <a:t>Analytic Formula</a:t>
                          </a:r>
                          <a:endParaRPr lang="en-US" dirty="0"/>
                        </a:p>
                      </a:txBody>
                      <a:tcPr/>
                    </a:tc>
                    <a:tc>
                      <a:txBody>
                        <a:bodyPr/>
                        <a:lstStyle/>
                        <a:p>
                          <a:pPr algn="ctr"/>
                          <a:r>
                            <a:rPr lang="is-IS" sz="1800" b="0" i="0" kern="1200" dirty="0" smtClean="0">
                              <a:solidFill>
                                <a:schemeClr val="dk1"/>
                              </a:solidFill>
                              <a:effectLst/>
                              <a:latin typeface="+mn-lt"/>
                              <a:ea typeface="+mn-ea"/>
                              <a:cs typeface="+mn-cs"/>
                            </a:rPr>
                            <a:t>0.0028</a:t>
                          </a:r>
                          <a:endParaRPr lang="en-US" dirty="0"/>
                        </a:p>
                      </a:txBody>
                      <a:tcPr/>
                    </a:tc>
                  </a:tr>
                  <a:tr h="365760">
                    <a:tc>
                      <a:txBody>
                        <a:bodyPr/>
                        <a:lstStyle/>
                        <a:p>
                          <a:r>
                            <a:rPr lang="en-US" dirty="0" smtClean="0"/>
                            <a:t>Bootstrap</a:t>
                          </a:r>
                          <a:endParaRPr lang="en-US" dirty="0"/>
                        </a:p>
                      </a:txBody>
                      <a:tcPr/>
                    </a:tc>
                    <a:tc>
                      <a:txBody>
                        <a:bodyPr/>
                        <a:lstStyle/>
                        <a:p>
                          <a:pPr algn="ctr"/>
                          <a:r>
                            <a:rPr lang="nb-NO" dirty="0" smtClean="0"/>
                            <a:t>0.0023</a:t>
                          </a:r>
                          <a:endParaRPr lang="en-US" dirty="0"/>
                        </a:p>
                      </a:txBody>
                      <a:tcPr/>
                    </a:tc>
                  </a:tr>
                </a:tbl>
              </a:graphicData>
            </a:graphic>
          </p:graphicFrame>
        </mc:Fallback>
      </mc:AlternateContent>
      <p:grpSp>
        <p:nvGrpSpPr>
          <p:cNvPr id="11" name="Group 10"/>
          <p:cNvGrpSpPr/>
          <p:nvPr/>
        </p:nvGrpSpPr>
        <p:grpSpPr>
          <a:xfrm>
            <a:off x="6367489" y="3863290"/>
            <a:ext cx="5418666" cy="2738682"/>
            <a:chOff x="6367489" y="3863290"/>
            <a:chExt cx="5418666" cy="2738682"/>
          </a:xfrm>
        </p:grpSpPr>
        <p:sp>
          <p:nvSpPr>
            <p:cNvPr id="8" name="Oval 7"/>
            <p:cNvSpPr/>
            <p:nvPr/>
          </p:nvSpPr>
          <p:spPr>
            <a:xfrm>
              <a:off x="6367489" y="4691285"/>
              <a:ext cx="2674961" cy="1910687"/>
            </a:xfrm>
            <a:prstGeom prst="ellipse">
              <a:avLst/>
            </a:prstGeom>
            <a:noFill/>
            <a:ln w="22225">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Callout 8"/>
            <p:cNvSpPr/>
            <p:nvPr/>
          </p:nvSpPr>
          <p:spPr>
            <a:xfrm>
              <a:off x="9294125" y="3863290"/>
              <a:ext cx="2492030" cy="1227829"/>
            </a:xfrm>
            <a:prstGeom prst="wedgeEllipseCallout">
              <a:avLst>
                <a:gd name="adj1" fmla="val -65646"/>
                <a:gd name="adj2" fmla="val 60277"/>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0" name="TextBox 9"/>
          <p:cNvSpPr txBox="1"/>
          <p:nvPr/>
        </p:nvSpPr>
        <p:spPr>
          <a:xfrm>
            <a:off x="9430640" y="4292538"/>
            <a:ext cx="2212251" cy="369332"/>
          </a:xfrm>
          <a:prstGeom prst="rect">
            <a:avLst/>
          </a:prstGeom>
          <a:noFill/>
        </p:spPr>
        <p:txBody>
          <a:bodyPr wrap="square" rtlCol="0">
            <a:spAutoFit/>
          </a:bodyPr>
          <a:lstStyle/>
          <a:p>
            <a:r>
              <a:rPr lang="en-US" dirty="0" smtClean="0">
                <a:solidFill>
                  <a:schemeClr val="tx1">
                    <a:lumMod val="75000"/>
                    <a:lumOff val="25000"/>
                  </a:schemeClr>
                </a:solidFill>
              </a:rPr>
              <a:t>This makes no sense?</a:t>
            </a:r>
            <a:endParaRPr lang="en-US" dirty="0">
              <a:solidFill>
                <a:schemeClr val="tx1">
                  <a:lumMod val="75000"/>
                  <a:lumOff val="25000"/>
                </a:schemeClr>
              </a:solidFill>
            </a:endParaRPr>
          </a:p>
        </p:txBody>
      </p:sp>
      <p:sp>
        <p:nvSpPr>
          <p:cNvPr id="12" name="Slide Number Placeholder 11"/>
          <p:cNvSpPr>
            <a:spLocks noGrp="1"/>
          </p:cNvSpPr>
          <p:nvPr>
            <p:ph type="sldNum" sz="quarter" idx="12"/>
          </p:nvPr>
        </p:nvSpPr>
        <p:spPr/>
        <p:txBody>
          <a:bodyPr/>
          <a:lstStyle/>
          <a:p>
            <a:fld id="{81B7CCDB-6D39-0547-B7B3-C80E39D6513A}" type="slidenum">
              <a:rPr lang="en-US" smtClean="0"/>
              <a:t>62</a:t>
            </a:fld>
            <a:endParaRPr lang="en-US"/>
          </a:p>
        </p:txBody>
      </p:sp>
    </p:spTree>
    <p:extLst>
      <p:ext uri="{BB962C8B-B14F-4D97-AF65-F5344CB8AC3E}">
        <p14:creationId xmlns:p14="http://schemas.microsoft.com/office/powerpoint/2010/main" val="1971113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50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0" end="0"/>
                                            </p:txEl>
                                          </p:spTgt>
                                        </p:tgtEl>
                                        <p:attrNameLst>
                                          <p:attrName>style.visibility</p:attrName>
                                        </p:attrNameLst>
                                      </p:cBhvr>
                                      <p:to>
                                        <p:strVal val="visible"/>
                                      </p:to>
                                    </p:set>
                                  </p:childTnLst>
                                </p:cTn>
                              </p:par>
                              <p:par>
                                <p:cTn id="13" presetID="1" presetClass="entr" presetSubtype="0" fill="hold" nodeType="withEffect">
                                  <p:stCondLst>
                                    <p:cond delay="50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par>
                                <p:cTn id="19" presetID="1" presetClass="entr" presetSubtype="0" fill="hold" nodeType="withEffect">
                                  <p:stCondLst>
                                    <p:cond delay="50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0"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Standard Errors</a:t>
            </a:r>
            <a:endParaRPr lang="en-US" dirty="0"/>
          </a:p>
        </p:txBody>
      </p:sp>
      <p:sp>
        <p:nvSpPr>
          <p:cNvPr id="3" name="Content Placeholder 2"/>
          <p:cNvSpPr>
            <a:spLocks noGrp="1"/>
          </p:cNvSpPr>
          <p:nvPr>
            <p:ph idx="1"/>
          </p:nvPr>
        </p:nvSpPr>
        <p:spPr>
          <a:xfrm>
            <a:off x="542981" y="1164697"/>
            <a:ext cx="11649019" cy="1233730"/>
          </a:xfrm>
        </p:spPr>
        <p:txBody>
          <a:bodyPr/>
          <a:lstStyle/>
          <a:p>
            <a:pPr>
              <a:spcAft>
                <a:spcPts val="1200"/>
              </a:spcAft>
            </a:pPr>
            <a:r>
              <a:rPr lang="en-US" b="1" dirty="0" smtClean="0">
                <a:solidFill>
                  <a:schemeClr val="accent2"/>
                </a:solidFill>
                <a:latin typeface="Karla" charset="0"/>
                <a:ea typeface="Karla" charset="0"/>
                <a:cs typeface="Karla" charset="0"/>
              </a:rPr>
              <a:t>Exercise: </a:t>
            </a:r>
            <a:r>
              <a:rPr lang="en-US" dirty="0" smtClean="0">
                <a:solidFill>
                  <a:schemeClr val="tx1"/>
                </a:solidFill>
                <a:latin typeface="Karla" charset="0"/>
                <a:ea typeface="Karla" charset="0"/>
                <a:cs typeface="Karla" charset="0"/>
              </a:rPr>
              <a:t>Duplicate the following results for the </a:t>
            </a:r>
            <a:r>
              <a:rPr lang="en-US" smtClean="0">
                <a:solidFill>
                  <a:schemeClr val="tx1"/>
                </a:solidFill>
                <a:latin typeface="Karla" charset="0"/>
                <a:ea typeface="Karla" charset="0"/>
                <a:cs typeface="Karla" charset="0"/>
              </a:rPr>
              <a:t>coefficients for TV </a:t>
            </a:r>
            <a:r>
              <a:rPr lang="en-US" dirty="0" smtClean="0">
                <a:solidFill>
                  <a:schemeClr val="tx1"/>
                </a:solidFill>
                <a:latin typeface="Karla" charset="0"/>
                <a:ea typeface="Karla" charset="0"/>
                <a:cs typeface="Karla" charset="0"/>
              </a:rPr>
              <a:t>advertising.</a:t>
            </a:r>
          </a:p>
          <a:p>
            <a:pPr>
              <a:spcAft>
                <a:spcPts val="1200"/>
              </a:spcAft>
            </a:pPr>
            <a:endParaRPr lang="en-US" dirty="0">
              <a:solidFill>
                <a:schemeClr val="accent2"/>
              </a:solidFill>
              <a:latin typeface="Karla" charset="0"/>
              <a:ea typeface="Karla" charset="0"/>
              <a:cs typeface="Karla" charset="0"/>
            </a:endParaRPr>
          </a:p>
        </p:txBody>
      </p:sp>
      <mc:AlternateContent xmlns:mc="http://schemas.openxmlformats.org/markup-compatibility/2006" xmlns:a14="http://schemas.microsoft.com/office/drawing/2010/main">
        <mc:Choice Requires="a14">
          <p:graphicFrame>
            <p:nvGraphicFramePr>
              <p:cNvPr id="4" name="Table 3"/>
              <p:cNvGraphicFramePr>
                <a:graphicFrameLocks noGrp="1"/>
              </p:cNvGraphicFramePr>
              <p:nvPr>
                <p:extLst>
                  <p:ext uri="{D42A27DB-BD31-4B8C-83A1-F6EECF244321}">
                    <p14:modId xmlns:p14="http://schemas.microsoft.com/office/powerpoint/2010/main" val="885768268"/>
                  </p:ext>
                </p:extLst>
              </p:nvPr>
            </p:nvGraphicFramePr>
            <p:xfrm>
              <a:off x="1912079" y="2773086"/>
              <a:ext cx="8127999" cy="1139254"/>
            </p:xfrm>
            <a:graphic>
              <a:graphicData uri="http://schemas.openxmlformats.org/drawingml/2006/table">
                <a:tbl>
                  <a:tblPr firstRow="1" bandRow="1">
                    <a:tableStyleId>{793D81CF-94F2-401A-BA57-92F5A7B2D0C5}</a:tableStyleId>
                  </a:tblPr>
                  <a:tblGrid>
                    <a:gridCol w="2709333"/>
                    <a:gridCol w="2709333"/>
                    <a:gridCol w="2709333"/>
                  </a:tblGrid>
                  <a:tr h="370840">
                    <a:tc>
                      <a:txBody>
                        <a:bodyPr/>
                        <a:lstStyle/>
                        <a:p>
                          <a:r>
                            <a:rPr lang="en-US" dirty="0" smtClean="0"/>
                            <a:t>Method</a:t>
                          </a:r>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smtClean="0">
                                    <a:latin typeface="Cambria Math" charset="0"/>
                                  </a:rPr>
                                  <m:t>𝑆𝐸</m:t>
                                </m:r>
                                <m:d>
                                  <m:dPr>
                                    <m:ctrlPr>
                                      <a:rPr lang="en-US" i="1">
                                        <a:latin typeface="Cambria Math" charset="0"/>
                                      </a:rPr>
                                    </m:ctrlPr>
                                  </m:dPr>
                                  <m:e>
                                    <m:sSub>
                                      <m:sSubPr>
                                        <m:ctrlPr>
                                          <a:rPr lang="en-US" i="1">
                                            <a:latin typeface="Cambria Math" charset="0"/>
                                          </a:rPr>
                                        </m:ctrlPr>
                                      </m:sSubPr>
                                      <m:e>
                                        <m:acc>
                                          <m:accPr>
                                            <m:chr m:val="̂"/>
                                            <m:ctrlPr>
                                              <a:rPr lang="en-US" i="1">
                                                <a:latin typeface="Cambria Math" charset="0"/>
                                              </a:rPr>
                                            </m:ctrlPr>
                                          </m:accPr>
                                          <m:e>
                                            <m:r>
                                              <a:rPr lang="en-US">
                                                <a:latin typeface="Cambria Math" charset="0"/>
                                              </a:rPr>
                                              <m:t>𝛽</m:t>
                                            </m:r>
                                          </m:e>
                                        </m:acc>
                                      </m:e>
                                      <m:sub>
                                        <m:r>
                                          <a:rPr lang="en-US">
                                            <a:latin typeface="Cambria Math" charset="0"/>
                                          </a:rPr>
                                          <m:t>0</m:t>
                                        </m:r>
                                      </m:sub>
                                    </m:sSub>
                                  </m:e>
                                </m:d>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smtClean="0">
                                    <a:latin typeface="Cambria Math" charset="0"/>
                                  </a:rPr>
                                  <m:t>𝑆𝐸</m:t>
                                </m:r>
                                <m:d>
                                  <m:dPr>
                                    <m:ctrlPr>
                                      <a:rPr lang="en-US" i="1">
                                        <a:latin typeface="Cambria Math" charset="0"/>
                                      </a:rPr>
                                    </m:ctrlPr>
                                  </m:dPr>
                                  <m:e>
                                    <m:sSub>
                                      <m:sSubPr>
                                        <m:ctrlPr>
                                          <a:rPr lang="en-US" i="1">
                                            <a:latin typeface="Cambria Math" charset="0"/>
                                          </a:rPr>
                                        </m:ctrlPr>
                                      </m:sSubPr>
                                      <m:e>
                                        <m:acc>
                                          <m:accPr>
                                            <m:chr m:val="̂"/>
                                            <m:ctrlPr>
                                              <a:rPr lang="en-US" i="1">
                                                <a:latin typeface="Cambria Math" charset="0"/>
                                              </a:rPr>
                                            </m:ctrlPr>
                                          </m:accPr>
                                          <m:e>
                                            <m:r>
                                              <a:rPr lang="en-US">
                                                <a:latin typeface="Cambria Math" charset="0"/>
                                              </a:rPr>
                                              <m:t>𝛽</m:t>
                                            </m:r>
                                          </m:e>
                                        </m:acc>
                                      </m:e>
                                      <m:sub>
                                        <m:r>
                                          <a:rPr lang="en-US" smtClean="0">
                                            <a:latin typeface="Cambria Math" charset="0"/>
                                          </a:rPr>
                                          <m:t>𝟏</m:t>
                                        </m:r>
                                      </m:sub>
                                    </m:sSub>
                                  </m:e>
                                </m:d>
                              </m:oMath>
                            </m:oMathPara>
                          </a14:m>
                          <a:endParaRPr lang="en-US" dirty="0"/>
                        </a:p>
                      </a:txBody>
                      <a:tcPr/>
                    </a:tc>
                  </a:tr>
                  <a:tr h="370840">
                    <a:tc>
                      <a:txBody>
                        <a:bodyPr/>
                        <a:lstStyle/>
                        <a:p>
                          <a:r>
                            <a:rPr lang="en-US" dirty="0" smtClean="0"/>
                            <a:t>Analytic Formula</a:t>
                          </a:r>
                          <a:endParaRPr lang="en-US" dirty="0"/>
                        </a:p>
                      </a:txBody>
                      <a:tcPr/>
                    </a:tc>
                    <a:tc>
                      <a:txBody>
                        <a:bodyPr/>
                        <a:lstStyle/>
                        <a:p>
                          <a:pPr algn="ctr"/>
                          <a:r>
                            <a:rPr lang="nb-NO" dirty="0" smtClean="0"/>
                            <a:t>0.353</a:t>
                          </a:r>
                          <a:endParaRPr lang="en-US" dirty="0"/>
                        </a:p>
                      </a:txBody>
                      <a:tcPr/>
                    </a:tc>
                    <a:tc>
                      <a:txBody>
                        <a:bodyPr/>
                        <a:lstStyle/>
                        <a:p>
                          <a:pPr algn="ctr"/>
                          <a:r>
                            <a:rPr lang="nb-NO" dirty="0" smtClean="0"/>
                            <a:t>0.0028</a:t>
                          </a:r>
                          <a:endParaRPr lang="en-US" dirty="0"/>
                        </a:p>
                      </a:txBody>
                      <a:tcPr/>
                    </a:tc>
                  </a:tr>
                  <a:tr h="337473">
                    <a:tc>
                      <a:txBody>
                        <a:bodyPr/>
                        <a:lstStyle/>
                        <a:p>
                          <a:r>
                            <a:rPr lang="en-US" dirty="0" smtClean="0"/>
                            <a:t>Bootstrap</a:t>
                          </a:r>
                          <a:endParaRPr lang="en-US" dirty="0"/>
                        </a:p>
                      </a:txBody>
                      <a:tcPr/>
                    </a:tc>
                    <a:tc>
                      <a:txBody>
                        <a:bodyPr/>
                        <a:lstStyle/>
                        <a:p>
                          <a:pPr algn="ctr"/>
                          <a:r>
                            <a:rPr lang="nb-NO" dirty="0" smtClean="0"/>
                            <a:t>0.328</a:t>
                          </a:r>
                          <a:endParaRPr lang="en-US" dirty="0"/>
                        </a:p>
                      </a:txBody>
                      <a:tcPr/>
                    </a:tc>
                    <a:tc>
                      <a:txBody>
                        <a:bodyPr/>
                        <a:lstStyle/>
                        <a:p>
                          <a:pPr algn="ctr"/>
                          <a:r>
                            <a:rPr lang="nb-NO" smtClean="0"/>
                            <a:t>0.0023</a:t>
                          </a:r>
                          <a:endParaRPr lang="en-US" dirty="0"/>
                        </a:p>
                      </a:txBody>
                      <a:tcPr/>
                    </a:tc>
                  </a:tr>
                </a:tbl>
              </a:graphicData>
            </a:graphic>
          </p:graphicFrame>
        </mc:Choice>
        <mc:Fallback xmlns="">
          <p:graphicFrame>
            <p:nvGraphicFramePr>
              <p:cNvPr id="4" name="Table 3"/>
              <p:cNvGraphicFramePr>
                <a:graphicFrameLocks noGrp="1"/>
              </p:cNvGraphicFramePr>
              <p:nvPr>
                <p:extLst>
                  <p:ext uri="{D42A27DB-BD31-4B8C-83A1-F6EECF244321}">
                    <p14:modId xmlns:p14="http://schemas.microsoft.com/office/powerpoint/2010/main" val="885768268"/>
                  </p:ext>
                </p:extLst>
              </p:nvPr>
            </p:nvGraphicFramePr>
            <p:xfrm>
              <a:off x="1912079" y="2773086"/>
              <a:ext cx="8127999" cy="1139254"/>
            </p:xfrm>
            <a:graphic>
              <a:graphicData uri="http://schemas.openxmlformats.org/drawingml/2006/table">
                <a:tbl>
                  <a:tblPr firstRow="1" bandRow="1">
                    <a:tableStyleId>{793D81CF-94F2-401A-BA57-92F5A7B2D0C5}</a:tableStyleId>
                  </a:tblPr>
                  <a:tblGrid>
                    <a:gridCol w="2709333"/>
                    <a:gridCol w="2709333"/>
                    <a:gridCol w="2709333"/>
                  </a:tblGrid>
                  <a:tr h="402654">
                    <a:tc>
                      <a:txBody>
                        <a:bodyPr/>
                        <a:lstStyle/>
                        <a:p>
                          <a:r>
                            <a:rPr lang="en-US" dirty="0" smtClean="0"/>
                            <a:t>Method</a:t>
                          </a:r>
                          <a:endParaRPr lang="en-US" dirty="0"/>
                        </a:p>
                      </a:txBody>
                      <a:tcPr/>
                    </a:tc>
                    <a:tc>
                      <a:txBody>
                        <a:bodyPr/>
                        <a:lstStyle/>
                        <a:p>
                          <a:endParaRPr lang="en-US"/>
                        </a:p>
                      </a:txBody>
                      <a:tcPr>
                        <a:blipFill rotWithShape="0">
                          <a:blip r:embed="rId2"/>
                          <a:stretch>
                            <a:fillRect l="-100450" t="-7576" r="-100901" b="-209091"/>
                          </a:stretch>
                        </a:blipFill>
                      </a:tcPr>
                    </a:tc>
                    <a:tc>
                      <a:txBody>
                        <a:bodyPr/>
                        <a:lstStyle/>
                        <a:p>
                          <a:endParaRPr lang="en-US"/>
                        </a:p>
                      </a:txBody>
                      <a:tcPr>
                        <a:blipFill rotWithShape="0">
                          <a:blip r:embed="rId2"/>
                          <a:stretch>
                            <a:fillRect l="-200000" t="-7576" r="-674" b="-209091"/>
                          </a:stretch>
                        </a:blipFill>
                      </a:tcPr>
                    </a:tc>
                  </a:tr>
                  <a:tr h="370840">
                    <a:tc>
                      <a:txBody>
                        <a:bodyPr/>
                        <a:lstStyle/>
                        <a:p>
                          <a:r>
                            <a:rPr lang="en-US" dirty="0" smtClean="0"/>
                            <a:t>Analytic Formula</a:t>
                          </a:r>
                          <a:endParaRPr lang="en-US" dirty="0"/>
                        </a:p>
                      </a:txBody>
                      <a:tcPr/>
                    </a:tc>
                    <a:tc>
                      <a:txBody>
                        <a:bodyPr/>
                        <a:lstStyle/>
                        <a:p>
                          <a:pPr algn="ctr"/>
                          <a:r>
                            <a:rPr lang="nb-NO" dirty="0" smtClean="0"/>
                            <a:t>0.353</a:t>
                          </a:r>
                          <a:endParaRPr lang="en-US" dirty="0"/>
                        </a:p>
                      </a:txBody>
                      <a:tcPr/>
                    </a:tc>
                    <a:tc>
                      <a:txBody>
                        <a:bodyPr/>
                        <a:lstStyle/>
                        <a:p>
                          <a:pPr algn="ctr"/>
                          <a:r>
                            <a:rPr lang="nb-NO" dirty="0" smtClean="0"/>
                            <a:t>0.0028</a:t>
                          </a:r>
                          <a:endParaRPr lang="en-US" dirty="0"/>
                        </a:p>
                      </a:txBody>
                      <a:tcPr/>
                    </a:tc>
                  </a:tr>
                  <a:tr h="365760">
                    <a:tc>
                      <a:txBody>
                        <a:bodyPr/>
                        <a:lstStyle/>
                        <a:p>
                          <a:r>
                            <a:rPr lang="en-US" dirty="0" smtClean="0"/>
                            <a:t>Bootstrap</a:t>
                          </a:r>
                          <a:endParaRPr lang="en-US" dirty="0"/>
                        </a:p>
                      </a:txBody>
                      <a:tcPr/>
                    </a:tc>
                    <a:tc>
                      <a:txBody>
                        <a:bodyPr/>
                        <a:lstStyle/>
                        <a:p>
                          <a:pPr algn="ctr"/>
                          <a:r>
                            <a:rPr lang="nb-NO" dirty="0" smtClean="0"/>
                            <a:t>0.328</a:t>
                          </a:r>
                          <a:endParaRPr lang="en-US" dirty="0"/>
                        </a:p>
                      </a:txBody>
                      <a:tcPr/>
                    </a:tc>
                    <a:tc>
                      <a:txBody>
                        <a:bodyPr/>
                        <a:lstStyle/>
                        <a:p>
                          <a:pPr algn="ctr"/>
                          <a:r>
                            <a:rPr lang="nb-NO" smtClean="0"/>
                            <a:t>0.0023</a:t>
                          </a:r>
                          <a:endParaRPr lang="en-US" dirty="0"/>
                        </a:p>
                      </a:txBody>
                      <a:tcPr/>
                    </a:tc>
                  </a:tr>
                </a:tbl>
              </a:graphicData>
            </a:graphic>
          </p:graphicFrame>
        </mc:Fallback>
      </mc:AlternateContent>
    </p:spTree>
    <p:extLst>
      <p:ext uri="{BB962C8B-B14F-4D97-AF65-F5344CB8AC3E}">
        <p14:creationId xmlns:p14="http://schemas.microsoft.com/office/powerpoint/2010/main" val="524752814"/>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Lecture Outline </a:t>
            </a:r>
            <a:br>
              <a:rPr lang="en-US" dirty="0"/>
            </a:br>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t>64</a:t>
            </a:fld>
            <a:endParaRPr lang="en-US"/>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xmlns="" id="{91E54E5B-C88E-ED43-B951-CBA664C28785}"/>
                  </a:ext>
                </a:extLst>
              </p:cNvPr>
              <p:cNvSpPr txBox="1">
                <a:spLocks/>
              </p:cNvSpPr>
              <p:nvPr/>
            </p:nvSpPr>
            <p:spPr>
              <a:xfrm>
                <a:off x="1041240" y="1134895"/>
                <a:ext cx="10045860" cy="4674402"/>
              </a:xfrm>
              <a:prstGeom prst="rect">
                <a:avLst/>
              </a:prstGeom>
              <a:ln w="12700">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spcBef>
                    <a:spcPts val="600"/>
                  </a:spcBef>
                  <a:spcAft>
                    <a:spcPts val="600"/>
                  </a:spcAft>
                  <a:buFont typeface="Arial" charset="0"/>
                  <a:buChar char="•"/>
                </a:pPr>
                <a:r>
                  <a:rPr lang="en-US" sz="2400" dirty="0" smtClean="0">
                    <a:latin typeface="Karla" charset="0"/>
                    <a:ea typeface="Karla" charset="0"/>
                    <a:cs typeface="Karla" charset="0"/>
                  </a:rPr>
                  <a:t>Linear models </a:t>
                </a:r>
                <a:endParaRPr lang="en-US" sz="2400" dirty="0">
                  <a:latin typeface="Karla" charset="0"/>
                  <a:ea typeface="Karla" charset="0"/>
                  <a:cs typeface="Karla" charset="0"/>
                </a:endParaRPr>
              </a:p>
              <a:p>
                <a:pPr marL="342900" indent="-342900">
                  <a:spcBef>
                    <a:spcPts val="600"/>
                  </a:spcBef>
                  <a:spcAft>
                    <a:spcPts val="600"/>
                  </a:spcAft>
                  <a:buFont typeface="Arial" charset="0"/>
                  <a:buChar char="•"/>
                </a:pPr>
                <a:r>
                  <a:rPr lang="en-US" sz="2400" dirty="0" smtClean="0">
                    <a:latin typeface="Karla" charset="0"/>
                    <a:ea typeface="Karla" charset="0"/>
                    <a:cs typeface="Karla" charset="0"/>
                  </a:rPr>
                  <a:t>Estimate </a:t>
                </a:r>
                <a:r>
                  <a:rPr lang="en-US" sz="2400" dirty="0">
                    <a:latin typeface="Karla" charset="0"/>
                    <a:ea typeface="Karla" charset="0"/>
                    <a:cs typeface="Karla" charset="0"/>
                  </a:rPr>
                  <a:t>of the regression </a:t>
                </a:r>
                <a:r>
                  <a:rPr lang="en-US" sz="2400" dirty="0" smtClean="0">
                    <a:latin typeface="Karla" charset="0"/>
                    <a:ea typeface="Karla" charset="0"/>
                    <a:cs typeface="Karla" charset="0"/>
                  </a:rPr>
                  <a:t>coefficients</a:t>
                </a:r>
              </a:p>
              <a:p>
                <a:pPr marL="1085820" lvl="1" indent="-342900">
                  <a:spcBef>
                    <a:spcPts val="600"/>
                  </a:spcBef>
                  <a:spcAft>
                    <a:spcPts val="600"/>
                  </a:spcAft>
                  <a:buFont typeface="Arial" charset="0"/>
                  <a:buChar char="•"/>
                </a:pPr>
                <a:r>
                  <a:rPr lang="en-US" sz="2000" dirty="0" smtClean="0">
                    <a:latin typeface="Karla" charset="0"/>
                    <a:ea typeface="Karla" charset="0"/>
                    <a:cs typeface="Karla" charset="0"/>
                  </a:rPr>
                  <a:t>Brute Force</a:t>
                </a:r>
              </a:p>
              <a:p>
                <a:pPr marL="1085820" lvl="1" indent="-342900">
                  <a:spcBef>
                    <a:spcPts val="600"/>
                  </a:spcBef>
                  <a:spcAft>
                    <a:spcPts val="600"/>
                  </a:spcAft>
                  <a:buFont typeface="Arial" charset="0"/>
                  <a:buChar char="•"/>
                </a:pPr>
                <a:r>
                  <a:rPr lang="en-US" sz="2000" dirty="0" smtClean="0">
                    <a:latin typeface="Karla" charset="0"/>
                    <a:ea typeface="Karla" charset="0"/>
                    <a:cs typeface="Karla" charset="0"/>
                  </a:rPr>
                  <a:t>Exact method</a:t>
                </a:r>
              </a:p>
              <a:p>
                <a:pPr marL="1085820" lvl="1" indent="-342900">
                  <a:spcBef>
                    <a:spcPts val="600"/>
                  </a:spcBef>
                  <a:spcAft>
                    <a:spcPts val="600"/>
                  </a:spcAft>
                  <a:buFont typeface="Arial" charset="0"/>
                  <a:buChar char="•"/>
                </a:pPr>
                <a:r>
                  <a:rPr lang="en-US" sz="2000" dirty="0" smtClean="0">
                    <a:latin typeface="Karla" charset="0"/>
                    <a:ea typeface="Karla" charset="0"/>
                    <a:cs typeface="Karla" charset="0"/>
                  </a:rPr>
                  <a:t>Gradient Descent </a:t>
                </a:r>
              </a:p>
              <a:p>
                <a:pPr marL="342900" indent="-342900">
                  <a:spcBef>
                    <a:spcPts val="600"/>
                  </a:spcBef>
                  <a:spcAft>
                    <a:spcPts val="600"/>
                  </a:spcAft>
                  <a:buFont typeface="Arial" charset="0"/>
                  <a:buChar char="•"/>
                </a:pPr>
                <a:r>
                  <a:rPr lang="en-US" sz="2400" dirty="0">
                    <a:solidFill>
                      <a:schemeClr val="tx1">
                        <a:lumMod val="75000"/>
                        <a:lumOff val="25000"/>
                      </a:schemeClr>
                    </a:solidFill>
                    <a:latin typeface="Karla" charset="0"/>
                    <a:ea typeface="Karla" charset="0"/>
                    <a:cs typeface="Karla" charset="0"/>
                  </a:rPr>
                  <a:t>Confidence intervals for the predictors </a:t>
                </a:r>
                <a:r>
                  <a:rPr lang="en-US" sz="2400" dirty="0" smtClean="0">
                    <a:solidFill>
                      <a:schemeClr val="tx1">
                        <a:lumMod val="75000"/>
                        <a:lumOff val="25000"/>
                      </a:schemeClr>
                    </a:solidFill>
                    <a:latin typeface="Karla" charset="0"/>
                    <a:ea typeface="Karla" charset="0"/>
                    <a:cs typeface="Karla" charset="0"/>
                  </a:rPr>
                  <a:t>estimates</a:t>
                </a:r>
              </a:p>
              <a:p>
                <a:pPr marL="342900" indent="-342900">
                  <a:spcBef>
                    <a:spcPts val="600"/>
                  </a:spcBef>
                  <a:spcAft>
                    <a:spcPts val="600"/>
                  </a:spcAft>
                  <a:buFont typeface="Arial" charset="0"/>
                  <a:buChar char="•"/>
                </a:pPr>
                <a:r>
                  <a:rPr lang="en-US" sz="2400" dirty="0">
                    <a:solidFill>
                      <a:schemeClr val="tx1">
                        <a:lumMod val="75000"/>
                        <a:lumOff val="25000"/>
                      </a:schemeClr>
                    </a:solidFill>
                    <a:latin typeface="Karla" charset="0"/>
                    <a:ea typeface="Karla" charset="0"/>
                    <a:cs typeface="Karla" charset="0"/>
                  </a:rPr>
                  <a:t>Bootstrap </a:t>
                </a:r>
              </a:p>
              <a:p>
                <a:pPr marL="342900" indent="-342900">
                  <a:spcBef>
                    <a:spcPts val="600"/>
                  </a:spcBef>
                  <a:spcAft>
                    <a:spcPts val="600"/>
                  </a:spcAft>
                  <a:buFont typeface="Arial" charset="0"/>
                  <a:buChar char="•"/>
                </a:pPr>
                <a:r>
                  <a:rPr lang="en-US" sz="2400" b="1" dirty="0" smtClean="0">
                    <a:latin typeface="Karla" charset="0"/>
                    <a:ea typeface="Karla" charset="0"/>
                    <a:cs typeface="Karla" charset="0"/>
                  </a:rPr>
                  <a:t>Evaluating </a:t>
                </a:r>
                <a:r>
                  <a:rPr lang="en-US" sz="2400" b="1" dirty="0">
                    <a:latin typeface="Karla" charset="0"/>
                    <a:ea typeface="Karla" charset="0"/>
                    <a:cs typeface="Karla" charset="0"/>
                  </a:rPr>
                  <a:t>Significance of </a:t>
                </a:r>
                <a:r>
                  <a:rPr lang="en-US" sz="2400" b="1" dirty="0" smtClean="0">
                    <a:latin typeface="Karla" charset="0"/>
                    <a:ea typeface="Karla" charset="0"/>
                    <a:cs typeface="Karla" charset="0"/>
                  </a:rPr>
                  <a:t>Predictors</a:t>
                </a:r>
                <a:endParaRPr lang="en-US" sz="2000" b="1" dirty="0" smtClean="0">
                  <a:latin typeface="Karla" charset="0"/>
                  <a:ea typeface="Karla" charset="0"/>
                  <a:cs typeface="Karla" charset="0"/>
                </a:endParaRPr>
              </a:p>
              <a:p>
                <a:pPr marL="1085820" lvl="1" indent="-342900">
                  <a:spcBef>
                    <a:spcPts val="600"/>
                  </a:spcBef>
                  <a:spcAft>
                    <a:spcPts val="600"/>
                  </a:spcAft>
                  <a:buFont typeface="Arial" charset="0"/>
                  <a:buChar char="•"/>
                </a:pPr>
                <a:r>
                  <a:rPr lang="en-US" sz="2000" b="1" dirty="0" smtClean="0">
                    <a:latin typeface="Karla" charset="0"/>
                    <a:ea typeface="Karla" charset="0"/>
                    <a:cs typeface="Karla" charset="0"/>
                  </a:rPr>
                  <a:t>Hypothesis Testing </a:t>
                </a:r>
              </a:p>
              <a:p>
                <a:pPr marL="342900" indent="-342900">
                  <a:spcBef>
                    <a:spcPts val="600"/>
                  </a:spcBef>
                  <a:spcAft>
                    <a:spcPts val="600"/>
                  </a:spcAft>
                  <a:buFont typeface="Arial" charset="0"/>
                  <a:buChar char="•"/>
                </a:pPr>
                <a:r>
                  <a:rPr lang="en-US" sz="2400" dirty="0" smtClean="0">
                    <a:latin typeface="Karla" charset="0"/>
                    <a:ea typeface="Karla" charset="0"/>
                    <a:cs typeface="Karla" charset="0"/>
                  </a:rPr>
                  <a:t>How </a:t>
                </a:r>
                <a:r>
                  <a:rPr lang="en-US" sz="2400" dirty="0">
                    <a:latin typeface="Karla" charset="0"/>
                    <a:ea typeface="Karla" charset="0"/>
                    <a:cs typeface="Karla" charset="0"/>
                  </a:rPr>
                  <a:t>well we </a:t>
                </a:r>
                <a:r>
                  <a:rPr lang="en-US" sz="2400" dirty="0" smtClean="0">
                    <a:latin typeface="Karla" charset="0"/>
                    <a:ea typeface="Karla" charset="0"/>
                    <a:cs typeface="Karla" charset="0"/>
                  </a:rPr>
                  <a:t>know the model </a:t>
                </a:r>
                <a14:m>
                  <m:oMath xmlns:m="http://schemas.openxmlformats.org/officeDocument/2006/math">
                    <m:acc>
                      <m:accPr>
                        <m:chr m:val="̂"/>
                        <m:ctrlPr>
                          <a:rPr lang="en-US" sz="2400" i="1">
                            <a:latin typeface="Cambria Math" charset="0"/>
                            <a:ea typeface="Karla" charset="0"/>
                            <a:cs typeface="Karla" charset="0"/>
                          </a:rPr>
                        </m:ctrlPr>
                      </m:accPr>
                      <m:e>
                        <m:r>
                          <a:rPr lang="en-US" sz="2400" b="0" i="1">
                            <a:latin typeface="Cambria Math" charset="0"/>
                            <a:ea typeface="Karla" charset="0"/>
                            <a:cs typeface="Karla" charset="0"/>
                          </a:rPr>
                          <m:t>𝑓</m:t>
                        </m:r>
                      </m:e>
                    </m:acc>
                  </m:oMath>
                </a14:m>
                <a:endParaRPr lang="en-US" sz="2400" dirty="0">
                  <a:latin typeface="Karla" charset="0"/>
                  <a:ea typeface="Karla" charset="0"/>
                  <a:cs typeface="Karla" charset="0"/>
                </a:endParaRPr>
              </a:p>
            </p:txBody>
          </p:sp>
        </mc:Choice>
        <mc:Fallback xmlns="">
          <p:sp>
            <p:nvSpPr>
              <p:cNvPr id="5" name="Content Placeholder 2">
                <a:extLst>
                  <a:ext uri="{FF2B5EF4-FFF2-40B4-BE49-F238E27FC236}">
                    <a16:creationId xmlns="" xmlns:a16="http://schemas.microsoft.com/office/drawing/2014/main" xmlns:a14="http://schemas.microsoft.com/office/drawing/2010/main" id="{91E54E5B-C88E-ED43-B951-CBA664C28785}"/>
                  </a:ext>
                </a:extLst>
              </p:cNvPr>
              <p:cNvSpPr txBox="1">
                <a:spLocks noRot="1" noChangeAspect="1" noMove="1" noResize="1" noEditPoints="1" noAdjustHandles="1" noChangeArrowheads="1" noChangeShapeType="1" noTextEdit="1"/>
              </p:cNvSpPr>
              <p:nvPr/>
            </p:nvSpPr>
            <p:spPr>
              <a:xfrm>
                <a:off x="1041240" y="1134895"/>
                <a:ext cx="10045860" cy="4674402"/>
              </a:xfrm>
              <a:prstGeom prst="rect">
                <a:avLst/>
              </a:prstGeom>
              <a:blipFill rotWithShape="0">
                <a:blip r:embed="rId2"/>
                <a:stretch>
                  <a:fillRect l="-850" t="-1043" b="-7823"/>
                </a:stretch>
              </a:blipFill>
              <a:ln w="12700">
                <a:noFill/>
              </a:ln>
            </p:spPr>
            <p:txBody>
              <a:bodyPr/>
              <a:lstStyle/>
              <a:p>
                <a:r>
                  <a:rPr lang="en-US">
                    <a:noFill/>
                  </a:rPr>
                  <a:t> </a:t>
                </a:r>
              </a:p>
            </p:txBody>
          </p:sp>
        </mc:Fallback>
      </mc:AlternateContent>
    </p:spTree>
    <p:extLst>
      <p:ext uri="{BB962C8B-B14F-4D97-AF65-F5344CB8AC3E}">
        <p14:creationId xmlns:p14="http://schemas.microsoft.com/office/powerpoint/2010/main" val="1258763050"/>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Interpretation of Predictors</a:t>
            </a:r>
            <a:endParaRPr lang="en-US" dirty="0"/>
          </a:p>
        </p:txBody>
      </p:sp>
      <mc:AlternateContent xmlns:mc="http://schemas.openxmlformats.org/markup-compatibility/2006" xmlns:a14="http://schemas.microsoft.com/office/drawing/2010/main">
        <mc:Choice Requires="a14">
          <p:sp>
            <p:nvSpPr>
              <p:cNvPr id="6" name="Content Placeholder 5"/>
              <p:cNvSpPr>
                <a:spLocks noGrp="1"/>
              </p:cNvSpPr>
              <p:nvPr>
                <p:ph idx="1"/>
              </p:nvPr>
            </p:nvSpPr>
            <p:spPr>
              <a:xfrm>
                <a:off x="869553" y="1183069"/>
                <a:ext cx="10452894" cy="4948722"/>
              </a:xfrm>
            </p:spPr>
            <p:txBody>
              <a:bodyPr/>
              <a:lstStyle/>
              <a:p>
                <a:pPr>
                  <a:spcBef>
                    <a:spcPts val="0"/>
                  </a:spcBef>
                  <a:spcAft>
                    <a:spcPts val="1200"/>
                  </a:spcAft>
                </a:pPr>
                <a:r>
                  <a:rPr lang="en-US" sz="2400" b="1" dirty="0" smtClean="0"/>
                  <a:t>Question: </a:t>
                </a:r>
                <a:r>
                  <a:rPr lang="en-US" sz="2400" dirty="0" smtClean="0"/>
                  <a:t>What do you think a predictor coefficient means?</a:t>
                </a:r>
              </a:p>
              <a:p>
                <a:pPr algn="ctr">
                  <a:spcBef>
                    <a:spcPts val="1800"/>
                  </a:spcBef>
                  <a:spcAft>
                    <a:spcPts val="600"/>
                  </a:spcAft>
                </a:pPr>
                <a14:m>
                  <m:oMathPara xmlns:m="http://schemas.openxmlformats.org/officeDocument/2006/math">
                    <m:oMathParaPr>
                      <m:jc m:val="centerGroup"/>
                    </m:oMathParaPr>
                    <m:oMath xmlns:m="http://schemas.openxmlformats.org/officeDocument/2006/math">
                      <m:r>
                        <a:rPr lang="en-US" sz="2400" b="0" i="1" smtClean="0">
                          <a:solidFill>
                            <a:schemeClr val="tx1">
                              <a:lumMod val="75000"/>
                              <a:lumOff val="25000"/>
                            </a:schemeClr>
                          </a:solidFill>
                          <a:latin typeface="Cambria Math" charset="0"/>
                        </a:rPr>
                        <m:t>𝑆𝑎𝑙𝑒𝑠</m:t>
                      </m:r>
                      <m:r>
                        <a:rPr lang="en-US" sz="2400" b="0" i="1" smtClean="0">
                          <a:solidFill>
                            <a:schemeClr val="tx1">
                              <a:lumMod val="75000"/>
                              <a:lumOff val="25000"/>
                            </a:schemeClr>
                          </a:solidFill>
                          <a:latin typeface="Cambria Math" charset="0"/>
                        </a:rPr>
                        <m:t>=7.5+0.04 </m:t>
                      </m:r>
                      <m:r>
                        <a:rPr lang="en-US" sz="2400" b="0" i="1" smtClean="0">
                          <a:solidFill>
                            <a:schemeClr val="tx1">
                              <a:lumMod val="75000"/>
                              <a:lumOff val="25000"/>
                            </a:schemeClr>
                          </a:solidFill>
                          <a:latin typeface="Cambria Math" charset="0"/>
                        </a:rPr>
                        <m:t>𝑇𝑉</m:t>
                      </m:r>
                    </m:oMath>
                  </m:oMathPara>
                </a14:m>
                <a:endParaRPr lang="en-US" sz="3200" b="1" dirty="0" smtClean="0">
                  <a:solidFill>
                    <a:schemeClr val="tx1">
                      <a:lumMod val="75000"/>
                      <a:lumOff val="25000"/>
                    </a:schemeClr>
                  </a:solidFill>
                </a:endParaRPr>
              </a:p>
              <a:p>
                <a:pPr>
                  <a:spcBef>
                    <a:spcPts val="0"/>
                  </a:spcBef>
                  <a:spcAft>
                    <a:spcPts val="600"/>
                  </a:spcAft>
                </a:pPr>
                <a:r>
                  <a:rPr lang="en-US" sz="2400" dirty="0" smtClean="0">
                    <a:solidFill>
                      <a:schemeClr val="accent2">
                        <a:lumMod val="75000"/>
                      </a:schemeClr>
                    </a:solidFill>
                  </a:rPr>
                  <a:t>What does 7.5 mean and what does 0.04 mean?</a:t>
                </a:r>
              </a:p>
              <a:p>
                <a:pPr>
                  <a:spcBef>
                    <a:spcPts val="1200"/>
                  </a:spcBef>
                  <a:spcAft>
                    <a:spcPts val="600"/>
                  </a:spcAft>
                </a:pPr>
                <a:r>
                  <a:rPr lang="en-US" sz="2400" dirty="0" smtClean="0">
                    <a:solidFill>
                      <a:schemeClr val="tx1">
                        <a:lumMod val="75000"/>
                        <a:lumOff val="25000"/>
                      </a:schemeClr>
                    </a:solidFill>
                  </a:rPr>
                  <a:t>If we increase the TV by $1000, what would you expect the increase in sales to be? </a:t>
                </a:r>
              </a:p>
              <a:p>
                <a:pPr>
                  <a:spcBef>
                    <a:spcPts val="1200"/>
                  </a:spcBef>
                  <a:spcAft>
                    <a:spcPts val="600"/>
                  </a:spcAft>
                </a:pPr>
                <a:r>
                  <a:rPr lang="en-US" sz="2400" dirty="0" smtClean="0">
                    <a:solidFill>
                      <a:schemeClr val="tx1">
                        <a:lumMod val="75000"/>
                        <a:lumOff val="25000"/>
                      </a:schemeClr>
                    </a:solidFill>
                  </a:rPr>
                  <a:t>What if?                                    </a:t>
                </a:r>
                <a14:m>
                  <m:oMath xmlns:m="http://schemas.openxmlformats.org/officeDocument/2006/math">
                    <m:r>
                      <a:rPr lang="en-US" sz="2400" i="1">
                        <a:solidFill>
                          <a:schemeClr val="tx1">
                            <a:lumMod val="75000"/>
                            <a:lumOff val="25000"/>
                          </a:schemeClr>
                        </a:solidFill>
                        <a:latin typeface="Cambria Math" charset="0"/>
                      </a:rPr>
                      <m:t>𝑆𝑎𝑙𝑒𝑠</m:t>
                    </m:r>
                    <m:r>
                      <a:rPr lang="en-US" sz="2400" i="1">
                        <a:solidFill>
                          <a:schemeClr val="tx1">
                            <a:lumMod val="75000"/>
                            <a:lumOff val="25000"/>
                          </a:schemeClr>
                        </a:solidFill>
                        <a:latin typeface="Cambria Math" charset="0"/>
                      </a:rPr>
                      <m:t>=7.5+1.01 </m:t>
                    </m:r>
                    <m:r>
                      <a:rPr lang="en-US" sz="2400" i="1">
                        <a:solidFill>
                          <a:schemeClr val="tx1">
                            <a:lumMod val="75000"/>
                            <a:lumOff val="25000"/>
                          </a:schemeClr>
                        </a:solidFill>
                        <a:latin typeface="Cambria Math" charset="0"/>
                      </a:rPr>
                      <m:t>𝑇𝑉</m:t>
                    </m:r>
                  </m:oMath>
                </a14:m>
                <a:endParaRPr lang="en-US" sz="3200" b="1" dirty="0">
                  <a:solidFill>
                    <a:schemeClr val="tx1">
                      <a:lumMod val="75000"/>
                      <a:lumOff val="25000"/>
                    </a:schemeClr>
                  </a:solidFill>
                </a:endParaRPr>
              </a:p>
              <a:p>
                <a:pPr>
                  <a:spcBef>
                    <a:spcPts val="0"/>
                  </a:spcBef>
                  <a:spcAft>
                    <a:spcPts val="600"/>
                  </a:spcAft>
                </a:pPr>
                <a:endParaRPr lang="en-US" sz="2400" dirty="0" smtClean="0">
                  <a:solidFill>
                    <a:schemeClr val="tx1">
                      <a:lumMod val="75000"/>
                      <a:lumOff val="25000"/>
                    </a:schemeClr>
                  </a:solidFill>
                </a:endParaRPr>
              </a:p>
              <a:p>
                <a:pPr>
                  <a:spcBef>
                    <a:spcPts val="0"/>
                  </a:spcBef>
                  <a:spcAft>
                    <a:spcPts val="600"/>
                  </a:spcAft>
                </a:pPr>
                <a:r>
                  <a:rPr lang="en-US" sz="2400" dirty="0" smtClean="0">
                    <a:solidFill>
                      <a:schemeClr val="tx1">
                        <a:lumMod val="75000"/>
                        <a:lumOff val="25000"/>
                      </a:schemeClr>
                    </a:solidFill>
                  </a:rPr>
                  <a:t> </a:t>
                </a:r>
              </a:p>
              <a:p>
                <a:pPr>
                  <a:spcBef>
                    <a:spcPts val="0"/>
                  </a:spcBef>
                  <a:spcAft>
                    <a:spcPts val="600"/>
                  </a:spcAft>
                </a:pPr>
                <a:endParaRPr lang="en-US" sz="3200" b="1" dirty="0">
                  <a:solidFill>
                    <a:srgbClr val="FF0000"/>
                  </a:solidFill>
                </a:endParaRPr>
              </a:p>
            </p:txBody>
          </p:sp>
        </mc:Choice>
        <mc:Fallback xmlns="">
          <p:sp>
            <p:nvSpPr>
              <p:cNvPr id="6" name="Content Placeholder 5"/>
              <p:cNvSpPr>
                <a:spLocks noGrp="1" noRot="1" noChangeAspect="1" noMove="1" noResize="1" noEditPoints="1" noAdjustHandles="1" noChangeArrowheads="1" noChangeShapeType="1" noTextEdit="1"/>
              </p:cNvSpPr>
              <p:nvPr>
                <p:ph idx="1"/>
              </p:nvPr>
            </p:nvSpPr>
            <p:spPr>
              <a:xfrm>
                <a:off x="869553" y="1183069"/>
                <a:ext cx="10452894" cy="4948722"/>
              </a:xfrm>
              <a:blipFill rotWithShape="0">
                <a:blip r:embed="rId3"/>
                <a:stretch>
                  <a:fillRect l="-933" t="-98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65</a:t>
            </a:fld>
            <a:endParaRPr lang="en-US"/>
          </a:p>
        </p:txBody>
      </p:sp>
      <p:sp>
        <p:nvSpPr>
          <p:cNvPr id="5" name="TextBox 4"/>
          <p:cNvSpPr txBox="1"/>
          <p:nvPr/>
        </p:nvSpPr>
        <p:spPr>
          <a:xfrm>
            <a:off x="869553" y="5002681"/>
            <a:ext cx="10973155" cy="830997"/>
          </a:xfrm>
          <a:prstGeom prst="rect">
            <a:avLst/>
          </a:prstGeom>
          <a:solidFill>
            <a:schemeClr val="bg1">
              <a:lumMod val="85000"/>
            </a:schemeClr>
          </a:solidFill>
          <a:ln>
            <a:solidFill>
              <a:srgbClr val="C00000"/>
            </a:solidFill>
          </a:ln>
        </p:spPr>
        <p:txBody>
          <a:bodyPr wrap="square" rtlCol="0">
            <a:spAutoFit/>
          </a:bodyPr>
          <a:lstStyle/>
          <a:p>
            <a:r>
              <a:rPr lang="en-US" sz="2400" b="1" dirty="0">
                <a:solidFill>
                  <a:schemeClr val="tx1">
                    <a:lumMod val="75000"/>
                    <a:lumOff val="25000"/>
                  </a:schemeClr>
                </a:solidFill>
                <a:latin typeface="Karla" charset="0"/>
                <a:ea typeface="Karla" charset="0"/>
                <a:cs typeface="Karla" charset="0"/>
              </a:rPr>
              <a:t>The interpretation of the predictors</a:t>
            </a:r>
            <a:r>
              <a:rPr lang="en-US" sz="2400" dirty="0">
                <a:solidFill>
                  <a:schemeClr val="tx1">
                    <a:lumMod val="75000"/>
                    <a:lumOff val="25000"/>
                  </a:schemeClr>
                </a:solidFill>
                <a:latin typeface="Karla" charset="0"/>
                <a:ea typeface="Karla" charset="0"/>
                <a:cs typeface="Karla" charset="0"/>
              </a:rPr>
              <a:t> depends on the values but decisions depend on how much we trust these </a:t>
            </a:r>
            <a:r>
              <a:rPr lang="en-US" sz="2400" dirty="0" smtClean="0">
                <a:solidFill>
                  <a:schemeClr val="tx1">
                    <a:lumMod val="75000"/>
                    <a:lumOff val="25000"/>
                  </a:schemeClr>
                </a:solidFill>
                <a:latin typeface="Karla" charset="0"/>
                <a:ea typeface="Karla" charset="0"/>
                <a:cs typeface="Karla" charset="0"/>
              </a:rPr>
              <a:t>values.</a:t>
            </a:r>
            <a:endParaRPr lang="en-US" sz="2400" dirty="0">
              <a:solidFill>
                <a:schemeClr val="tx1">
                  <a:lumMod val="75000"/>
                  <a:lumOff val="25000"/>
                </a:schemeClr>
              </a:solidFill>
              <a:latin typeface="Karla" charset="0"/>
              <a:ea typeface="Karla" charset="0"/>
              <a:cs typeface="Karla" charset="0"/>
            </a:endParaRPr>
          </a:p>
        </p:txBody>
      </p:sp>
    </p:spTree>
    <p:extLst>
      <p:ext uri="{BB962C8B-B14F-4D97-AF65-F5344CB8AC3E}">
        <p14:creationId xmlns:p14="http://schemas.microsoft.com/office/powerpoint/2010/main" val="793152433"/>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158929" y="1941458"/>
            <a:ext cx="11672033" cy="3108960"/>
            <a:chOff x="72751" y="1302462"/>
            <a:chExt cx="11672033" cy="310896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9467" t="2516" r="8537" b="1679"/>
            <a:stretch/>
          </p:blipFill>
          <p:spPr>
            <a:xfrm>
              <a:off x="72751" y="1302462"/>
              <a:ext cx="3749039" cy="3108960"/>
            </a:xfrm>
            <a:prstGeom prst="rect">
              <a:avLst/>
            </a:prstGeom>
          </p:spPr>
        </p:pic>
        <p:pic>
          <p:nvPicPr>
            <p:cNvPr id="11" name="Picture 10"/>
            <p:cNvPicPr>
              <a:picLocks noChangeAspect="1"/>
            </p:cNvPicPr>
            <p:nvPr/>
          </p:nvPicPr>
          <p:blipFill rotWithShape="1">
            <a:blip r:embed="rId3">
              <a:extLst>
                <a:ext uri="{28A0092B-C50C-407E-A947-70E740481C1C}">
                  <a14:useLocalDpi xmlns:a14="http://schemas.microsoft.com/office/drawing/2010/main" val="0"/>
                </a:ext>
              </a:extLst>
            </a:blip>
            <a:srcRect l="10394" t="5401" r="7086" b="2127"/>
            <a:stretch/>
          </p:blipFill>
          <p:spPr>
            <a:xfrm>
              <a:off x="7778870" y="1371600"/>
              <a:ext cx="3965914" cy="2962656"/>
            </a:xfrm>
            <a:prstGeom prst="rect">
              <a:avLst/>
            </a:prstGeom>
          </p:spPr>
        </p:pic>
        <p:pic>
          <p:nvPicPr>
            <p:cNvPr id="12" name="Picture 11"/>
            <p:cNvPicPr>
              <a:picLocks noChangeAspect="1"/>
            </p:cNvPicPr>
            <p:nvPr/>
          </p:nvPicPr>
          <p:blipFill rotWithShape="1">
            <a:blip r:embed="rId4">
              <a:extLst>
                <a:ext uri="{28A0092B-C50C-407E-A947-70E740481C1C}">
                  <a14:useLocalDpi xmlns:a14="http://schemas.microsoft.com/office/drawing/2010/main" val="0"/>
                </a:ext>
              </a:extLst>
            </a:blip>
            <a:srcRect l="8163" t="2549" r="7304" b="1736"/>
            <a:stretch/>
          </p:blipFill>
          <p:spPr>
            <a:xfrm>
              <a:off x="3785841" y="1324764"/>
              <a:ext cx="4058174" cy="3063240"/>
            </a:xfrm>
            <a:prstGeom prst="rect">
              <a:avLst/>
            </a:prstGeom>
          </p:spPr>
        </p:pic>
      </p:grpSp>
      <p:sp>
        <p:nvSpPr>
          <p:cNvPr id="3" name="Slide Number Placeholder 2"/>
          <p:cNvSpPr>
            <a:spLocks noGrp="1"/>
          </p:cNvSpPr>
          <p:nvPr>
            <p:ph type="sldNum" sz="quarter" idx="12"/>
          </p:nvPr>
        </p:nvSpPr>
        <p:spPr/>
        <p:txBody>
          <a:bodyPr/>
          <a:lstStyle/>
          <a:p>
            <a:fld id="{81B7CCDB-6D39-0547-B7B3-C80E39D6513A}" type="slidenum">
              <a:rPr lang="en-US" smtClean="0"/>
              <a:t>66</a:t>
            </a:fld>
            <a:endParaRPr lang="en-US" dirty="0"/>
          </a:p>
        </p:txBody>
      </p:sp>
      <p:sp>
        <p:nvSpPr>
          <p:cNvPr id="13" name="Content Placeholder 2"/>
          <p:cNvSpPr txBox="1">
            <a:spLocks/>
          </p:cNvSpPr>
          <p:nvPr/>
        </p:nvSpPr>
        <p:spPr>
          <a:xfrm>
            <a:off x="737602" y="482002"/>
            <a:ext cx="11093360" cy="1674602"/>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a:spcAft>
                <a:spcPts val="600"/>
              </a:spcAft>
            </a:pPr>
            <a:r>
              <a:rPr lang="en-US" sz="2400" dirty="0" smtClean="0"/>
              <a:t>And also we </a:t>
            </a:r>
            <a:r>
              <a:rPr lang="en-US" sz="2400" dirty="0"/>
              <a:t>can answer the question, </a:t>
            </a:r>
            <a:r>
              <a:rPr lang="en-US" sz="2400" dirty="0" smtClean="0"/>
              <a:t>’how </a:t>
            </a:r>
            <a:r>
              <a:rPr lang="en-US" sz="2400" dirty="0"/>
              <a:t>significant are the predictors</a:t>
            </a:r>
            <a:r>
              <a:rPr lang="en-US" sz="2400" dirty="0" smtClean="0"/>
              <a:t>?’ </a:t>
            </a:r>
            <a:r>
              <a:rPr lang="en-US" sz="2400" dirty="0"/>
              <a:t>Here we show the same analysis for all three predictors. </a:t>
            </a:r>
          </a:p>
          <a:p>
            <a:r>
              <a:rPr lang="en-US" sz="2400" b="1" dirty="0"/>
              <a:t>Question</a:t>
            </a:r>
            <a:r>
              <a:rPr lang="en-US" sz="2400" dirty="0"/>
              <a:t>: Which ones are important? </a:t>
            </a:r>
          </a:p>
        </p:txBody>
      </p:sp>
      <p:sp>
        <p:nvSpPr>
          <p:cNvPr id="2" name="TextBox 1"/>
          <p:cNvSpPr txBox="1"/>
          <p:nvPr/>
        </p:nvSpPr>
        <p:spPr>
          <a:xfrm>
            <a:off x="1390778" y="5421320"/>
            <a:ext cx="9787007" cy="461665"/>
          </a:xfrm>
          <a:prstGeom prst="rect">
            <a:avLst/>
          </a:prstGeom>
          <a:solidFill>
            <a:schemeClr val="bg1">
              <a:lumMod val="85000"/>
            </a:schemeClr>
          </a:solidFill>
          <a:ln>
            <a:solidFill>
              <a:schemeClr val="tx2">
                <a:lumMod val="75000"/>
              </a:schemeClr>
            </a:solidFill>
          </a:ln>
        </p:spPr>
        <p:txBody>
          <a:bodyPr wrap="square" rtlCol="0">
            <a:spAutoFit/>
          </a:bodyPr>
          <a:lstStyle/>
          <a:p>
            <a:r>
              <a:rPr lang="en-US" sz="2400" dirty="0" smtClean="0">
                <a:solidFill>
                  <a:schemeClr val="tx1">
                    <a:lumMod val="75000"/>
                    <a:lumOff val="25000"/>
                  </a:schemeClr>
                </a:solidFill>
                <a:latin typeface="Karla" charset="0"/>
                <a:ea typeface="Karla" charset="0"/>
                <a:cs typeface="Karla" charset="0"/>
              </a:rPr>
              <a:t>Before we answer this question, we need to answer another question. </a:t>
            </a:r>
            <a:endParaRPr lang="en-US" sz="2400" dirty="0">
              <a:solidFill>
                <a:schemeClr val="tx1">
                  <a:lumMod val="75000"/>
                  <a:lumOff val="25000"/>
                </a:schemeClr>
              </a:solidFill>
              <a:latin typeface="Karla" charset="0"/>
              <a:ea typeface="Karla" charset="0"/>
              <a:cs typeface="Karla" charset="0"/>
            </a:endParaRPr>
          </a:p>
        </p:txBody>
      </p:sp>
    </p:spTree>
    <p:extLst>
      <p:ext uri="{BB962C8B-B14F-4D97-AF65-F5344CB8AC3E}">
        <p14:creationId xmlns:p14="http://schemas.microsoft.com/office/powerpoint/2010/main" val="800850965"/>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158929" y="1941458"/>
            <a:ext cx="11672033" cy="3108960"/>
            <a:chOff x="72751" y="1302462"/>
            <a:chExt cx="11672033" cy="310896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9467" t="2516" r="8537" b="1679"/>
            <a:stretch/>
          </p:blipFill>
          <p:spPr>
            <a:xfrm>
              <a:off x="72751" y="1302462"/>
              <a:ext cx="3749039" cy="3108960"/>
            </a:xfrm>
            <a:prstGeom prst="rect">
              <a:avLst/>
            </a:prstGeom>
          </p:spPr>
        </p:pic>
        <p:pic>
          <p:nvPicPr>
            <p:cNvPr id="11" name="Picture 10"/>
            <p:cNvPicPr>
              <a:picLocks noChangeAspect="1"/>
            </p:cNvPicPr>
            <p:nvPr/>
          </p:nvPicPr>
          <p:blipFill rotWithShape="1">
            <a:blip r:embed="rId3">
              <a:extLst>
                <a:ext uri="{28A0092B-C50C-407E-A947-70E740481C1C}">
                  <a14:useLocalDpi xmlns:a14="http://schemas.microsoft.com/office/drawing/2010/main" val="0"/>
                </a:ext>
              </a:extLst>
            </a:blip>
            <a:srcRect l="10394" t="5401" r="7086" b="2127"/>
            <a:stretch/>
          </p:blipFill>
          <p:spPr>
            <a:xfrm>
              <a:off x="7778870" y="1371600"/>
              <a:ext cx="3965914" cy="2962656"/>
            </a:xfrm>
            <a:prstGeom prst="rect">
              <a:avLst/>
            </a:prstGeom>
          </p:spPr>
        </p:pic>
        <p:pic>
          <p:nvPicPr>
            <p:cNvPr id="12" name="Picture 11"/>
            <p:cNvPicPr>
              <a:picLocks noChangeAspect="1"/>
            </p:cNvPicPr>
            <p:nvPr/>
          </p:nvPicPr>
          <p:blipFill rotWithShape="1">
            <a:blip r:embed="rId4">
              <a:extLst>
                <a:ext uri="{28A0092B-C50C-407E-A947-70E740481C1C}">
                  <a14:useLocalDpi xmlns:a14="http://schemas.microsoft.com/office/drawing/2010/main" val="0"/>
                </a:ext>
              </a:extLst>
            </a:blip>
            <a:srcRect l="8163" t="2549" r="7304" b="1736"/>
            <a:stretch/>
          </p:blipFill>
          <p:spPr>
            <a:xfrm>
              <a:off x="3785841" y="1324764"/>
              <a:ext cx="4058174" cy="3063240"/>
            </a:xfrm>
            <a:prstGeom prst="rect">
              <a:avLst/>
            </a:prstGeom>
          </p:spPr>
        </p:pic>
      </p:grpSp>
      <p:sp>
        <p:nvSpPr>
          <p:cNvPr id="3" name="Slide Number Placeholder 2"/>
          <p:cNvSpPr>
            <a:spLocks noGrp="1"/>
          </p:cNvSpPr>
          <p:nvPr>
            <p:ph type="sldNum" sz="quarter" idx="12"/>
          </p:nvPr>
        </p:nvSpPr>
        <p:spPr/>
        <p:txBody>
          <a:bodyPr/>
          <a:lstStyle/>
          <a:p>
            <a:fld id="{81B7CCDB-6D39-0547-B7B3-C80E39D6513A}" type="slidenum">
              <a:rPr lang="en-US" smtClean="0"/>
              <a:t>67</a:t>
            </a:fld>
            <a:endParaRPr lang="en-US" dirty="0"/>
          </a:p>
        </p:txBody>
      </p:sp>
      <p:sp>
        <p:nvSpPr>
          <p:cNvPr id="13" name="Content Placeholder 2"/>
          <p:cNvSpPr txBox="1">
            <a:spLocks/>
          </p:cNvSpPr>
          <p:nvPr/>
        </p:nvSpPr>
        <p:spPr>
          <a:xfrm>
            <a:off x="737602" y="482002"/>
            <a:ext cx="11093360" cy="1674602"/>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a:spcAft>
                <a:spcPts val="600"/>
              </a:spcAft>
            </a:pPr>
            <a:r>
              <a:rPr lang="en-US" sz="2400" dirty="0" smtClean="0"/>
              <a:t>And also we </a:t>
            </a:r>
            <a:r>
              <a:rPr lang="en-US" sz="2400" dirty="0"/>
              <a:t>can answer the question, </a:t>
            </a:r>
            <a:r>
              <a:rPr lang="en-US" sz="2400" dirty="0" smtClean="0"/>
              <a:t>’how </a:t>
            </a:r>
            <a:r>
              <a:rPr lang="en-US" sz="2400" dirty="0"/>
              <a:t>significant are the predictors</a:t>
            </a:r>
            <a:r>
              <a:rPr lang="en-US" sz="2400" dirty="0" smtClean="0"/>
              <a:t>?’ </a:t>
            </a:r>
            <a:r>
              <a:rPr lang="en-US" sz="2400" dirty="0"/>
              <a:t>Here we show the same analysis for all three predictors. </a:t>
            </a:r>
          </a:p>
          <a:p>
            <a:r>
              <a:rPr lang="en-US" sz="2400" b="1" dirty="0"/>
              <a:t>Question</a:t>
            </a:r>
            <a:r>
              <a:rPr lang="en-US" sz="2400" dirty="0"/>
              <a:t>: Which ones are important? </a:t>
            </a:r>
          </a:p>
        </p:txBody>
      </p:sp>
      <p:sp>
        <p:nvSpPr>
          <p:cNvPr id="2" name="TextBox 1"/>
          <p:cNvSpPr txBox="1"/>
          <p:nvPr/>
        </p:nvSpPr>
        <p:spPr>
          <a:xfrm>
            <a:off x="1390778" y="5236654"/>
            <a:ext cx="9787007" cy="830997"/>
          </a:xfrm>
          <a:prstGeom prst="rect">
            <a:avLst/>
          </a:prstGeom>
          <a:solidFill>
            <a:schemeClr val="bg1">
              <a:lumMod val="85000"/>
            </a:schemeClr>
          </a:solidFill>
          <a:ln>
            <a:solidFill>
              <a:schemeClr val="tx2">
                <a:lumMod val="75000"/>
              </a:schemeClr>
            </a:solidFill>
          </a:ln>
        </p:spPr>
        <p:txBody>
          <a:bodyPr wrap="square" rtlCol="0">
            <a:spAutoFit/>
          </a:bodyPr>
          <a:lstStyle/>
          <a:p>
            <a:r>
              <a:rPr lang="en-US" sz="2400" dirty="0" smtClean="0">
                <a:solidFill>
                  <a:schemeClr val="tx1">
                    <a:lumMod val="75000"/>
                    <a:lumOff val="25000"/>
                  </a:schemeClr>
                </a:solidFill>
                <a:latin typeface="Karla" charset="0"/>
                <a:ea typeface="Karla" charset="0"/>
                <a:cs typeface="Karla" charset="0"/>
              </a:rPr>
              <a:t>Now we know how to generate these distributions we are ready to </a:t>
            </a:r>
            <a:r>
              <a:rPr lang="en-US" sz="2400" smtClean="0">
                <a:solidFill>
                  <a:schemeClr val="tx1">
                    <a:lumMod val="75000"/>
                    <a:lumOff val="25000"/>
                  </a:schemeClr>
                </a:solidFill>
                <a:latin typeface="Karla" charset="0"/>
                <a:ea typeface="Karla" charset="0"/>
                <a:cs typeface="Karla" charset="0"/>
              </a:rPr>
              <a:t>answer </a:t>
            </a:r>
            <a:r>
              <a:rPr lang="en-US" sz="2400"/>
              <a:t>’how significant are the predictors?’ </a:t>
            </a:r>
            <a:endParaRPr lang="en-US" sz="2400" dirty="0">
              <a:solidFill>
                <a:schemeClr val="tx1">
                  <a:lumMod val="75000"/>
                  <a:lumOff val="25000"/>
                </a:schemeClr>
              </a:solidFill>
              <a:latin typeface="Karla" charset="0"/>
              <a:ea typeface="Karla" charset="0"/>
              <a:cs typeface="Karla" charset="0"/>
            </a:endParaRPr>
          </a:p>
        </p:txBody>
      </p:sp>
    </p:spTree>
    <p:extLst>
      <p:ext uri="{BB962C8B-B14F-4D97-AF65-F5344CB8AC3E}">
        <p14:creationId xmlns:p14="http://schemas.microsoft.com/office/powerpoint/2010/main" val="1301445008"/>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3" name="Group 12"/>
          <p:cNvGrpSpPr/>
          <p:nvPr/>
        </p:nvGrpSpPr>
        <p:grpSpPr>
          <a:xfrm>
            <a:off x="125476" y="2274982"/>
            <a:ext cx="11545299" cy="2984904"/>
            <a:chOff x="125476" y="2787942"/>
            <a:chExt cx="11545299" cy="2984904"/>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10558" t="3453" r="7775" b="1546"/>
            <a:stretch/>
          </p:blipFill>
          <p:spPr>
            <a:xfrm>
              <a:off x="7897672" y="2787942"/>
              <a:ext cx="3773103" cy="2926080"/>
            </a:xfrm>
            <a:prstGeom prst="rect">
              <a:avLst/>
            </a:prstGeom>
          </p:spPr>
        </p:pic>
        <p:pic>
          <p:nvPicPr>
            <p:cNvPr id="4" name="Picture 3"/>
            <p:cNvPicPr>
              <a:picLocks noChangeAspect="1"/>
            </p:cNvPicPr>
            <p:nvPr/>
          </p:nvPicPr>
          <p:blipFill rotWithShape="1">
            <a:blip r:embed="rId4">
              <a:extLst>
                <a:ext uri="{28A0092B-C50C-407E-A947-70E740481C1C}">
                  <a14:useLocalDpi xmlns:a14="http://schemas.microsoft.com/office/drawing/2010/main" val="0"/>
                </a:ext>
              </a:extLst>
            </a:blip>
            <a:srcRect l="8291" t="4489" r="7399" b="1393"/>
            <a:stretch/>
          </p:blipFill>
          <p:spPr>
            <a:xfrm>
              <a:off x="3902625" y="2787942"/>
              <a:ext cx="3995047" cy="2973058"/>
            </a:xfrm>
            <a:prstGeom prst="rect">
              <a:avLst/>
            </a:prstGeom>
          </p:spPr>
        </p:pic>
        <p:pic>
          <p:nvPicPr>
            <p:cNvPr id="8" name="Picture 7"/>
            <p:cNvPicPr>
              <a:picLocks noChangeAspect="1"/>
            </p:cNvPicPr>
            <p:nvPr/>
          </p:nvPicPr>
          <p:blipFill rotWithShape="1">
            <a:blip r:embed="rId5">
              <a:extLst>
                <a:ext uri="{28A0092B-C50C-407E-A947-70E740481C1C}">
                  <a14:useLocalDpi xmlns:a14="http://schemas.microsoft.com/office/drawing/2010/main" val="0"/>
                </a:ext>
              </a:extLst>
            </a:blip>
            <a:srcRect l="11111" t="5000" r="8887" b="1250"/>
            <a:stretch/>
          </p:blipFill>
          <p:spPr>
            <a:xfrm>
              <a:off x="125476" y="2787942"/>
              <a:ext cx="3820677" cy="2984904"/>
            </a:xfrm>
            <a:prstGeom prst="rect">
              <a:avLst/>
            </a:prstGeom>
          </p:spPr>
        </p:pic>
      </p:grpSp>
      <p:sp>
        <p:nvSpPr>
          <p:cNvPr id="3" name="Slide Number Placeholder 2"/>
          <p:cNvSpPr>
            <a:spLocks noGrp="1"/>
          </p:cNvSpPr>
          <p:nvPr>
            <p:ph type="sldNum" sz="quarter" idx="12"/>
          </p:nvPr>
        </p:nvSpPr>
        <p:spPr/>
        <p:txBody>
          <a:bodyPr/>
          <a:lstStyle/>
          <a:p>
            <a:fld id="{81B7CCDB-6D39-0547-B7B3-C80E39D6513A}" type="slidenum">
              <a:rPr lang="en-US" smtClean="0"/>
              <a:t>68</a:t>
            </a:fld>
            <a:endParaRPr lang="en-US"/>
          </a:p>
        </p:txBody>
      </p:sp>
      <p:sp>
        <p:nvSpPr>
          <p:cNvPr id="18" name="Content Placeholder 2"/>
          <p:cNvSpPr txBox="1">
            <a:spLocks/>
          </p:cNvSpPr>
          <p:nvPr/>
        </p:nvSpPr>
        <p:spPr>
          <a:xfrm>
            <a:off x="632693" y="390523"/>
            <a:ext cx="10327008" cy="879642"/>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smtClean="0"/>
              <a:t>Now we can answer the question, ’how </a:t>
            </a:r>
            <a:r>
              <a:rPr lang="en-US" sz="2400" dirty="0"/>
              <a:t>significant are the predictors?’ Here we show the same analysis for all three predictors. </a:t>
            </a:r>
          </a:p>
          <a:p>
            <a:r>
              <a:rPr lang="en-US" sz="2400" dirty="0" smtClean="0"/>
              <a:t>This </a:t>
            </a:r>
            <a:r>
              <a:rPr lang="en-US" sz="2400" dirty="0"/>
              <a:t>is called hypothesis testing which we will visit again later </a:t>
            </a:r>
            <a:r>
              <a:rPr lang="en-US" sz="2400" dirty="0" smtClean="0"/>
              <a:t>in this adventure together.</a:t>
            </a:r>
            <a:endParaRPr lang="en-US" sz="2400" dirty="0"/>
          </a:p>
        </p:txBody>
      </p:sp>
    </p:spTree>
    <p:extLst>
      <p:ext uri="{BB962C8B-B14F-4D97-AF65-F5344CB8AC3E}">
        <p14:creationId xmlns:p14="http://schemas.microsoft.com/office/powerpoint/2010/main" val="37857962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xmlns="" id="{88A5E98B-37A6-1849-A64A-0FF1F5F7CA7A}"/>
              </a:ext>
            </a:extLst>
          </p:cNvPr>
          <p:cNvPicPr>
            <a:picLocks noChangeAspect="1"/>
          </p:cNvPicPr>
          <p:nvPr/>
        </p:nvPicPr>
        <p:blipFill>
          <a:blip r:embed="rId2"/>
          <a:stretch>
            <a:fillRect/>
          </a:stretch>
        </p:blipFill>
        <p:spPr>
          <a:xfrm>
            <a:off x="2615184" y="1463038"/>
            <a:ext cx="6858002" cy="4572001"/>
          </a:xfrm>
          <a:prstGeom prst="rect">
            <a:avLst/>
          </a:prstGeom>
        </p:spPr>
      </p:pic>
      <p:sp>
        <p:nvSpPr>
          <p:cNvPr id="2" name="Title 1"/>
          <p:cNvSpPr>
            <a:spLocks noGrp="1"/>
          </p:cNvSpPr>
          <p:nvPr>
            <p:ph type="title"/>
          </p:nvPr>
        </p:nvSpPr>
        <p:spPr/>
        <p:txBody>
          <a:bodyPr/>
          <a:lstStyle/>
          <a:p>
            <a:r>
              <a:rPr lang="en-US" dirty="0"/>
              <a:t>Linear Regression </a:t>
            </a:r>
          </a:p>
        </p:txBody>
      </p:sp>
      <p:sp>
        <p:nvSpPr>
          <p:cNvPr id="4" name="Slide Number Placeholder 3"/>
          <p:cNvSpPr>
            <a:spLocks noGrp="1"/>
          </p:cNvSpPr>
          <p:nvPr>
            <p:ph type="sldNum" sz="quarter" idx="12"/>
          </p:nvPr>
        </p:nvSpPr>
        <p:spPr/>
        <p:txBody>
          <a:bodyPr/>
          <a:lstStyle/>
          <a:p>
            <a:fld id="{81B7CCDB-6D39-0547-B7B3-C80E39D6513A}" type="slidenum">
              <a:rPr lang="en-US" smtClean="0"/>
              <a:t>6</a:t>
            </a:fld>
            <a:endParaRPr lang="en-US"/>
          </a:p>
        </p:txBody>
      </p:sp>
      <p:sp>
        <p:nvSpPr>
          <p:cNvPr id="8" name="TextBox 7"/>
          <p:cNvSpPr txBox="1"/>
          <p:nvPr/>
        </p:nvSpPr>
        <p:spPr>
          <a:xfrm>
            <a:off x="655958" y="902522"/>
            <a:ext cx="2945037" cy="461665"/>
          </a:xfrm>
          <a:prstGeom prst="rect">
            <a:avLst/>
          </a:prstGeom>
          <a:noFill/>
        </p:spPr>
        <p:txBody>
          <a:bodyPr wrap="none" rtlCol="0">
            <a:spAutoFit/>
          </a:bodyPr>
          <a:lstStyle/>
          <a:p>
            <a:r>
              <a:rPr lang="en-US" sz="2400" dirty="0">
                <a:solidFill>
                  <a:schemeClr val="tx1">
                    <a:lumMod val="75000"/>
                    <a:lumOff val="25000"/>
                  </a:schemeClr>
                </a:solidFill>
                <a:latin typeface="Karla" charset="0"/>
                <a:ea typeface="Karla" charset="0"/>
                <a:cs typeface="Karla" charset="0"/>
              </a:rPr>
              <a:t>For </a:t>
            </a:r>
            <a:r>
              <a:rPr lang="en-US" sz="2400">
                <a:solidFill>
                  <a:schemeClr val="tx1">
                    <a:lumMod val="75000"/>
                    <a:lumOff val="25000"/>
                  </a:schemeClr>
                </a:solidFill>
                <a:latin typeface="Karla" charset="0"/>
                <a:ea typeface="Karla" charset="0"/>
                <a:cs typeface="Karla" charset="0"/>
              </a:rPr>
              <a:t>a given data set</a:t>
            </a:r>
            <a:endParaRPr lang="en-US" sz="2400" i="1" dirty="0">
              <a:solidFill>
                <a:schemeClr val="tx1">
                  <a:lumMod val="75000"/>
                  <a:lumOff val="25000"/>
                </a:schemeClr>
              </a:solidFill>
              <a:latin typeface="Karla" charset="0"/>
              <a:ea typeface="Karla" charset="0"/>
              <a:cs typeface="Karla" charset="0"/>
            </a:endParaRPr>
          </a:p>
        </p:txBody>
      </p:sp>
    </p:spTree>
    <p:extLst>
      <p:ext uri="{BB962C8B-B14F-4D97-AF65-F5344CB8AC3E}">
        <p14:creationId xmlns:p14="http://schemas.microsoft.com/office/powerpoint/2010/main" val="1912941193"/>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833415" y="265044"/>
            <a:ext cx="10327008" cy="793780"/>
          </a:xfrm>
          <a:prstGeom prst="rect">
            <a:avLst/>
          </a:prstGeom>
          <a:solidFill>
            <a:schemeClr val="tx1">
              <a:lumMod val="75000"/>
              <a:lumOff val="25000"/>
            </a:schemeClr>
          </a:solidFill>
        </p:spPr>
        <p:txBody>
          <a:bodyPr anchor="ctr"/>
          <a:lstStyle>
            <a:lvl1pPr algn="ctr" defTabSz="457182" rtl="0" eaLnBrk="1" latinLnBrk="0" hangingPunct="1">
              <a:spcBef>
                <a:spcPct val="0"/>
              </a:spcBef>
              <a:buNone/>
              <a:defRPr sz="3200" kern="1200" baseline="0">
                <a:solidFill>
                  <a:schemeClr val="tx1"/>
                </a:solidFill>
                <a:latin typeface="Karla"/>
                <a:ea typeface="+mj-ea"/>
                <a:cs typeface="Karla"/>
              </a:defRPr>
            </a:lvl1pPr>
          </a:lstStyle>
          <a:p>
            <a:r>
              <a:rPr lang="en-US" smtClean="0">
                <a:solidFill>
                  <a:schemeClr val="bg1"/>
                </a:solidFill>
              </a:rPr>
              <a:t>Hypothesis Testing</a:t>
            </a:r>
            <a:endParaRPr lang="en-US" dirty="0">
              <a:solidFill>
                <a:schemeClr val="bg1"/>
              </a:solidFill>
            </a:endParaRPr>
          </a:p>
        </p:txBody>
      </p:sp>
      <p:sp>
        <p:nvSpPr>
          <p:cNvPr id="4" name="Content Placeholder 2"/>
          <p:cNvSpPr>
            <a:spLocks noGrp="1"/>
          </p:cNvSpPr>
          <p:nvPr>
            <p:ph idx="1"/>
          </p:nvPr>
        </p:nvSpPr>
        <p:spPr>
          <a:xfrm>
            <a:off x="833415" y="1058824"/>
            <a:ext cx="10327008" cy="5012192"/>
          </a:xfrm>
          <a:solidFill>
            <a:schemeClr val="bg1">
              <a:lumMod val="85000"/>
            </a:schemeClr>
          </a:solidFill>
          <a:effectLst/>
        </p:spPr>
        <p:txBody>
          <a:bodyPr/>
          <a:lstStyle/>
          <a:p>
            <a:pPr>
              <a:spcAft>
                <a:spcPts val="1800"/>
              </a:spcAft>
            </a:pPr>
            <a:r>
              <a:rPr lang="en-US" sz="3200" dirty="0" smtClean="0"/>
              <a:t>Hypothesis testing </a:t>
            </a:r>
            <a:r>
              <a:rPr lang="en-US" sz="3200" dirty="0"/>
              <a:t>is a formal process through which we evaluate the validity of a statistical hypothesis by considering evidence </a:t>
            </a:r>
            <a:r>
              <a:rPr lang="en-US" sz="3200" b="1" dirty="0">
                <a:solidFill>
                  <a:srgbClr val="00B050"/>
                </a:solidFill>
              </a:rPr>
              <a:t>for</a:t>
            </a:r>
            <a:r>
              <a:rPr lang="en-US" sz="3200" dirty="0">
                <a:solidFill>
                  <a:srgbClr val="00B050"/>
                </a:solidFill>
              </a:rPr>
              <a:t> </a:t>
            </a:r>
            <a:r>
              <a:rPr lang="en-US" sz="3200" dirty="0"/>
              <a:t>or </a:t>
            </a:r>
            <a:r>
              <a:rPr lang="en-US" sz="3200" b="1" dirty="0">
                <a:solidFill>
                  <a:srgbClr val="FF0000"/>
                </a:solidFill>
              </a:rPr>
              <a:t>against</a:t>
            </a:r>
            <a:r>
              <a:rPr lang="en-US" sz="3200" dirty="0">
                <a:solidFill>
                  <a:srgbClr val="FF0000"/>
                </a:solidFill>
              </a:rPr>
              <a:t> </a:t>
            </a:r>
            <a:r>
              <a:rPr lang="en-US" sz="3200" dirty="0"/>
              <a:t>the hypothesis gathered by </a:t>
            </a:r>
            <a:r>
              <a:rPr lang="en-US" sz="3200" b="1" i="1" u="sng" dirty="0"/>
              <a:t>random sampling of the data</a:t>
            </a:r>
            <a:r>
              <a:rPr lang="en-US" sz="3200" dirty="0" smtClean="0"/>
              <a:t>.</a:t>
            </a:r>
          </a:p>
        </p:txBody>
      </p:sp>
      <p:sp>
        <p:nvSpPr>
          <p:cNvPr id="2" name="Slide Number Placeholder 1"/>
          <p:cNvSpPr>
            <a:spLocks noGrp="1"/>
          </p:cNvSpPr>
          <p:nvPr>
            <p:ph type="sldNum" sz="quarter" idx="12"/>
          </p:nvPr>
        </p:nvSpPr>
        <p:spPr/>
        <p:txBody>
          <a:bodyPr/>
          <a:lstStyle/>
          <a:p>
            <a:fld id="{81B7CCDB-6D39-0547-B7B3-C80E39D6513A}" type="slidenum">
              <a:rPr lang="en-US" smtClean="0"/>
              <a:t>69</a:t>
            </a:fld>
            <a:endParaRPr lang="en-US"/>
          </a:p>
        </p:txBody>
      </p:sp>
    </p:spTree>
    <p:extLst>
      <p:ext uri="{BB962C8B-B14F-4D97-AF65-F5344CB8AC3E}">
        <p14:creationId xmlns:p14="http://schemas.microsoft.com/office/powerpoint/2010/main" val="868139371"/>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able 8"/>
          <p:cNvGraphicFramePr>
            <a:graphicFrameLocks noGrp="1"/>
          </p:cNvGraphicFramePr>
          <p:nvPr>
            <p:extLst/>
          </p:nvPr>
        </p:nvGraphicFramePr>
        <p:xfrm>
          <a:off x="1483347" y="303932"/>
          <a:ext cx="2174252" cy="5947674"/>
        </p:xfrm>
        <a:graphic>
          <a:graphicData uri="http://schemas.openxmlformats.org/drawingml/2006/table">
            <a:tbl>
              <a:tblPr firstRow="1" bandRow="1">
                <a:tableStyleId>{616DA210-FB5B-4158-B5E0-FEB733F419BA}</a:tableStyleId>
              </a:tblPr>
              <a:tblGrid>
                <a:gridCol w="1148641"/>
                <a:gridCol w="1025611"/>
              </a:tblGrid>
              <a:tr h="283794">
                <a:tc>
                  <a:txBody>
                    <a:bodyPr/>
                    <a:lstStyle/>
                    <a:p>
                      <a:r>
                        <a:rPr sz="1400" dirty="0"/>
                        <a:t>TV</a:t>
                      </a:r>
                    </a:p>
                  </a:txBody>
                  <a:tcPr/>
                </a:tc>
                <a:tc>
                  <a:txBody>
                    <a:bodyPr/>
                    <a:lstStyle/>
                    <a:p>
                      <a:r>
                        <a:rPr sz="1400"/>
                        <a:t>sales</a:t>
                      </a:r>
                    </a:p>
                  </a:txBody>
                  <a:tcPr/>
                </a:tc>
              </a:tr>
              <a:tr h="313493">
                <a:tc>
                  <a:txBody>
                    <a:bodyPr/>
                    <a:lstStyle/>
                    <a:p>
                      <a:r>
                        <a:rPr sz="1400" dirty="0"/>
                        <a:t>88.3</a:t>
                      </a:r>
                    </a:p>
                  </a:txBody>
                  <a:tcPr/>
                </a:tc>
                <a:tc>
                  <a:txBody>
                    <a:bodyPr/>
                    <a:lstStyle/>
                    <a:p>
                      <a:r>
                        <a:rPr sz="1400"/>
                        <a:t>22.1</a:t>
                      </a:r>
                    </a:p>
                  </a:txBody>
                  <a:tcPr/>
                </a:tc>
              </a:tr>
              <a:tr h="313493">
                <a:tc>
                  <a:txBody>
                    <a:bodyPr/>
                    <a:lstStyle/>
                    <a:p>
                      <a:r>
                        <a:rPr sz="1400"/>
                        <a:t>102.7</a:t>
                      </a:r>
                    </a:p>
                  </a:txBody>
                  <a:tcPr/>
                </a:tc>
                <a:tc>
                  <a:txBody>
                    <a:bodyPr/>
                    <a:lstStyle/>
                    <a:p>
                      <a:r>
                        <a:rPr sz="1400" dirty="0"/>
                        <a:t>10.4</a:t>
                      </a:r>
                    </a:p>
                  </a:txBody>
                  <a:tcPr/>
                </a:tc>
              </a:tr>
              <a:tr h="313493">
                <a:tc>
                  <a:txBody>
                    <a:bodyPr/>
                    <a:lstStyle/>
                    <a:p>
                      <a:r>
                        <a:rPr sz="1400" dirty="0"/>
                        <a:t>204.1</a:t>
                      </a:r>
                    </a:p>
                  </a:txBody>
                  <a:tcPr/>
                </a:tc>
                <a:tc>
                  <a:txBody>
                    <a:bodyPr/>
                    <a:lstStyle/>
                    <a:p>
                      <a:r>
                        <a:rPr sz="1400"/>
                        <a:t>9.3</a:t>
                      </a:r>
                    </a:p>
                  </a:txBody>
                  <a:tcPr/>
                </a:tc>
              </a:tr>
              <a:tr h="313493">
                <a:tc>
                  <a:txBody>
                    <a:bodyPr/>
                    <a:lstStyle/>
                    <a:p>
                      <a:r>
                        <a:rPr sz="1400"/>
                        <a:t>39.5</a:t>
                      </a:r>
                    </a:p>
                  </a:txBody>
                  <a:tcPr/>
                </a:tc>
                <a:tc>
                  <a:txBody>
                    <a:bodyPr/>
                    <a:lstStyle/>
                    <a:p>
                      <a:r>
                        <a:rPr sz="1400"/>
                        <a:t>18.5</a:t>
                      </a:r>
                    </a:p>
                  </a:txBody>
                  <a:tcPr/>
                </a:tc>
              </a:tr>
              <a:tr h="313493">
                <a:tc>
                  <a:txBody>
                    <a:bodyPr/>
                    <a:lstStyle/>
                    <a:p>
                      <a:r>
                        <a:rPr sz="1400" dirty="0"/>
                        <a:t>68.4</a:t>
                      </a:r>
                    </a:p>
                  </a:txBody>
                  <a:tcPr/>
                </a:tc>
                <a:tc>
                  <a:txBody>
                    <a:bodyPr/>
                    <a:lstStyle/>
                    <a:p>
                      <a:r>
                        <a:rPr sz="1400"/>
                        <a:t>12.9</a:t>
                      </a:r>
                    </a:p>
                  </a:txBody>
                  <a:tcPr/>
                </a:tc>
              </a:tr>
              <a:tr h="313493">
                <a:tc>
                  <a:txBody>
                    <a:bodyPr/>
                    <a:lstStyle/>
                    <a:p>
                      <a:r>
                        <a:rPr sz="1400"/>
                        <a:t>59.6</a:t>
                      </a:r>
                    </a:p>
                  </a:txBody>
                  <a:tcPr/>
                </a:tc>
                <a:tc>
                  <a:txBody>
                    <a:bodyPr/>
                    <a:lstStyle/>
                    <a:p>
                      <a:r>
                        <a:rPr sz="1400"/>
                        <a:t>7.2</a:t>
                      </a:r>
                    </a:p>
                  </a:txBody>
                  <a:tcPr/>
                </a:tc>
              </a:tr>
              <a:tr h="313493">
                <a:tc>
                  <a:txBody>
                    <a:bodyPr/>
                    <a:lstStyle/>
                    <a:p>
                      <a:r>
                        <a:rPr sz="1400"/>
                        <a:t>70.6</a:t>
                      </a:r>
                    </a:p>
                  </a:txBody>
                  <a:tcPr/>
                </a:tc>
                <a:tc>
                  <a:txBody>
                    <a:bodyPr/>
                    <a:lstStyle/>
                    <a:p>
                      <a:r>
                        <a:rPr sz="1400" dirty="0"/>
                        <a:t>11.8</a:t>
                      </a:r>
                    </a:p>
                  </a:txBody>
                  <a:tcPr/>
                </a:tc>
              </a:tr>
              <a:tr h="313493">
                <a:tc>
                  <a:txBody>
                    <a:bodyPr/>
                    <a:lstStyle/>
                    <a:p>
                      <a:r>
                        <a:rPr sz="1400" dirty="0"/>
                        <a:t>265.2</a:t>
                      </a:r>
                    </a:p>
                  </a:txBody>
                  <a:tcPr/>
                </a:tc>
                <a:tc>
                  <a:txBody>
                    <a:bodyPr/>
                    <a:lstStyle/>
                    <a:p>
                      <a:r>
                        <a:rPr sz="1400"/>
                        <a:t>13.2</a:t>
                      </a:r>
                    </a:p>
                  </a:txBody>
                  <a:tcPr/>
                </a:tc>
              </a:tr>
              <a:tr h="313493">
                <a:tc>
                  <a:txBody>
                    <a:bodyPr/>
                    <a:lstStyle/>
                    <a:p>
                      <a:r>
                        <a:rPr sz="1400"/>
                        <a:t>292.9</a:t>
                      </a:r>
                    </a:p>
                  </a:txBody>
                  <a:tcPr/>
                </a:tc>
                <a:tc>
                  <a:txBody>
                    <a:bodyPr/>
                    <a:lstStyle/>
                    <a:p>
                      <a:r>
                        <a:rPr sz="1400"/>
                        <a:t>4.8</a:t>
                      </a:r>
                    </a:p>
                  </a:txBody>
                  <a:tcPr/>
                </a:tc>
              </a:tr>
              <a:tr h="313493">
                <a:tc>
                  <a:txBody>
                    <a:bodyPr/>
                    <a:lstStyle/>
                    <a:p>
                      <a:r>
                        <a:rPr sz="1400" dirty="0"/>
                        <a:t>76.4</a:t>
                      </a:r>
                    </a:p>
                  </a:txBody>
                  <a:tcPr/>
                </a:tc>
                <a:tc>
                  <a:txBody>
                    <a:bodyPr/>
                    <a:lstStyle/>
                    <a:p>
                      <a:r>
                        <a:rPr sz="1400" dirty="0"/>
                        <a:t>10.6</a:t>
                      </a:r>
                    </a:p>
                  </a:txBody>
                  <a:tcPr/>
                </a:tc>
              </a:tr>
              <a:tr h="313493">
                <a:tc>
                  <a:txBody>
                    <a:bodyPr/>
                    <a:lstStyle/>
                    <a:p>
                      <a:r>
                        <a:rPr sz="1400"/>
                        <a:t>80.2</a:t>
                      </a:r>
                    </a:p>
                  </a:txBody>
                  <a:tcPr/>
                </a:tc>
                <a:tc>
                  <a:txBody>
                    <a:bodyPr/>
                    <a:lstStyle/>
                    <a:p>
                      <a:r>
                        <a:rPr sz="1400" dirty="0"/>
                        <a:t>8.6</a:t>
                      </a:r>
                    </a:p>
                  </a:txBody>
                  <a:tcPr/>
                </a:tc>
              </a:tr>
              <a:tr h="313493">
                <a:tc>
                  <a:txBody>
                    <a:bodyPr/>
                    <a:lstStyle/>
                    <a:p>
                      <a:r>
                        <a:rPr sz="1400"/>
                        <a:t>182.6</a:t>
                      </a:r>
                    </a:p>
                  </a:txBody>
                  <a:tcPr/>
                </a:tc>
                <a:tc>
                  <a:txBody>
                    <a:bodyPr/>
                    <a:lstStyle/>
                    <a:p>
                      <a:r>
                        <a:rPr sz="1400" dirty="0"/>
                        <a:t>17.4</a:t>
                      </a:r>
                    </a:p>
                  </a:txBody>
                  <a:tcPr/>
                </a:tc>
              </a:tr>
              <a:tr h="313493">
                <a:tc>
                  <a:txBody>
                    <a:bodyPr/>
                    <a:lstStyle/>
                    <a:p>
                      <a:r>
                        <a:rPr sz="1400" dirty="0"/>
                        <a:t>112.9</a:t>
                      </a:r>
                    </a:p>
                  </a:txBody>
                  <a:tcPr/>
                </a:tc>
                <a:tc>
                  <a:txBody>
                    <a:bodyPr/>
                    <a:lstStyle/>
                    <a:p>
                      <a:r>
                        <a:rPr sz="1400" dirty="0"/>
                        <a:t>9.2</a:t>
                      </a:r>
                    </a:p>
                  </a:txBody>
                  <a:tcPr/>
                </a:tc>
              </a:tr>
              <a:tr h="313493">
                <a:tc>
                  <a:txBody>
                    <a:bodyPr/>
                    <a:lstStyle/>
                    <a:p>
                      <a:r>
                        <a:rPr sz="1400"/>
                        <a:t>199.1</a:t>
                      </a:r>
                    </a:p>
                  </a:txBody>
                  <a:tcPr/>
                </a:tc>
                <a:tc>
                  <a:txBody>
                    <a:bodyPr/>
                    <a:lstStyle/>
                    <a:p>
                      <a:r>
                        <a:rPr sz="1400" dirty="0"/>
                        <a:t>9.7</a:t>
                      </a:r>
                    </a:p>
                  </a:txBody>
                  <a:tcPr/>
                </a:tc>
              </a:tr>
              <a:tr h="313493">
                <a:tc>
                  <a:txBody>
                    <a:bodyPr/>
                    <a:lstStyle/>
                    <a:p>
                      <a:r>
                        <a:rPr sz="1400" dirty="0"/>
                        <a:t>147.3</a:t>
                      </a:r>
                    </a:p>
                  </a:txBody>
                  <a:tcPr/>
                </a:tc>
                <a:tc>
                  <a:txBody>
                    <a:bodyPr/>
                    <a:lstStyle/>
                    <a:p>
                      <a:r>
                        <a:rPr sz="1400" dirty="0"/>
                        <a:t>19.0</a:t>
                      </a:r>
                    </a:p>
                  </a:txBody>
                  <a:tcPr/>
                </a:tc>
              </a:tr>
              <a:tr h="313493">
                <a:tc>
                  <a:txBody>
                    <a:bodyPr/>
                    <a:lstStyle/>
                    <a:p>
                      <a:r>
                        <a:rPr sz="1400" dirty="0"/>
                        <a:t>89.7</a:t>
                      </a:r>
                    </a:p>
                  </a:txBody>
                  <a:tcPr/>
                </a:tc>
                <a:tc>
                  <a:txBody>
                    <a:bodyPr/>
                    <a:lstStyle/>
                    <a:p>
                      <a:r>
                        <a:rPr sz="1400"/>
                        <a:t>22.4</a:t>
                      </a:r>
                    </a:p>
                  </a:txBody>
                  <a:tcPr/>
                </a:tc>
              </a:tr>
              <a:tr h="313493">
                <a:tc>
                  <a:txBody>
                    <a:bodyPr/>
                    <a:lstStyle/>
                    <a:p>
                      <a:r>
                        <a:rPr sz="1400"/>
                        <a:t>225.8</a:t>
                      </a:r>
                    </a:p>
                  </a:txBody>
                  <a:tcPr/>
                </a:tc>
                <a:tc>
                  <a:txBody>
                    <a:bodyPr/>
                    <a:lstStyle/>
                    <a:p>
                      <a:r>
                        <a:rPr sz="1400"/>
                        <a:t>12.5</a:t>
                      </a:r>
                    </a:p>
                  </a:txBody>
                  <a:tcPr/>
                </a:tc>
              </a:tr>
              <a:tr h="313493">
                <a:tc>
                  <a:txBody>
                    <a:bodyPr/>
                    <a:lstStyle/>
                    <a:p>
                      <a:r>
                        <a:rPr sz="1400" dirty="0"/>
                        <a:t>193.2</a:t>
                      </a:r>
                    </a:p>
                  </a:txBody>
                  <a:tcPr/>
                </a:tc>
                <a:tc>
                  <a:txBody>
                    <a:bodyPr/>
                    <a:lstStyle/>
                    <a:p>
                      <a:r>
                        <a:rPr sz="1400" dirty="0"/>
                        <a:t>24.4</a:t>
                      </a:r>
                    </a:p>
                  </a:txBody>
                  <a:tcPr/>
                </a:tc>
              </a:tr>
            </a:tbl>
          </a:graphicData>
        </a:graphic>
      </p:graphicFrame>
      <p:graphicFrame>
        <p:nvGraphicFramePr>
          <p:cNvPr id="10" name="Table 9"/>
          <p:cNvGraphicFramePr>
            <a:graphicFrameLocks noGrp="1"/>
          </p:cNvGraphicFramePr>
          <p:nvPr>
            <p:extLst/>
          </p:nvPr>
        </p:nvGraphicFramePr>
        <p:xfrm>
          <a:off x="1483347" y="303932"/>
          <a:ext cx="2174252" cy="5956367"/>
        </p:xfrm>
        <a:graphic>
          <a:graphicData uri="http://schemas.openxmlformats.org/drawingml/2006/table">
            <a:tbl>
              <a:tblPr firstRow="1" bandRow="1">
                <a:tableStyleId>{616DA210-FB5B-4158-B5E0-FEB733F419BA}</a:tableStyleId>
              </a:tblPr>
              <a:tblGrid>
                <a:gridCol w="1148641"/>
                <a:gridCol w="1025611"/>
              </a:tblGrid>
              <a:tr h="313493">
                <a:tc>
                  <a:txBody>
                    <a:bodyPr/>
                    <a:lstStyle/>
                    <a:p>
                      <a:r>
                        <a:rPr sz="1400" dirty="0"/>
                        <a:t>TV</a:t>
                      </a:r>
                    </a:p>
                  </a:txBody>
                  <a:tcPr/>
                </a:tc>
                <a:tc>
                  <a:txBody>
                    <a:bodyPr/>
                    <a:lstStyle/>
                    <a:p>
                      <a:r>
                        <a:rPr sz="1400"/>
                        <a:t>sales</a:t>
                      </a:r>
                    </a:p>
                  </a:txBody>
                  <a:tcPr/>
                </a:tc>
              </a:tr>
              <a:tr h="313493">
                <a:tc>
                  <a:txBody>
                    <a:bodyPr/>
                    <a:lstStyle/>
                    <a:p>
                      <a:r>
                        <a:rPr sz="1400" dirty="0"/>
                        <a:t>215.4</a:t>
                      </a:r>
                    </a:p>
                  </a:txBody>
                  <a:tcPr/>
                </a:tc>
                <a:tc>
                  <a:txBody>
                    <a:bodyPr/>
                    <a:lstStyle/>
                    <a:p>
                      <a:r>
                        <a:rPr sz="1400"/>
                        <a:t>22.1</a:t>
                      </a:r>
                    </a:p>
                  </a:txBody>
                  <a:tcPr/>
                </a:tc>
              </a:tr>
              <a:tr h="313493">
                <a:tc>
                  <a:txBody>
                    <a:bodyPr/>
                    <a:lstStyle/>
                    <a:p>
                      <a:r>
                        <a:rPr sz="1400" dirty="0"/>
                        <a:t>89.7</a:t>
                      </a:r>
                    </a:p>
                  </a:txBody>
                  <a:tcPr/>
                </a:tc>
                <a:tc>
                  <a:txBody>
                    <a:bodyPr/>
                    <a:lstStyle/>
                    <a:p>
                      <a:r>
                        <a:rPr sz="1400" dirty="0"/>
                        <a:t>10.4</a:t>
                      </a:r>
                    </a:p>
                  </a:txBody>
                  <a:tcPr/>
                </a:tc>
              </a:tr>
              <a:tr h="313493">
                <a:tc>
                  <a:txBody>
                    <a:bodyPr/>
                    <a:lstStyle/>
                    <a:p>
                      <a:r>
                        <a:rPr sz="1400"/>
                        <a:t>68.4</a:t>
                      </a:r>
                    </a:p>
                  </a:txBody>
                  <a:tcPr/>
                </a:tc>
                <a:tc>
                  <a:txBody>
                    <a:bodyPr/>
                    <a:lstStyle/>
                    <a:p>
                      <a:r>
                        <a:rPr sz="1400"/>
                        <a:t>9.3</a:t>
                      </a:r>
                    </a:p>
                  </a:txBody>
                  <a:tcPr/>
                </a:tc>
              </a:tr>
              <a:tr h="313493">
                <a:tc>
                  <a:txBody>
                    <a:bodyPr/>
                    <a:lstStyle/>
                    <a:p>
                      <a:r>
                        <a:rPr sz="1400" dirty="0"/>
                        <a:t>75.3</a:t>
                      </a:r>
                    </a:p>
                  </a:txBody>
                  <a:tcPr/>
                </a:tc>
                <a:tc>
                  <a:txBody>
                    <a:bodyPr/>
                    <a:lstStyle/>
                    <a:p>
                      <a:r>
                        <a:rPr sz="1400"/>
                        <a:t>18.5</a:t>
                      </a:r>
                    </a:p>
                  </a:txBody>
                  <a:tcPr/>
                </a:tc>
              </a:tr>
              <a:tr h="313493">
                <a:tc>
                  <a:txBody>
                    <a:bodyPr/>
                    <a:lstStyle/>
                    <a:p>
                      <a:r>
                        <a:rPr sz="1400" dirty="0"/>
                        <a:t>142.9</a:t>
                      </a:r>
                    </a:p>
                  </a:txBody>
                  <a:tcPr/>
                </a:tc>
                <a:tc>
                  <a:txBody>
                    <a:bodyPr/>
                    <a:lstStyle/>
                    <a:p>
                      <a:r>
                        <a:rPr sz="1400"/>
                        <a:t>12.9</a:t>
                      </a:r>
                    </a:p>
                  </a:txBody>
                  <a:tcPr/>
                </a:tc>
              </a:tr>
              <a:tr h="313493">
                <a:tc>
                  <a:txBody>
                    <a:bodyPr/>
                    <a:lstStyle/>
                    <a:p>
                      <a:r>
                        <a:rPr sz="1400"/>
                        <a:t>220.3</a:t>
                      </a:r>
                    </a:p>
                  </a:txBody>
                  <a:tcPr/>
                </a:tc>
                <a:tc>
                  <a:txBody>
                    <a:bodyPr/>
                    <a:lstStyle/>
                    <a:p>
                      <a:r>
                        <a:rPr sz="1400"/>
                        <a:t>7.2</a:t>
                      </a:r>
                    </a:p>
                  </a:txBody>
                  <a:tcPr/>
                </a:tc>
              </a:tr>
              <a:tr h="313493">
                <a:tc>
                  <a:txBody>
                    <a:bodyPr/>
                    <a:lstStyle/>
                    <a:p>
                      <a:r>
                        <a:rPr sz="1400" dirty="0"/>
                        <a:t>255.4</a:t>
                      </a:r>
                    </a:p>
                  </a:txBody>
                  <a:tcPr/>
                </a:tc>
                <a:tc>
                  <a:txBody>
                    <a:bodyPr/>
                    <a:lstStyle/>
                    <a:p>
                      <a:r>
                        <a:rPr sz="1400" dirty="0"/>
                        <a:t>11.8</a:t>
                      </a:r>
                    </a:p>
                  </a:txBody>
                  <a:tcPr/>
                </a:tc>
              </a:tr>
              <a:tr h="313493">
                <a:tc>
                  <a:txBody>
                    <a:bodyPr/>
                    <a:lstStyle/>
                    <a:p>
                      <a:r>
                        <a:rPr sz="1400"/>
                        <a:t>139.5</a:t>
                      </a:r>
                    </a:p>
                  </a:txBody>
                  <a:tcPr/>
                </a:tc>
                <a:tc>
                  <a:txBody>
                    <a:bodyPr/>
                    <a:lstStyle/>
                    <a:p>
                      <a:r>
                        <a:rPr sz="1400"/>
                        <a:t>13.2</a:t>
                      </a:r>
                    </a:p>
                  </a:txBody>
                  <a:tcPr/>
                </a:tc>
              </a:tr>
              <a:tr h="313493">
                <a:tc>
                  <a:txBody>
                    <a:bodyPr/>
                    <a:lstStyle/>
                    <a:p>
                      <a:r>
                        <a:rPr sz="1400" dirty="0"/>
                        <a:t>237.4</a:t>
                      </a:r>
                    </a:p>
                  </a:txBody>
                  <a:tcPr/>
                </a:tc>
                <a:tc>
                  <a:txBody>
                    <a:bodyPr/>
                    <a:lstStyle/>
                    <a:p>
                      <a:r>
                        <a:rPr sz="1400"/>
                        <a:t>4.8</a:t>
                      </a:r>
                    </a:p>
                  </a:txBody>
                  <a:tcPr/>
                </a:tc>
              </a:tr>
              <a:tr h="313493">
                <a:tc>
                  <a:txBody>
                    <a:bodyPr/>
                    <a:lstStyle/>
                    <a:p>
                      <a:r>
                        <a:rPr sz="1400" dirty="0"/>
                        <a:t>16.9</a:t>
                      </a:r>
                    </a:p>
                  </a:txBody>
                  <a:tcPr/>
                </a:tc>
                <a:tc>
                  <a:txBody>
                    <a:bodyPr/>
                    <a:lstStyle/>
                    <a:p>
                      <a:r>
                        <a:rPr sz="1400" dirty="0"/>
                        <a:t>10.6</a:t>
                      </a:r>
                    </a:p>
                  </a:txBody>
                  <a:tcPr/>
                </a:tc>
              </a:tr>
              <a:tr h="313493">
                <a:tc>
                  <a:txBody>
                    <a:bodyPr/>
                    <a:lstStyle/>
                    <a:p>
                      <a:r>
                        <a:rPr sz="1400"/>
                        <a:t>13.1</a:t>
                      </a:r>
                    </a:p>
                  </a:txBody>
                  <a:tcPr/>
                </a:tc>
                <a:tc>
                  <a:txBody>
                    <a:bodyPr/>
                    <a:lstStyle/>
                    <a:p>
                      <a:r>
                        <a:rPr sz="1400" dirty="0"/>
                        <a:t>8.6</a:t>
                      </a:r>
                    </a:p>
                  </a:txBody>
                  <a:tcPr/>
                </a:tc>
              </a:tr>
              <a:tr h="313493">
                <a:tc>
                  <a:txBody>
                    <a:bodyPr/>
                    <a:lstStyle/>
                    <a:p>
                      <a:r>
                        <a:rPr sz="1400" dirty="0"/>
                        <a:t>218.5</a:t>
                      </a:r>
                    </a:p>
                  </a:txBody>
                  <a:tcPr/>
                </a:tc>
                <a:tc>
                  <a:txBody>
                    <a:bodyPr/>
                    <a:lstStyle/>
                    <a:p>
                      <a:r>
                        <a:rPr sz="1400" dirty="0"/>
                        <a:t>17.4</a:t>
                      </a:r>
                    </a:p>
                  </a:txBody>
                  <a:tcPr/>
                </a:tc>
              </a:tr>
              <a:tr h="313493">
                <a:tc>
                  <a:txBody>
                    <a:bodyPr/>
                    <a:lstStyle/>
                    <a:p>
                      <a:r>
                        <a:rPr sz="1400" dirty="0"/>
                        <a:t>147.3</a:t>
                      </a:r>
                    </a:p>
                  </a:txBody>
                  <a:tcPr/>
                </a:tc>
                <a:tc>
                  <a:txBody>
                    <a:bodyPr/>
                    <a:lstStyle/>
                    <a:p>
                      <a:r>
                        <a:rPr sz="1400" dirty="0"/>
                        <a:t>9.2</a:t>
                      </a:r>
                    </a:p>
                  </a:txBody>
                  <a:tcPr/>
                </a:tc>
              </a:tr>
              <a:tr h="313493">
                <a:tc>
                  <a:txBody>
                    <a:bodyPr/>
                    <a:lstStyle/>
                    <a:p>
                      <a:r>
                        <a:rPr sz="1400" dirty="0"/>
                        <a:t>25.6</a:t>
                      </a:r>
                    </a:p>
                  </a:txBody>
                  <a:tcPr/>
                </a:tc>
                <a:tc>
                  <a:txBody>
                    <a:bodyPr/>
                    <a:lstStyle/>
                    <a:p>
                      <a:r>
                        <a:rPr sz="1400" dirty="0"/>
                        <a:t>9.7</a:t>
                      </a:r>
                    </a:p>
                  </a:txBody>
                  <a:tcPr/>
                </a:tc>
              </a:tr>
              <a:tr h="313493">
                <a:tc>
                  <a:txBody>
                    <a:bodyPr/>
                    <a:lstStyle/>
                    <a:p>
                      <a:r>
                        <a:rPr sz="1400" dirty="0"/>
                        <a:t>216.4</a:t>
                      </a:r>
                    </a:p>
                  </a:txBody>
                  <a:tcPr/>
                </a:tc>
                <a:tc>
                  <a:txBody>
                    <a:bodyPr/>
                    <a:lstStyle/>
                    <a:p>
                      <a:r>
                        <a:rPr sz="1400" dirty="0"/>
                        <a:t>19.0</a:t>
                      </a:r>
                    </a:p>
                  </a:txBody>
                  <a:tcPr/>
                </a:tc>
              </a:tr>
              <a:tr h="313493">
                <a:tc>
                  <a:txBody>
                    <a:bodyPr/>
                    <a:lstStyle/>
                    <a:p>
                      <a:r>
                        <a:rPr sz="1400" dirty="0"/>
                        <a:t>238.2</a:t>
                      </a:r>
                    </a:p>
                  </a:txBody>
                  <a:tcPr/>
                </a:tc>
                <a:tc>
                  <a:txBody>
                    <a:bodyPr/>
                    <a:lstStyle/>
                    <a:p>
                      <a:r>
                        <a:rPr sz="1400"/>
                        <a:t>22.4</a:t>
                      </a:r>
                    </a:p>
                  </a:txBody>
                  <a:tcPr/>
                </a:tc>
              </a:tr>
              <a:tr h="313493">
                <a:tc>
                  <a:txBody>
                    <a:bodyPr/>
                    <a:lstStyle/>
                    <a:p>
                      <a:r>
                        <a:rPr sz="1400" dirty="0"/>
                        <a:t>213.4</a:t>
                      </a:r>
                    </a:p>
                  </a:txBody>
                  <a:tcPr/>
                </a:tc>
                <a:tc>
                  <a:txBody>
                    <a:bodyPr/>
                    <a:lstStyle/>
                    <a:p>
                      <a:r>
                        <a:rPr sz="1400"/>
                        <a:t>12.5</a:t>
                      </a:r>
                    </a:p>
                  </a:txBody>
                  <a:tcPr/>
                </a:tc>
              </a:tr>
              <a:tr h="313493">
                <a:tc>
                  <a:txBody>
                    <a:bodyPr/>
                    <a:lstStyle/>
                    <a:p>
                      <a:r>
                        <a:rPr sz="1400" dirty="0"/>
                        <a:t>109.8</a:t>
                      </a:r>
                    </a:p>
                  </a:txBody>
                  <a:tcPr/>
                </a:tc>
                <a:tc>
                  <a:txBody>
                    <a:bodyPr/>
                    <a:lstStyle/>
                    <a:p>
                      <a:r>
                        <a:rPr sz="1400" dirty="0"/>
                        <a:t>24.4</a:t>
                      </a:r>
                    </a:p>
                  </a:txBody>
                  <a:tcPr/>
                </a:tc>
              </a:tr>
            </a:tbl>
          </a:graphicData>
        </a:graphic>
      </p:graphicFrame>
      <p:graphicFrame>
        <p:nvGraphicFramePr>
          <p:cNvPr id="5" name="Table 4"/>
          <p:cNvGraphicFramePr>
            <a:graphicFrameLocks noGrp="1"/>
          </p:cNvGraphicFramePr>
          <p:nvPr>
            <p:extLst/>
          </p:nvPr>
        </p:nvGraphicFramePr>
        <p:xfrm>
          <a:off x="1483347" y="303932"/>
          <a:ext cx="2174252" cy="5956367"/>
        </p:xfrm>
        <a:graphic>
          <a:graphicData uri="http://schemas.openxmlformats.org/drawingml/2006/table">
            <a:tbl>
              <a:tblPr firstRow="1" bandRow="1">
                <a:tableStyleId>{616DA210-FB5B-4158-B5E0-FEB733F419BA}</a:tableStyleId>
              </a:tblPr>
              <a:tblGrid>
                <a:gridCol w="1148641"/>
                <a:gridCol w="1025611"/>
              </a:tblGrid>
              <a:tr h="313493">
                <a:tc>
                  <a:txBody>
                    <a:bodyPr/>
                    <a:lstStyle/>
                    <a:p>
                      <a:r>
                        <a:rPr sz="1400" dirty="0"/>
                        <a:t>TV</a:t>
                      </a:r>
                    </a:p>
                  </a:txBody>
                  <a:tcPr/>
                </a:tc>
                <a:tc>
                  <a:txBody>
                    <a:bodyPr/>
                    <a:lstStyle/>
                    <a:p>
                      <a:r>
                        <a:rPr sz="1400"/>
                        <a:t>sales</a:t>
                      </a:r>
                    </a:p>
                  </a:txBody>
                  <a:tcPr/>
                </a:tc>
              </a:tr>
              <a:tr h="313493">
                <a:tc>
                  <a:txBody>
                    <a:bodyPr/>
                    <a:lstStyle/>
                    <a:p>
                      <a:r>
                        <a:rPr sz="1400" dirty="0"/>
                        <a:t>216.4</a:t>
                      </a:r>
                    </a:p>
                  </a:txBody>
                  <a:tcPr/>
                </a:tc>
                <a:tc>
                  <a:txBody>
                    <a:bodyPr/>
                    <a:lstStyle/>
                    <a:p>
                      <a:r>
                        <a:rPr sz="1400"/>
                        <a:t>22.1</a:t>
                      </a:r>
                    </a:p>
                  </a:txBody>
                  <a:tcPr/>
                </a:tc>
              </a:tr>
              <a:tr h="313493">
                <a:tc>
                  <a:txBody>
                    <a:bodyPr/>
                    <a:lstStyle/>
                    <a:p>
                      <a:r>
                        <a:rPr sz="1400"/>
                        <a:t>276.7</a:t>
                      </a:r>
                    </a:p>
                  </a:txBody>
                  <a:tcPr/>
                </a:tc>
                <a:tc>
                  <a:txBody>
                    <a:bodyPr/>
                    <a:lstStyle/>
                    <a:p>
                      <a:r>
                        <a:rPr sz="1400" dirty="0"/>
                        <a:t>10.4</a:t>
                      </a:r>
                    </a:p>
                  </a:txBody>
                  <a:tcPr/>
                </a:tc>
              </a:tr>
              <a:tr h="313493">
                <a:tc>
                  <a:txBody>
                    <a:bodyPr/>
                    <a:lstStyle/>
                    <a:p>
                      <a:r>
                        <a:rPr sz="1400"/>
                        <a:t>23.8</a:t>
                      </a:r>
                    </a:p>
                  </a:txBody>
                  <a:tcPr/>
                </a:tc>
                <a:tc>
                  <a:txBody>
                    <a:bodyPr/>
                    <a:lstStyle/>
                    <a:p>
                      <a:r>
                        <a:rPr sz="1400"/>
                        <a:t>9.3</a:t>
                      </a:r>
                    </a:p>
                  </a:txBody>
                  <a:tcPr/>
                </a:tc>
              </a:tr>
              <a:tr h="313493">
                <a:tc>
                  <a:txBody>
                    <a:bodyPr/>
                    <a:lstStyle/>
                    <a:p>
                      <a:r>
                        <a:rPr sz="1400"/>
                        <a:t>13.2</a:t>
                      </a:r>
                    </a:p>
                  </a:txBody>
                  <a:tcPr/>
                </a:tc>
                <a:tc>
                  <a:txBody>
                    <a:bodyPr/>
                    <a:lstStyle/>
                    <a:p>
                      <a:r>
                        <a:rPr sz="1400"/>
                        <a:t>18.5</a:t>
                      </a:r>
                    </a:p>
                  </a:txBody>
                  <a:tcPr/>
                </a:tc>
              </a:tr>
              <a:tr h="313493">
                <a:tc>
                  <a:txBody>
                    <a:bodyPr/>
                    <a:lstStyle/>
                    <a:p>
                      <a:r>
                        <a:rPr sz="1400"/>
                        <a:t>26.8</a:t>
                      </a:r>
                    </a:p>
                  </a:txBody>
                  <a:tcPr/>
                </a:tc>
                <a:tc>
                  <a:txBody>
                    <a:bodyPr/>
                    <a:lstStyle/>
                    <a:p>
                      <a:r>
                        <a:rPr sz="1400"/>
                        <a:t>12.9</a:t>
                      </a:r>
                    </a:p>
                  </a:txBody>
                  <a:tcPr/>
                </a:tc>
              </a:tr>
              <a:tr h="313493">
                <a:tc>
                  <a:txBody>
                    <a:bodyPr/>
                    <a:lstStyle/>
                    <a:p>
                      <a:r>
                        <a:rPr sz="1400"/>
                        <a:t>170.2</a:t>
                      </a:r>
                    </a:p>
                  </a:txBody>
                  <a:tcPr/>
                </a:tc>
                <a:tc>
                  <a:txBody>
                    <a:bodyPr/>
                    <a:lstStyle/>
                    <a:p>
                      <a:r>
                        <a:rPr sz="1400"/>
                        <a:t>7.2</a:t>
                      </a:r>
                    </a:p>
                  </a:txBody>
                  <a:tcPr/>
                </a:tc>
              </a:tr>
              <a:tr h="313493">
                <a:tc>
                  <a:txBody>
                    <a:bodyPr/>
                    <a:lstStyle/>
                    <a:p>
                      <a:r>
                        <a:rPr sz="1400"/>
                        <a:t>0.7</a:t>
                      </a:r>
                    </a:p>
                  </a:txBody>
                  <a:tcPr/>
                </a:tc>
                <a:tc>
                  <a:txBody>
                    <a:bodyPr/>
                    <a:lstStyle/>
                    <a:p>
                      <a:r>
                        <a:rPr sz="1400" dirty="0"/>
                        <a:t>11.8</a:t>
                      </a:r>
                    </a:p>
                  </a:txBody>
                  <a:tcPr/>
                </a:tc>
              </a:tr>
              <a:tr h="313493">
                <a:tc>
                  <a:txBody>
                    <a:bodyPr/>
                    <a:lstStyle/>
                    <a:p>
                      <a:r>
                        <a:rPr sz="1400"/>
                        <a:t>87.2</a:t>
                      </a:r>
                    </a:p>
                  </a:txBody>
                  <a:tcPr/>
                </a:tc>
                <a:tc>
                  <a:txBody>
                    <a:bodyPr/>
                    <a:lstStyle/>
                    <a:p>
                      <a:r>
                        <a:rPr sz="1400"/>
                        <a:t>13.2</a:t>
                      </a:r>
                    </a:p>
                  </a:txBody>
                  <a:tcPr/>
                </a:tc>
              </a:tr>
              <a:tr h="313493">
                <a:tc>
                  <a:txBody>
                    <a:bodyPr/>
                    <a:lstStyle/>
                    <a:p>
                      <a:r>
                        <a:rPr sz="1400"/>
                        <a:t>120.5</a:t>
                      </a:r>
                    </a:p>
                  </a:txBody>
                  <a:tcPr/>
                </a:tc>
                <a:tc>
                  <a:txBody>
                    <a:bodyPr/>
                    <a:lstStyle/>
                    <a:p>
                      <a:r>
                        <a:rPr sz="1400"/>
                        <a:t>4.8</a:t>
                      </a:r>
                    </a:p>
                  </a:txBody>
                  <a:tcPr/>
                </a:tc>
              </a:tr>
              <a:tr h="313493">
                <a:tc>
                  <a:txBody>
                    <a:bodyPr/>
                    <a:lstStyle/>
                    <a:p>
                      <a:r>
                        <a:rPr sz="1400"/>
                        <a:t>293.6</a:t>
                      </a:r>
                    </a:p>
                  </a:txBody>
                  <a:tcPr/>
                </a:tc>
                <a:tc>
                  <a:txBody>
                    <a:bodyPr/>
                    <a:lstStyle/>
                    <a:p>
                      <a:r>
                        <a:rPr sz="1400" dirty="0"/>
                        <a:t>10.6</a:t>
                      </a:r>
                    </a:p>
                  </a:txBody>
                  <a:tcPr/>
                </a:tc>
              </a:tr>
              <a:tr h="313493">
                <a:tc>
                  <a:txBody>
                    <a:bodyPr/>
                    <a:lstStyle/>
                    <a:p>
                      <a:r>
                        <a:rPr sz="1400"/>
                        <a:t>78.2</a:t>
                      </a:r>
                    </a:p>
                  </a:txBody>
                  <a:tcPr/>
                </a:tc>
                <a:tc>
                  <a:txBody>
                    <a:bodyPr/>
                    <a:lstStyle/>
                    <a:p>
                      <a:r>
                        <a:rPr sz="1400" dirty="0"/>
                        <a:t>8.6</a:t>
                      </a:r>
                    </a:p>
                  </a:txBody>
                  <a:tcPr/>
                </a:tc>
              </a:tr>
              <a:tr h="313493">
                <a:tc>
                  <a:txBody>
                    <a:bodyPr/>
                    <a:lstStyle/>
                    <a:p>
                      <a:r>
                        <a:rPr sz="1400"/>
                        <a:t>43.0</a:t>
                      </a:r>
                    </a:p>
                  </a:txBody>
                  <a:tcPr/>
                </a:tc>
                <a:tc>
                  <a:txBody>
                    <a:bodyPr/>
                    <a:lstStyle/>
                    <a:p>
                      <a:r>
                        <a:rPr sz="1400" dirty="0"/>
                        <a:t>17.4</a:t>
                      </a:r>
                    </a:p>
                  </a:txBody>
                  <a:tcPr/>
                </a:tc>
              </a:tr>
              <a:tr h="313493">
                <a:tc>
                  <a:txBody>
                    <a:bodyPr/>
                    <a:lstStyle/>
                    <a:p>
                      <a:r>
                        <a:rPr sz="1400"/>
                        <a:t>139.2</a:t>
                      </a:r>
                    </a:p>
                  </a:txBody>
                  <a:tcPr/>
                </a:tc>
                <a:tc>
                  <a:txBody>
                    <a:bodyPr/>
                    <a:lstStyle/>
                    <a:p>
                      <a:r>
                        <a:rPr sz="1400" dirty="0"/>
                        <a:t>9.2</a:t>
                      </a:r>
                    </a:p>
                  </a:txBody>
                  <a:tcPr/>
                </a:tc>
              </a:tr>
              <a:tr h="313493">
                <a:tc>
                  <a:txBody>
                    <a:bodyPr/>
                    <a:lstStyle/>
                    <a:p>
                      <a:r>
                        <a:rPr sz="1400"/>
                        <a:t>276.9</a:t>
                      </a:r>
                    </a:p>
                  </a:txBody>
                  <a:tcPr/>
                </a:tc>
                <a:tc>
                  <a:txBody>
                    <a:bodyPr/>
                    <a:lstStyle/>
                    <a:p>
                      <a:r>
                        <a:rPr sz="1400" dirty="0"/>
                        <a:t>9.7</a:t>
                      </a:r>
                    </a:p>
                  </a:txBody>
                  <a:tcPr/>
                </a:tc>
              </a:tr>
              <a:tr h="313493">
                <a:tc>
                  <a:txBody>
                    <a:bodyPr/>
                    <a:lstStyle/>
                    <a:p>
                      <a:r>
                        <a:rPr sz="1400"/>
                        <a:t>239.3</a:t>
                      </a:r>
                    </a:p>
                  </a:txBody>
                  <a:tcPr/>
                </a:tc>
                <a:tc>
                  <a:txBody>
                    <a:bodyPr/>
                    <a:lstStyle/>
                    <a:p>
                      <a:r>
                        <a:rPr sz="1400" dirty="0"/>
                        <a:t>19.0</a:t>
                      </a:r>
                    </a:p>
                  </a:txBody>
                  <a:tcPr/>
                </a:tc>
              </a:tr>
              <a:tr h="313493">
                <a:tc>
                  <a:txBody>
                    <a:bodyPr/>
                    <a:lstStyle/>
                    <a:p>
                      <a:r>
                        <a:rPr sz="1400"/>
                        <a:t>191.1</a:t>
                      </a:r>
                    </a:p>
                  </a:txBody>
                  <a:tcPr/>
                </a:tc>
                <a:tc>
                  <a:txBody>
                    <a:bodyPr/>
                    <a:lstStyle/>
                    <a:p>
                      <a:r>
                        <a:rPr sz="1400"/>
                        <a:t>22.4</a:t>
                      </a:r>
                    </a:p>
                  </a:txBody>
                  <a:tcPr/>
                </a:tc>
              </a:tr>
              <a:tr h="313493">
                <a:tc>
                  <a:txBody>
                    <a:bodyPr/>
                    <a:lstStyle/>
                    <a:p>
                      <a:r>
                        <a:rPr sz="1400"/>
                        <a:t>25.1</a:t>
                      </a:r>
                    </a:p>
                  </a:txBody>
                  <a:tcPr/>
                </a:tc>
                <a:tc>
                  <a:txBody>
                    <a:bodyPr/>
                    <a:lstStyle/>
                    <a:p>
                      <a:r>
                        <a:rPr sz="1400"/>
                        <a:t>12.5</a:t>
                      </a:r>
                    </a:p>
                  </a:txBody>
                  <a:tcPr/>
                </a:tc>
              </a:tr>
              <a:tr h="313493">
                <a:tc>
                  <a:txBody>
                    <a:bodyPr/>
                    <a:lstStyle/>
                    <a:p>
                      <a:r>
                        <a:rPr sz="1400" dirty="0"/>
                        <a:t>25.6</a:t>
                      </a:r>
                    </a:p>
                  </a:txBody>
                  <a:tcPr/>
                </a:tc>
                <a:tc>
                  <a:txBody>
                    <a:bodyPr/>
                    <a:lstStyle/>
                    <a:p>
                      <a:r>
                        <a:rPr sz="1400" dirty="0"/>
                        <a:t>24.4</a:t>
                      </a:r>
                    </a:p>
                  </a:txBody>
                  <a:tcPr/>
                </a:tc>
              </a:tr>
            </a:tbl>
          </a:graphicData>
        </a:graphic>
      </p:graphicFrame>
      <p:graphicFrame>
        <p:nvGraphicFramePr>
          <p:cNvPr id="3" name="Table 2"/>
          <p:cNvGraphicFramePr>
            <a:graphicFrameLocks noGrp="1"/>
          </p:cNvGraphicFramePr>
          <p:nvPr>
            <p:extLst/>
          </p:nvPr>
        </p:nvGraphicFramePr>
        <p:xfrm>
          <a:off x="1483347" y="303934"/>
          <a:ext cx="2174252" cy="5956367"/>
        </p:xfrm>
        <a:graphic>
          <a:graphicData uri="http://schemas.openxmlformats.org/drawingml/2006/table">
            <a:tbl>
              <a:tblPr firstRow="1" bandRow="1">
                <a:tableStyleId>{616DA210-FB5B-4158-B5E0-FEB733F419BA}</a:tableStyleId>
              </a:tblPr>
              <a:tblGrid>
                <a:gridCol w="1148641"/>
                <a:gridCol w="1025611"/>
              </a:tblGrid>
              <a:tr h="313493">
                <a:tc>
                  <a:txBody>
                    <a:bodyPr/>
                    <a:lstStyle/>
                    <a:p>
                      <a:r>
                        <a:rPr sz="1400" dirty="0"/>
                        <a:t>TV</a:t>
                      </a:r>
                    </a:p>
                  </a:txBody>
                  <a:tcPr/>
                </a:tc>
                <a:tc>
                  <a:txBody>
                    <a:bodyPr/>
                    <a:lstStyle/>
                    <a:p>
                      <a:r>
                        <a:rPr sz="1400" dirty="0"/>
                        <a:t>sales</a:t>
                      </a:r>
                    </a:p>
                  </a:txBody>
                  <a:tcPr/>
                </a:tc>
              </a:tr>
              <a:tr h="313493">
                <a:tc>
                  <a:txBody>
                    <a:bodyPr/>
                    <a:lstStyle/>
                    <a:p>
                      <a:r>
                        <a:rPr sz="1400" dirty="0"/>
                        <a:t>230.1</a:t>
                      </a:r>
                    </a:p>
                  </a:txBody>
                  <a:tcPr/>
                </a:tc>
                <a:tc>
                  <a:txBody>
                    <a:bodyPr/>
                    <a:lstStyle/>
                    <a:p>
                      <a:r>
                        <a:rPr sz="1400"/>
                        <a:t>22.1</a:t>
                      </a:r>
                    </a:p>
                  </a:txBody>
                  <a:tcPr/>
                </a:tc>
              </a:tr>
              <a:tr h="313493">
                <a:tc>
                  <a:txBody>
                    <a:bodyPr/>
                    <a:lstStyle/>
                    <a:p>
                      <a:r>
                        <a:rPr sz="1400" dirty="0"/>
                        <a:t>44.5</a:t>
                      </a:r>
                    </a:p>
                  </a:txBody>
                  <a:tcPr/>
                </a:tc>
                <a:tc>
                  <a:txBody>
                    <a:bodyPr/>
                    <a:lstStyle/>
                    <a:p>
                      <a:r>
                        <a:rPr sz="1400" dirty="0"/>
                        <a:t>10.4</a:t>
                      </a:r>
                    </a:p>
                  </a:txBody>
                  <a:tcPr/>
                </a:tc>
              </a:tr>
              <a:tr h="313493">
                <a:tc>
                  <a:txBody>
                    <a:bodyPr/>
                    <a:lstStyle/>
                    <a:p>
                      <a:r>
                        <a:rPr sz="1400" dirty="0"/>
                        <a:t>17.2</a:t>
                      </a:r>
                    </a:p>
                  </a:txBody>
                  <a:tcPr/>
                </a:tc>
                <a:tc>
                  <a:txBody>
                    <a:bodyPr/>
                    <a:lstStyle/>
                    <a:p>
                      <a:r>
                        <a:rPr sz="1400"/>
                        <a:t>9.3</a:t>
                      </a:r>
                    </a:p>
                  </a:txBody>
                  <a:tcPr/>
                </a:tc>
              </a:tr>
              <a:tr h="313493">
                <a:tc>
                  <a:txBody>
                    <a:bodyPr/>
                    <a:lstStyle/>
                    <a:p>
                      <a:r>
                        <a:rPr sz="1400" dirty="0"/>
                        <a:t>151.5</a:t>
                      </a:r>
                    </a:p>
                  </a:txBody>
                  <a:tcPr/>
                </a:tc>
                <a:tc>
                  <a:txBody>
                    <a:bodyPr/>
                    <a:lstStyle/>
                    <a:p>
                      <a:r>
                        <a:rPr sz="1400"/>
                        <a:t>18.5</a:t>
                      </a:r>
                    </a:p>
                  </a:txBody>
                  <a:tcPr/>
                </a:tc>
              </a:tr>
              <a:tr h="313493">
                <a:tc>
                  <a:txBody>
                    <a:bodyPr/>
                    <a:lstStyle/>
                    <a:p>
                      <a:r>
                        <a:rPr sz="1400" dirty="0"/>
                        <a:t>180.8</a:t>
                      </a:r>
                    </a:p>
                  </a:txBody>
                  <a:tcPr/>
                </a:tc>
                <a:tc>
                  <a:txBody>
                    <a:bodyPr/>
                    <a:lstStyle/>
                    <a:p>
                      <a:r>
                        <a:rPr sz="1400"/>
                        <a:t>12.9</a:t>
                      </a:r>
                    </a:p>
                  </a:txBody>
                  <a:tcPr/>
                </a:tc>
              </a:tr>
              <a:tr h="313493">
                <a:tc>
                  <a:txBody>
                    <a:bodyPr/>
                    <a:lstStyle/>
                    <a:p>
                      <a:r>
                        <a:rPr sz="1400" dirty="0"/>
                        <a:t>8.7</a:t>
                      </a:r>
                    </a:p>
                  </a:txBody>
                  <a:tcPr/>
                </a:tc>
                <a:tc>
                  <a:txBody>
                    <a:bodyPr/>
                    <a:lstStyle/>
                    <a:p>
                      <a:r>
                        <a:rPr sz="1400"/>
                        <a:t>7.2</a:t>
                      </a:r>
                    </a:p>
                  </a:txBody>
                  <a:tcPr/>
                </a:tc>
              </a:tr>
              <a:tr h="313493">
                <a:tc>
                  <a:txBody>
                    <a:bodyPr/>
                    <a:lstStyle/>
                    <a:p>
                      <a:r>
                        <a:rPr sz="1400" dirty="0"/>
                        <a:t>57.5</a:t>
                      </a:r>
                    </a:p>
                  </a:txBody>
                  <a:tcPr/>
                </a:tc>
                <a:tc>
                  <a:txBody>
                    <a:bodyPr/>
                    <a:lstStyle/>
                    <a:p>
                      <a:r>
                        <a:rPr sz="1400"/>
                        <a:t>11.8</a:t>
                      </a:r>
                    </a:p>
                  </a:txBody>
                  <a:tcPr/>
                </a:tc>
              </a:tr>
              <a:tr h="313493">
                <a:tc>
                  <a:txBody>
                    <a:bodyPr/>
                    <a:lstStyle/>
                    <a:p>
                      <a:r>
                        <a:rPr sz="1400" dirty="0"/>
                        <a:t>120.2</a:t>
                      </a:r>
                    </a:p>
                  </a:txBody>
                  <a:tcPr/>
                </a:tc>
                <a:tc>
                  <a:txBody>
                    <a:bodyPr/>
                    <a:lstStyle/>
                    <a:p>
                      <a:r>
                        <a:rPr sz="1400"/>
                        <a:t>13.2</a:t>
                      </a:r>
                    </a:p>
                  </a:txBody>
                  <a:tcPr/>
                </a:tc>
              </a:tr>
              <a:tr h="313493">
                <a:tc>
                  <a:txBody>
                    <a:bodyPr/>
                    <a:lstStyle/>
                    <a:p>
                      <a:r>
                        <a:rPr sz="1400" dirty="0"/>
                        <a:t>8.6</a:t>
                      </a:r>
                    </a:p>
                  </a:txBody>
                  <a:tcPr/>
                </a:tc>
                <a:tc>
                  <a:txBody>
                    <a:bodyPr/>
                    <a:lstStyle/>
                    <a:p>
                      <a:r>
                        <a:rPr sz="1400"/>
                        <a:t>4.8</a:t>
                      </a:r>
                    </a:p>
                  </a:txBody>
                  <a:tcPr/>
                </a:tc>
              </a:tr>
              <a:tr h="313493">
                <a:tc>
                  <a:txBody>
                    <a:bodyPr/>
                    <a:lstStyle/>
                    <a:p>
                      <a:r>
                        <a:rPr sz="1400" dirty="0"/>
                        <a:t>199.8</a:t>
                      </a:r>
                    </a:p>
                  </a:txBody>
                  <a:tcPr/>
                </a:tc>
                <a:tc>
                  <a:txBody>
                    <a:bodyPr/>
                    <a:lstStyle/>
                    <a:p>
                      <a:r>
                        <a:rPr sz="1400" dirty="0"/>
                        <a:t>10.6</a:t>
                      </a:r>
                    </a:p>
                  </a:txBody>
                  <a:tcPr/>
                </a:tc>
              </a:tr>
              <a:tr h="313493">
                <a:tc>
                  <a:txBody>
                    <a:bodyPr/>
                    <a:lstStyle/>
                    <a:p>
                      <a:r>
                        <a:rPr sz="1400" dirty="0"/>
                        <a:t>66.1</a:t>
                      </a:r>
                    </a:p>
                  </a:txBody>
                  <a:tcPr/>
                </a:tc>
                <a:tc>
                  <a:txBody>
                    <a:bodyPr/>
                    <a:lstStyle/>
                    <a:p>
                      <a:r>
                        <a:rPr sz="1400"/>
                        <a:t>8.6</a:t>
                      </a:r>
                    </a:p>
                  </a:txBody>
                  <a:tcPr/>
                </a:tc>
              </a:tr>
              <a:tr h="313493">
                <a:tc>
                  <a:txBody>
                    <a:bodyPr/>
                    <a:lstStyle/>
                    <a:p>
                      <a:r>
                        <a:rPr sz="1400" dirty="0"/>
                        <a:t>214.7</a:t>
                      </a:r>
                    </a:p>
                  </a:txBody>
                  <a:tcPr/>
                </a:tc>
                <a:tc>
                  <a:txBody>
                    <a:bodyPr/>
                    <a:lstStyle/>
                    <a:p>
                      <a:r>
                        <a:rPr sz="1400" dirty="0"/>
                        <a:t>17.4</a:t>
                      </a:r>
                    </a:p>
                  </a:txBody>
                  <a:tcPr/>
                </a:tc>
              </a:tr>
              <a:tr h="313493">
                <a:tc>
                  <a:txBody>
                    <a:bodyPr/>
                    <a:lstStyle/>
                    <a:p>
                      <a:r>
                        <a:rPr sz="1400" dirty="0"/>
                        <a:t>23.8</a:t>
                      </a:r>
                    </a:p>
                  </a:txBody>
                  <a:tcPr/>
                </a:tc>
                <a:tc>
                  <a:txBody>
                    <a:bodyPr/>
                    <a:lstStyle/>
                    <a:p>
                      <a:r>
                        <a:rPr sz="1400"/>
                        <a:t>9.2</a:t>
                      </a:r>
                    </a:p>
                  </a:txBody>
                  <a:tcPr/>
                </a:tc>
              </a:tr>
              <a:tr h="313493">
                <a:tc>
                  <a:txBody>
                    <a:bodyPr/>
                    <a:lstStyle/>
                    <a:p>
                      <a:r>
                        <a:rPr sz="1400" dirty="0"/>
                        <a:t>97.5</a:t>
                      </a:r>
                    </a:p>
                  </a:txBody>
                  <a:tcPr/>
                </a:tc>
                <a:tc>
                  <a:txBody>
                    <a:bodyPr/>
                    <a:lstStyle/>
                    <a:p>
                      <a:r>
                        <a:rPr sz="1400"/>
                        <a:t>9.7</a:t>
                      </a:r>
                    </a:p>
                  </a:txBody>
                  <a:tcPr/>
                </a:tc>
              </a:tr>
              <a:tr h="313493">
                <a:tc>
                  <a:txBody>
                    <a:bodyPr/>
                    <a:lstStyle/>
                    <a:p>
                      <a:r>
                        <a:rPr sz="1400" dirty="0"/>
                        <a:t>204.1</a:t>
                      </a:r>
                    </a:p>
                  </a:txBody>
                  <a:tcPr/>
                </a:tc>
                <a:tc>
                  <a:txBody>
                    <a:bodyPr/>
                    <a:lstStyle/>
                    <a:p>
                      <a:r>
                        <a:rPr sz="1400"/>
                        <a:t>19.0</a:t>
                      </a:r>
                    </a:p>
                  </a:txBody>
                  <a:tcPr/>
                </a:tc>
              </a:tr>
              <a:tr h="313493">
                <a:tc>
                  <a:txBody>
                    <a:bodyPr/>
                    <a:lstStyle/>
                    <a:p>
                      <a:r>
                        <a:rPr sz="1400" dirty="0"/>
                        <a:t>195.4</a:t>
                      </a:r>
                    </a:p>
                  </a:txBody>
                  <a:tcPr/>
                </a:tc>
                <a:tc>
                  <a:txBody>
                    <a:bodyPr/>
                    <a:lstStyle/>
                    <a:p>
                      <a:r>
                        <a:rPr sz="1400"/>
                        <a:t>22.4</a:t>
                      </a:r>
                    </a:p>
                  </a:txBody>
                  <a:tcPr/>
                </a:tc>
              </a:tr>
              <a:tr h="313493">
                <a:tc>
                  <a:txBody>
                    <a:bodyPr/>
                    <a:lstStyle/>
                    <a:p>
                      <a:r>
                        <a:rPr sz="1400" dirty="0"/>
                        <a:t>67.8</a:t>
                      </a:r>
                    </a:p>
                  </a:txBody>
                  <a:tcPr/>
                </a:tc>
                <a:tc>
                  <a:txBody>
                    <a:bodyPr/>
                    <a:lstStyle/>
                    <a:p>
                      <a:r>
                        <a:rPr sz="1400"/>
                        <a:t>12.5</a:t>
                      </a:r>
                    </a:p>
                  </a:txBody>
                  <a:tcPr/>
                </a:tc>
              </a:tr>
              <a:tr h="313493">
                <a:tc>
                  <a:txBody>
                    <a:bodyPr/>
                    <a:lstStyle/>
                    <a:p>
                      <a:r>
                        <a:rPr sz="1400" dirty="0"/>
                        <a:t>281.4</a:t>
                      </a:r>
                    </a:p>
                  </a:txBody>
                  <a:tcPr/>
                </a:tc>
                <a:tc>
                  <a:txBody>
                    <a:bodyPr/>
                    <a:lstStyle/>
                    <a:p>
                      <a:r>
                        <a:rPr sz="1400" dirty="0"/>
                        <a:t>24.4</a:t>
                      </a:r>
                    </a:p>
                  </a:txBody>
                  <a:tcPr/>
                </a:tc>
              </a:tr>
            </a:tbl>
          </a:graphicData>
        </a:graphic>
      </p:graphicFrame>
      <p:graphicFrame>
        <p:nvGraphicFramePr>
          <p:cNvPr id="12" name="Table 11"/>
          <p:cNvGraphicFramePr>
            <a:graphicFrameLocks noGrp="1"/>
          </p:cNvGraphicFramePr>
          <p:nvPr>
            <p:extLst/>
          </p:nvPr>
        </p:nvGraphicFramePr>
        <p:xfrm>
          <a:off x="1483347" y="295238"/>
          <a:ext cx="2174252" cy="5956367"/>
        </p:xfrm>
        <a:graphic>
          <a:graphicData uri="http://schemas.openxmlformats.org/drawingml/2006/table">
            <a:tbl>
              <a:tblPr firstRow="1" bandRow="1">
                <a:tableStyleId>{616DA210-FB5B-4158-B5E0-FEB733F419BA}</a:tableStyleId>
              </a:tblPr>
              <a:tblGrid>
                <a:gridCol w="1148641"/>
                <a:gridCol w="1025611"/>
              </a:tblGrid>
              <a:tr h="313493">
                <a:tc>
                  <a:txBody>
                    <a:bodyPr/>
                    <a:lstStyle/>
                    <a:p>
                      <a:r>
                        <a:rPr sz="1400" dirty="0"/>
                        <a:t>TV</a:t>
                      </a:r>
                    </a:p>
                  </a:txBody>
                  <a:tcPr/>
                </a:tc>
                <a:tc>
                  <a:txBody>
                    <a:bodyPr/>
                    <a:lstStyle/>
                    <a:p>
                      <a:r>
                        <a:rPr sz="1400"/>
                        <a:t>sales</a:t>
                      </a:r>
                    </a:p>
                  </a:txBody>
                  <a:tcPr/>
                </a:tc>
              </a:tr>
              <a:tr h="313493">
                <a:tc>
                  <a:txBody>
                    <a:bodyPr/>
                    <a:lstStyle/>
                    <a:p>
                      <a:r>
                        <a:rPr sz="1400" dirty="0"/>
                        <a:t>68.4</a:t>
                      </a:r>
                    </a:p>
                  </a:txBody>
                  <a:tcPr/>
                </a:tc>
                <a:tc>
                  <a:txBody>
                    <a:bodyPr/>
                    <a:lstStyle/>
                    <a:p>
                      <a:r>
                        <a:rPr sz="1400"/>
                        <a:t>22.1</a:t>
                      </a:r>
                    </a:p>
                  </a:txBody>
                  <a:tcPr/>
                </a:tc>
              </a:tr>
              <a:tr h="313493">
                <a:tc>
                  <a:txBody>
                    <a:bodyPr/>
                    <a:lstStyle/>
                    <a:p>
                      <a:r>
                        <a:rPr sz="1400" dirty="0"/>
                        <a:t>202.5</a:t>
                      </a:r>
                    </a:p>
                  </a:txBody>
                  <a:tcPr/>
                </a:tc>
                <a:tc>
                  <a:txBody>
                    <a:bodyPr/>
                    <a:lstStyle/>
                    <a:p>
                      <a:r>
                        <a:rPr sz="1400" dirty="0"/>
                        <a:t>10.4</a:t>
                      </a:r>
                    </a:p>
                  </a:txBody>
                  <a:tcPr/>
                </a:tc>
              </a:tr>
              <a:tr h="313493">
                <a:tc>
                  <a:txBody>
                    <a:bodyPr/>
                    <a:lstStyle/>
                    <a:p>
                      <a:r>
                        <a:rPr sz="1400" dirty="0"/>
                        <a:t>248.8</a:t>
                      </a:r>
                    </a:p>
                  </a:txBody>
                  <a:tcPr/>
                </a:tc>
                <a:tc>
                  <a:txBody>
                    <a:bodyPr/>
                    <a:lstStyle/>
                    <a:p>
                      <a:r>
                        <a:rPr sz="1400"/>
                        <a:t>9.3</a:t>
                      </a:r>
                    </a:p>
                  </a:txBody>
                  <a:tcPr/>
                </a:tc>
              </a:tr>
              <a:tr h="313493">
                <a:tc>
                  <a:txBody>
                    <a:bodyPr/>
                    <a:lstStyle/>
                    <a:p>
                      <a:r>
                        <a:rPr sz="1400" dirty="0"/>
                        <a:t>191.1</a:t>
                      </a:r>
                    </a:p>
                  </a:txBody>
                  <a:tcPr/>
                </a:tc>
                <a:tc>
                  <a:txBody>
                    <a:bodyPr/>
                    <a:lstStyle/>
                    <a:p>
                      <a:r>
                        <a:rPr sz="1400" dirty="0"/>
                        <a:t>18.5</a:t>
                      </a:r>
                    </a:p>
                  </a:txBody>
                  <a:tcPr/>
                </a:tc>
              </a:tr>
              <a:tr h="313493">
                <a:tc>
                  <a:txBody>
                    <a:bodyPr/>
                    <a:lstStyle/>
                    <a:p>
                      <a:r>
                        <a:rPr sz="1400"/>
                        <a:t>23.8</a:t>
                      </a:r>
                    </a:p>
                  </a:txBody>
                  <a:tcPr/>
                </a:tc>
                <a:tc>
                  <a:txBody>
                    <a:bodyPr/>
                    <a:lstStyle/>
                    <a:p>
                      <a:r>
                        <a:rPr sz="1400"/>
                        <a:t>12.9</a:t>
                      </a:r>
                    </a:p>
                  </a:txBody>
                  <a:tcPr/>
                </a:tc>
              </a:tr>
              <a:tr h="313493">
                <a:tc>
                  <a:txBody>
                    <a:bodyPr/>
                    <a:lstStyle/>
                    <a:p>
                      <a:r>
                        <a:rPr sz="1400" dirty="0"/>
                        <a:t>296.4</a:t>
                      </a:r>
                    </a:p>
                  </a:txBody>
                  <a:tcPr/>
                </a:tc>
                <a:tc>
                  <a:txBody>
                    <a:bodyPr/>
                    <a:lstStyle/>
                    <a:p>
                      <a:r>
                        <a:rPr sz="1400"/>
                        <a:t>7.2</a:t>
                      </a:r>
                    </a:p>
                  </a:txBody>
                  <a:tcPr/>
                </a:tc>
              </a:tr>
              <a:tr h="313493">
                <a:tc>
                  <a:txBody>
                    <a:bodyPr/>
                    <a:lstStyle/>
                    <a:p>
                      <a:r>
                        <a:rPr sz="1400" dirty="0"/>
                        <a:t>26.8</a:t>
                      </a:r>
                    </a:p>
                  </a:txBody>
                  <a:tcPr/>
                </a:tc>
                <a:tc>
                  <a:txBody>
                    <a:bodyPr/>
                    <a:lstStyle/>
                    <a:p>
                      <a:r>
                        <a:rPr sz="1400" dirty="0"/>
                        <a:t>11.8</a:t>
                      </a:r>
                    </a:p>
                  </a:txBody>
                  <a:tcPr/>
                </a:tc>
              </a:tr>
              <a:tr h="313493">
                <a:tc>
                  <a:txBody>
                    <a:bodyPr/>
                    <a:lstStyle/>
                    <a:p>
                      <a:r>
                        <a:rPr sz="1400"/>
                        <a:t>164.5</a:t>
                      </a:r>
                    </a:p>
                  </a:txBody>
                  <a:tcPr/>
                </a:tc>
                <a:tc>
                  <a:txBody>
                    <a:bodyPr/>
                    <a:lstStyle/>
                    <a:p>
                      <a:r>
                        <a:rPr sz="1400"/>
                        <a:t>13.2</a:t>
                      </a:r>
                    </a:p>
                  </a:txBody>
                  <a:tcPr/>
                </a:tc>
              </a:tr>
              <a:tr h="313493">
                <a:tc>
                  <a:txBody>
                    <a:bodyPr/>
                    <a:lstStyle/>
                    <a:p>
                      <a:r>
                        <a:rPr sz="1400" dirty="0"/>
                        <a:t>209.6</a:t>
                      </a:r>
                    </a:p>
                  </a:txBody>
                  <a:tcPr/>
                </a:tc>
                <a:tc>
                  <a:txBody>
                    <a:bodyPr/>
                    <a:lstStyle/>
                    <a:p>
                      <a:r>
                        <a:rPr sz="1400"/>
                        <a:t>4.8</a:t>
                      </a:r>
                    </a:p>
                  </a:txBody>
                  <a:tcPr/>
                </a:tc>
              </a:tr>
              <a:tr h="313493">
                <a:tc>
                  <a:txBody>
                    <a:bodyPr/>
                    <a:lstStyle/>
                    <a:p>
                      <a:r>
                        <a:rPr sz="1400" dirty="0"/>
                        <a:t>147.3</a:t>
                      </a:r>
                    </a:p>
                  </a:txBody>
                  <a:tcPr/>
                </a:tc>
                <a:tc>
                  <a:txBody>
                    <a:bodyPr/>
                    <a:lstStyle/>
                    <a:p>
                      <a:r>
                        <a:rPr sz="1400" dirty="0"/>
                        <a:t>10.6</a:t>
                      </a:r>
                    </a:p>
                  </a:txBody>
                  <a:tcPr/>
                </a:tc>
              </a:tr>
              <a:tr h="313493">
                <a:tc>
                  <a:txBody>
                    <a:bodyPr/>
                    <a:lstStyle/>
                    <a:p>
                      <a:r>
                        <a:rPr sz="1400" dirty="0"/>
                        <a:t>139.2</a:t>
                      </a:r>
                    </a:p>
                  </a:txBody>
                  <a:tcPr/>
                </a:tc>
                <a:tc>
                  <a:txBody>
                    <a:bodyPr/>
                    <a:lstStyle/>
                    <a:p>
                      <a:r>
                        <a:rPr sz="1400" dirty="0"/>
                        <a:t>8.6</a:t>
                      </a:r>
                    </a:p>
                  </a:txBody>
                  <a:tcPr/>
                </a:tc>
              </a:tr>
              <a:tr h="313493">
                <a:tc>
                  <a:txBody>
                    <a:bodyPr/>
                    <a:lstStyle/>
                    <a:p>
                      <a:r>
                        <a:rPr sz="1400" dirty="0"/>
                        <a:t>109.8</a:t>
                      </a:r>
                    </a:p>
                  </a:txBody>
                  <a:tcPr/>
                </a:tc>
                <a:tc>
                  <a:txBody>
                    <a:bodyPr/>
                    <a:lstStyle/>
                    <a:p>
                      <a:r>
                        <a:rPr sz="1400" dirty="0"/>
                        <a:t>17.4</a:t>
                      </a:r>
                    </a:p>
                  </a:txBody>
                  <a:tcPr/>
                </a:tc>
              </a:tr>
              <a:tr h="313493">
                <a:tc>
                  <a:txBody>
                    <a:bodyPr/>
                    <a:lstStyle/>
                    <a:p>
                      <a:r>
                        <a:rPr sz="1400" dirty="0"/>
                        <a:t>43.0</a:t>
                      </a:r>
                    </a:p>
                  </a:txBody>
                  <a:tcPr/>
                </a:tc>
                <a:tc>
                  <a:txBody>
                    <a:bodyPr/>
                    <a:lstStyle/>
                    <a:p>
                      <a:r>
                        <a:rPr sz="1400" dirty="0"/>
                        <a:t>9.2</a:t>
                      </a:r>
                    </a:p>
                  </a:txBody>
                  <a:tcPr/>
                </a:tc>
              </a:tr>
              <a:tr h="313493">
                <a:tc>
                  <a:txBody>
                    <a:bodyPr/>
                    <a:lstStyle/>
                    <a:p>
                      <a:r>
                        <a:rPr sz="1400" dirty="0"/>
                        <a:t>73.4</a:t>
                      </a:r>
                    </a:p>
                  </a:txBody>
                  <a:tcPr/>
                </a:tc>
                <a:tc>
                  <a:txBody>
                    <a:bodyPr/>
                    <a:lstStyle/>
                    <a:p>
                      <a:r>
                        <a:rPr sz="1400" dirty="0"/>
                        <a:t>9.7</a:t>
                      </a:r>
                    </a:p>
                  </a:txBody>
                  <a:tcPr/>
                </a:tc>
              </a:tr>
              <a:tr h="313493">
                <a:tc>
                  <a:txBody>
                    <a:bodyPr/>
                    <a:lstStyle/>
                    <a:p>
                      <a:r>
                        <a:rPr sz="1400" dirty="0"/>
                        <a:t>262.7</a:t>
                      </a:r>
                    </a:p>
                  </a:txBody>
                  <a:tcPr/>
                </a:tc>
                <a:tc>
                  <a:txBody>
                    <a:bodyPr/>
                    <a:lstStyle/>
                    <a:p>
                      <a:r>
                        <a:rPr sz="1400" dirty="0"/>
                        <a:t>19.0</a:t>
                      </a:r>
                    </a:p>
                  </a:txBody>
                  <a:tcPr/>
                </a:tc>
              </a:tr>
              <a:tr h="313493">
                <a:tc>
                  <a:txBody>
                    <a:bodyPr/>
                    <a:lstStyle/>
                    <a:p>
                      <a:r>
                        <a:rPr sz="1400" dirty="0"/>
                        <a:t>28.6</a:t>
                      </a:r>
                    </a:p>
                  </a:txBody>
                  <a:tcPr/>
                </a:tc>
                <a:tc>
                  <a:txBody>
                    <a:bodyPr/>
                    <a:lstStyle/>
                    <a:p>
                      <a:r>
                        <a:rPr sz="1400"/>
                        <a:t>22.4</a:t>
                      </a:r>
                    </a:p>
                  </a:txBody>
                  <a:tcPr/>
                </a:tc>
              </a:tr>
              <a:tr h="313493">
                <a:tc>
                  <a:txBody>
                    <a:bodyPr/>
                    <a:lstStyle/>
                    <a:p>
                      <a:r>
                        <a:rPr sz="1400" dirty="0"/>
                        <a:t>135.2</a:t>
                      </a:r>
                    </a:p>
                  </a:txBody>
                  <a:tcPr/>
                </a:tc>
                <a:tc>
                  <a:txBody>
                    <a:bodyPr/>
                    <a:lstStyle/>
                    <a:p>
                      <a:r>
                        <a:rPr sz="1400"/>
                        <a:t>12.5</a:t>
                      </a:r>
                    </a:p>
                  </a:txBody>
                  <a:tcPr/>
                </a:tc>
              </a:tr>
              <a:tr h="313493">
                <a:tc>
                  <a:txBody>
                    <a:bodyPr/>
                    <a:lstStyle/>
                    <a:p>
                      <a:r>
                        <a:rPr sz="1400" dirty="0"/>
                        <a:t>240.1</a:t>
                      </a:r>
                    </a:p>
                  </a:txBody>
                  <a:tcPr/>
                </a:tc>
                <a:tc>
                  <a:txBody>
                    <a:bodyPr/>
                    <a:lstStyle/>
                    <a:p>
                      <a:r>
                        <a:rPr sz="1400" dirty="0"/>
                        <a:t>24.4</a:t>
                      </a:r>
                    </a:p>
                  </a:txBody>
                  <a:tcPr/>
                </a:tc>
              </a:tr>
            </a:tbl>
          </a:graphicData>
        </a:graphic>
      </p:graphicFrame>
      <p:graphicFrame>
        <p:nvGraphicFramePr>
          <p:cNvPr id="11" name="Table 10"/>
          <p:cNvGraphicFramePr>
            <a:graphicFrameLocks noGrp="1"/>
          </p:cNvGraphicFramePr>
          <p:nvPr>
            <p:extLst/>
          </p:nvPr>
        </p:nvGraphicFramePr>
        <p:xfrm>
          <a:off x="1483347" y="295239"/>
          <a:ext cx="2174252" cy="5956367"/>
        </p:xfrm>
        <a:graphic>
          <a:graphicData uri="http://schemas.openxmlformats.org/drawingml/2006/table">
            <a:tbl>
              <a:tblPr firstRow="1" bandRow="1">
                <a:tableStyleId>{616DA210-FB5B-4158-B5E0-FEB733F419BA}</a:tableStyleId>
              </a:tblPr>
              <a:tblGrid>
                <a:gridCol w="1148641"/>
                <a:gridCol w="1025611"/>
              </a:tblGrid>
              <a:tr h="313493">
                <a:tc>
                  <a:txBody>
                    <a:bodyPr/>
                    <a:lstStyle/>
                    <a:p>
                      <a:r>
                        <a:rPr sz="1400" dirty="0"/>
                        <a:t>TV</a:t>
                      </a:r>
                    </a:p>
                  </a:txBody>
                  <a:tcPr/>
                </a:tc>
                <a:tc>
                  <a:txBody>
                    <a:bodyPr/>
                    <a:lstStyle/>
                    <a:p>
                      <a:r>
                        <a:rPr sz="1400"/>
                        <a:t>sales</a:t>
                      </a:r>
                    </a:p>
                  </a:txBody>
                  <a:tcPr/>
                </a:tc>
              </a:tr>
              <a:tr h="313493">
                <a:tc>
                  <a:txBody>
                    <a:bodyPr/>
                    <a:lstStyle/>
                    <a:p>
                      <a:r>
                        <a:rPr sz="1400" dirty="0"/>
                        <a:t>50.0</a:t>
                      </a:r>
                    </a:p>
                  </a:txBody>
                  <a:tcPr/>
                </a:tc>
                <a:tc>
                  <a:txBody>
                    <a:bodyPr/>
                    <a:lstStyle/>
                    <a:p>
                      <a:r>
                        <a:rPr sz="1400"/>
                        <a:t>22.1</a:t>
                      </a:r>
                    </a:p>
                  </a:txBody>
                  <a:tcPr/>
                </a:tc>
              </a:tr>
              <a:tr h="313493">
                <a:tc>
                  <a:txBody>
                    <a:bodyPr/>
                    <a:lstStyle/>
                    <a:p>
                      <a:r>
                        <a:rPr sz="1400" dirty="0"/>
                        <a:t>184.9</a:t>
                      </a:r>
                    </a:p>
                  </a:txBody>
                  <a:tcPr/>
                </a:tc>
                <a:tc>
                  <a:txBody>
                    <a:bodyPr/>
                    <a:lstStyle/>
                    <a:p>
                      <a:r>
                        <a:rPr sz="1400" dirty="0"/>
                        <a:t>10.4</a:t>
                      </a:r>
                    </a:p>
                  </a:txBody>
                  <a:tcPr/>
                </a:tc>
              </a:tr>
              <a:tr h="313493">
                <a:tc>
                  <a:txBody>
                    <a:bodyPr/>
                    <a:lstStyle/>
                    <a:p>
                      <a:r>
                        <a:rPr sz="1400"/>
                        <a:t>11.7</a:t>
                      </a:r>
                    </a:p>
                  </a:txBody>
                  <a:tcPr/>
                </a:tc>
                <a:tc>
                  <a:txBody>
                    <a:bodyPr/>
                    <a:lstStyle/>
                    <a:p>
                      <a:r>
                        <a:rPr sz="1400"/>
                        <a:t>9.3</a:t>
                      </a:r>
                    </a:p>
                  </a:txBody>
                  <a:tcPr/>
                </a:tc>
              </a:tr>
              <a:tr h="313493">
                <a:tc>
                  <a:txBody>
                    <a:bodyPr/>
                    <a:lstStyle/>
                    <a:p>
                      <a:r>
                        <a:rPr sz="1400" dirty="0"/>
                        <a:t>219.8</a:t>
                      </a:r>
                    </a:p>
                  </a:txBody>
                  <a:tcPr/>
                </a:tc>
                <a:tc>
                  <a:txBody>
                    <a:bodyPr/>
                    <a:lstStyle/>
                    <a:p>
                      <a:r>
                        <a:rPr sz="1400"/>
                        <a:t>18.5</a:t>
                      </a:r>
                    </a:p>
                  </a:txBody>
                  <a:tcPr/>
                </a:tc>
              </a:tr>
              <a:tr h="313493">
                <a:tc>
                  <a:txBody>
                    <a:bodyPr/>
                    <a:lstStyle/>
                    <a:p>
                      <a:r>
                        <a:rPr sz="1400"/>
                        <a:t>13.1</a:t>
                      </a:r>
                    </a:p>
                  </a:txBody>
                  <a:tcPr/>
                </a:tc>
                <a:tc>
                  <a:txBody>
                    <a:bodyPr/>
                    <a:lstStyle/>
                    <a:p>
                      <a:r>
                        <a:rPr sz="1400"/>
                        <a:t>12.9</a:t>
                      </a:r>
                    </a:p>
                  </a:txBody>
                  <a:tcPr/>
                </a:tc>
              </a:tr>
              <a:tr h="313493">
                <a:tc>
                  <a:txBody>
                    <a:bodyPr/>
                    <a:lstStyle/>
                    <a:p>
                      <a:r>
                        <a:rPr sz="1400" dirty="0"/>
                        <a:t>248.8</a:t>
                      </a:r>
                    </a:p>
                  </a:txBody>
                  <a:tcPr/>
                </a:tc>
                <a:tc>
                  <a:txBody>
                    <a:bodyPr/>
                    <a:lstStyle/>
                    <a:p>
                      <a:r>
                        <a:rPr sz="1400"/>
                        <a:t>7.2</a:t>
                      </a:r>
                    </a:p>
                  </a:txBody>
                  <a:tcPr/>
                </a:tc>
              </a:tr>
              <a:tr h="313493">
                <a:tc>
                  <a:txBody>
                    <a:bodyPr/>
                    <a:lstStyle/>
                    <a:p>
                      <a:r>
                        <a:rPr sz="1400" dirty="0"/>
                        <a:t>76.4</a:t>
                      </a:r>
                    </a:p>
                  </a:txBody>
                  <a:tcPr/>
                </a:tc>
                <a:tc>
                  <a:txBody>
                    <a:bodyPr/>
                    <a:lstStyle/>
                    <a:p>
                      <a:r>
                        <a:rPr sz="1400" dirty="0"/>
                        <a:t>11.8</a:t>
                      </a:r>
                    </a:p>
                  </a:txBody>
                  <a:tcPr/>
                </a:tc>
              </a:tr>
              <a:tr h="313493">
                <a:tc>
                  <a:txBody>
                    <a:bodyPr/>
                    <a:lstStyle/>
                    <a:p>
                      <a:r>
                        <a:rPr sz="1400"/>
                        <a:t>197.6</a:t>
                      </a:r>
                    </a:p>
                  </a:txBody>
                  <a:tcPr/>
                </a:tc>
                <a:tc>
                  <a:txBody>
                    <a:bodyPr/>
                    <a:lstStyle/>
                    <a:p>
                      <a:r>
                        <a:rPr sz="1400"/>
                        <a:t>13.2</a:t>
                      </a:r>
                    </a:p>
                  </a:txBody>
                  <a:tcPr/>
                </a:tc>
              </a:tr>
              <a:tr h="313493">
                <a:tc>
                  <a:txBody>
                    <a:bodyPr/>
                    <a:lstStyle/>
                    <a:p>
                      <a:r>
                        <a:rPr sz="1400"/>
                        <a:t>195.4</a:t>
                      </a:r>
                    </a:p>
                  </a:txBody>
                  <a:tcPr/>
                </a:tc>
                <a:tc>
                  <a:txBody>
                    <a:bodyPr/>
                    <a:lstStyle/>
                    <a:p>
                      <a:r>
                        <a:rPr sz="1400"/>
                        <a:t>4.8</a:t>
                      </a:r>
                    </a:p>
                  </a:txBody>
                  <a:tcPr/>
                </a:tc>
              </a:tr>
              <a:tr h="313493">
                <a:tc>
                  <a:txBody>
                    <a:bodyPr/>
                    <a:lstStyle/>
                    <a:p>
                      <a:r>
                        <a:rPr sz="1400"/>
                        <a:t>75.5</a:t>
                      </a:r>
                    </a:p>
                  </a:txBody>
                  <a:tcPr/>
                </a:tc>
                <a:tc>
                  <a:txBody>
                    <a:bodyPr/>
                    <a:lstStyle/>
                    <a:p>
                      <a:r>
                        <a:rPr sz="1400" dirty="0"/>
                        <a:t>10.6</a:t>
                      </a:r>
                    </a:p>
                  </a:txBody>
                  <a:tcPr/>
                </a:tc>
              </a:tr>
              <a:tr h="313493">
                <a:tc>
                  <a:txBody>
                    <a:bodyPr/>
                    <a:lstStyle/>
                    <a:p>
                      <a:r>
                        <a:rPr sz="1400" dirty="0"/>
                        <a:t>238.2</a:t>
                      </a:r>
                    </a:p>
                  </a:txBody>
                  <a:tcPr/>
                </a:tc>
                <a:tc>
                  <a:txBody>
                    <a:bodyPr/>
                    <a:lstStyle/>
                    <a:p>
                      <a:r>
                        <a:rPr sz="1400" dirty="0"/>
                        <a:t>8.6</a:t>
                      </a:r>
                    </a:p>
                  </a:txBody>
                  <a:tcPr/>
                </a:tc>
              </a:tr>
              <a:tr h="313493">
                <a:tc>
                  <a:txBody>
                    <a:bodyPr/>
                    <a:lstStyle/>
                    <a:p>
                      <a:r>
                        <a:rPr sz="1400" dirty="0"/>
                        <a:t>222.4</a:t>
                      </a:r>
                    </a:p>
                  </a:txBody>
                  <a:tcPr/>
                </a:tc>
                <a:tc>
                  <a:txBody>
                    <a:bodyPr/>
                    <a:lstStyle/>
                    <a:p>
                      <a:r>
                        <a:rPr sz="1400" dirty="0"/>
                        <a:t>17.4</a:t>
                      </a:r>
                    </a:p>
                  </a:txBody>
                  <a:tcPr/>
                </a:tc>
              </a:tr>
              <a:tr h="313493">
                <a:tc>
                  <a:txBody>
                    <a:bodyPr/>
                    <a:lstStyle/>
                    <a:p>
                      <a:r>
                        <a:rPr sz="1400" dirty="0"/>
                        <a:t>171.3</a:t>
                      </a:r>
                    </a:p>
                  </a:txBody>
                  <a:tcPr/>
                </a:tc>
                <a:tc>
                  <a:txBody>
                    <a:bodyPr/>
                    <a:lstStyle/>
                    <a:p>
                      <a:r>
                        <a:rPr sz="1400" dirty="0"/>
                        <a:t>9.2</a:t>
                      </a:r>
                    </a:p>
                  </a:txBody>
                  <a:tcPr/>
                </a:tc>
              </a:tr>
              <a:tr h="313493">
                <a:tc>
                  <a:txBody>
                    <a:bodyPr/>
                    <a:lstStyle/>
                    <a:p>
                      <a:r>
                        <a:rPr sz="1400" dirty="0"/>
                        <a:t>184.9</a:t>
                      </a:r>
                    </a:p>
                  </a:txBody>
                  <a:tcPr/>
                </a:tc>
                <a:tc>
                  <a:txBody>
                    <a:bodyPr/>
                    <a:lstStyle/>
                    <a:p>
                      <a:r>
                        <a:rPr sz="1400" dirty="0"/>
                        <a:t>9.7</a:t>
                      </a:r>
                    </a:p>
                  </a:txBody>
                  <a:tcPr/>
                </a:tc>
              </a:tr>
              <a:tr h="313493">
                <a:tc>
                  <a:txBody>
                    <a:bodyPr/>
                    <a:lstStyle/>
                    <a:p>
                      <a:r>
                        <a:rPr sz="1400" dirty="0"/>
                        <a:t>193.2</a:t>
                      </a:r>
                    </a:p>
                  </a:txBody>
                  <a:tcPr/>
                </a:tc>
                <a:tc>
                  <a:txBody>
                    <a:bodyPr/>
                    <a:lstStyle/>
                    <a:p>
                      <a:r>
                        <a:rPr sz="1400" dirty="0"/>
                        <a:t>19.0</a:t>
                      </a:r>
                    </a:p>
                  </a:txBody>
                  <a:tcPr/>
                </a:tc>
              </a:tr>
              <a:tr h="313493">
                <a:tc>
                  <a:txBody>
                    <a:bodyPr/>
                    <a:lstStyle/>
                    <a:p>
                      <a:r>
                        <a:rPr sz="1400" dirty="0"/>
                        <a:t>131.7</a:t>
                      </a:r>
                    </a:p>
                  </a:txBody>
                  <a:tcPr/>
                </a:tc>
                <a:tc>
                  <a:txBody>
                    <a:bodyPr/>
                    <a:lstStyle/>
                    <a:p>
                      <a:r>
                        <a:rPr sz="1400"/>
                        <a:t>22.4</a:t>
                      </a:r>
                    </a:p>
                  </a:txBody>
                  <a:tcPr/>
                </a:tc>
              </a:tr>
              <a:tr h="313493">
                <a:tc>
                  <a:txBody>
                    <a:bodyPr/>
                    <a:lstStyle/>
                    <a:p>
                      <a:r>
                        <a:rPr sz="1400" dirty="0"/>
                        <a:t>116.0</a:t>
                      </a:r>
                    </a:p>
                  </a:txBody>
                  <a:tcPr/>
                </a:tc>
                <a:tc>
                  <a:txBody>
                    <a:bodyPr/>
                    <a:lstStyle/>
                    <a:p>
                      <a:r>
                        <a:rPr sz="1400"/>
                        <a:t>12.5</a:t>
                      </a:r>
                    </a:p>
                  </a:txBody>
                  <a:tcPr/>
                </a:tc>
              </a:tr>
              <a:tr h="313493">
                <a:tc>
                  <a:txBody>
                    <a:bodyPr/>
                    <a:lstStyle/>
                    <a:p>
                      <a:r>
                        <a:rPr sz="1400" dirty="0"/>
                        <a:t>166.8</a:t>
                      </a:r>
                    </a:p>
                  </a:txBody>
                  <a:tcPr/>
                </a:tc>
                <a:tc>
                  <a:txBody>
                    <a:bodyPr/>
                    <a:lstStyle/>
                    <a:p>
                      <a:r>
                        <a:rPr sz="1400" dirty="0"/>
                        <a:t>24.4</a:t>
                      </a:r>
                    </a:p>
                  </a:txBody>
                  <a:tcPr/>
                </a:tc>
              </a:tr>
            </a:tbl>
          </a:graphicData>
        </a:graphic>
      </p:graphicFrame>
      <p:pic>
        <p:nvPicPr>
          <p:cNvPr id="18" name="Picture 1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31249" y="1485406"/>
            <a:ext cx="5486400" cy="3657600"/>
          </a:xfrm>
          <a:prstGeom prst="rect">
            <a:avLst/>
          </a:prstGeom>
        </p:spPr>
      </p:pic>
      <p:pic>
        <p:nvPicPr>
          <p:cNvPr id="19" name="Picture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31249" y="1485406"/>
            <a:ext cx="5486400" cy="3657600"/>
          </a:xfrm>
          <a:prstGeom prst="rect">
            <a:avLst/>
          </a:prstGeom>
        </p:spPr>
      </p:pic>
      <p:pic>
        <p:nvPicPr>
          <p:cNvPr id="20" name="Picture 1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31249" y="1485406"/>
            <a:ext cx="5486400" cy="3657600"/>
          </a:xfrm>
          <a:prstGeom prst="rect">
            <a:avLst/>
          </a:prstGeom>
        </p:spPr>
      </p:pic>
      <p:pic>
        <p:nvPicPr>
          <p:cNvPr id="21" name="Picture 2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31249" y="1485406"/>
            <a:ext cx="5486400" cy="3657600"/>
          </a:xfrm>
          <a:prstGeom prst="rect">
            <a:avLst/>
          </a:prstGeom>
        </p:spPr>
      </p:pic>
      <p:pic>
        <p:nvPicPr>
          <p:cNvPr id="22" name="Picture 2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31249" y="1485406"/>
            <a:ext cx="5486400" cy="3657600"/>
          </a:xfrm>
          <a:prstGeom prst="rect">
            <a:avLst/>
          </a:prstGeom>
        </p:spPr>
      </p:pic>
      <p:pic>
        <p:nvPicPr>
          <p:cNvPr id="23" name="Picture 2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431249" y="1485406"/>
            <a:ext cx="5486400" cy="3657600"/>
          </a:xfrm>
          <a:prstGeom prst="rect">
            <a:avLst/>
          </a:prstGeom>
        </p:spPr>
      </p:pic>
      <p:sp>
        <p:nvSpPr>
          <p:cNvPr id="24" name="Rectangle 23"/>
          <p:cNvSpPr/>
          <p:nvPr/>
        </p:nvSpPr>
        <p:spPr>
          <a:xfrm>
            <a:off x="4624886" y="165152"/>
            <a:ext cx="6646371" cy="954107"/>
          </a:xfrm>
          <a:prstGeom prst="rect">
            <a:avLst/>
          </a:prstGeom>
        </p:spPr>
        <p:txBody>
          <a:bodyPr wrap="none">
            <a:spAutoFit/>
          </a:bodyPr>
          <a:lstStyle/>
          <a:p>
            <a:r>
              <a:rPr lang="en-US" sz="2800" u="sng" dirty="0" smtClean="0">
                <a:latin typeface="Karla" charset="0"/>
                <a:ea typeface="Karla" charset="0"/>
                <a:cs typeface="Karla" charset="0"/>
              </a:rPr>
              <a:t>Random </a:t>
            </a:r>
            <a:r>
              <a:rPr lang="en-US" sz="2800" u="sng" dirty="0">
                <a:latin typeface="Karla" charset="0"/>
                <a:ea typeface="Karla" charset="0"/>
                <a:cs typeface="Karla" charset="0"/>
              </a:rPr>
              <a:t>sampling of the </a:t>
            </a:r>
            <a:r>
              <a:rPr lang="en-US" sz="2800" u="sng" dirty="0" smtClean="0">
                <a:latin typeface="Karla" charset="0"/>
                <a:ea typeface="Karla" charset="0"/>
                <a:cs typeface="Karla" charset="0"/>
              </a:rPr>
              <a:t>data</a:t>
            </a:r>
            <a:endParaRPr lang="en-US" sz="2800" dirty="0" smtClean="0">
              <a:latin typeface="Karla" charset="0"/>
              <a:ea typeface="Karla" charset="0"/>
              <a:cs typeface="Karla" charset="0"/>
            </a:endParaRPr>
          </a:p>
          <a:p>
            <a:r>
              <a:rPr lang="en-US" sz="2800" dirty="0">
                <a:latin typeface="Karla" charset="0"/>
                <a:ea typeface="Karla" charset="0"/>
                <a:cs typeface="Karla" charset="0"/>
              </a:rPr>
              <a:t>	</a:t>
            </a:r>
            <a:r>
              <a:rPr lang="en-US" sz="2400" dirty="0" smtClean="0">
                <a:latin typeface="Karla" charset="0"/>
                <a:ea typeface="Karla" charset="0"/>
                <a:cs typeface="Karla" charset="0"/>
              </a:rPr>
              <a:t>Shuffle the values of the predictor variable</a:t>
            </a:r>
            <a:endParaRPr lang="en-US" sz="2400" dirty="0">
              <a:latin typeface="Karla" charset="0"/>
              <a:ea typeface="Karla" charset="0"/>
              <a:cs typeface="Karla" charset="0"/>
            </a:endParaRPr>
          </a:p>
        </p:txBody>
      </p:sp>
      <p:sp>
        <p:nvSpPr>
          <p:cNvPr id="25" name="Slide Number Placeholder 24"/>
          <p:cNvSpPr>
            <a:spLocks noGrp="1"/>
          </p:cNvSpPr>
          <p:nvPr>
            <p:ph type="sldNum" sz="quarter" idx="12"/>
          </p:nvPr>
        </p:nvSpPr>
        <p:spPr/>
        <p:txBody>
          <a:bodyPr/>
          <a:lstStyle/>
          <a:p>
            <a:fld id="{A13833A1-46C9-FB45-812F-A8AC7B5136EB}" type="slidenum">
              <a:rPr lang="en-US" smtClean="0"/>
              <a:t>70</a:t>
            </a:fld>
            <a:endParaRPr lang="en-US"/>
          </a:p>
        </p:txBody>
      </p:sp>
    </p:spTree>
    <p:extLst>
      <p:ext uri="{BB962C8B-B14F-4D97-AF65-F5344CB8AC3E}">
        <p14:creationId xmlns:p14="http://schemas.microsoft.com/office/powerpoint/2010/main" val="8145106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xit" presetSubtype="0" fill="hold" nodeType="withEffect">
                                  <p:stCondLst>
                                    <p:cond delay="0"/>
                                  </p:stCondLst>
                                  <p:childTnLst>
                                    <p:set>
                                      <p:cBhvr>
                                        <p:cTn id="10" dur="1" fill="hold">
                                          <p:stCondLst>
                                            <p:cond delay="0"/>
                                          </p:stCondLst>
                                        </p:cTn>
                                        <p:tgtEl>
                                          <p:spTgt spid="3"/>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23"/>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xit" presetSubtype="0" fill="hold" nodeType="withEffect">
                                  <p:stCondLst>
                                    <p:cond delay="0"/>
                                  </p:stCondLst>
                                  <p:childTnLst>
                                    <p:set>
                                      <p:cBhvr>
                                        <p:cTn id="20" dur="1" fill="hold">
                                          <p:stCondLst>
                                            <p:cond delay="0"/>
                                          </p:stCondLst>
                                        </p:cTn>
                                        <p:tgtEl>
                                          <p:spTgt spid="19"/>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0"/>
                                          </p:stCondLst>
                                        </p:cTn>
                                        <p:tgtEl>
                                          <p:spTgt spid="9"/>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par>
                                <p:cTn id="29" presetID="1" presetClass="exit" presetSubtype="0" fill="hold" nodeType="withEffect">
                                  <p:stCondLst>
                                    <p:cond delay="0"/>
                                  </p:stCondLst>
                                  <p:childTnLst>
                                    <p:set>
                                      <p:cBhvr>
                                        <p:cTn id="30" dur="1" fill="hold">
                                          <p:stCondLst>
                                            <p:cond delay="0"/>
                                          </p:stCondLst>
                                        </p:cTn>
                                        <p:tgtEl>
                                          <p:spTgt spid="10"/>
                                        </p:tgtEl>
                                        <p:attrNameLst>
                                          <p:attrName>style.visibility</p:attrName>
                                        </p:attrNameLst>
                                      </p:cBhvr>
                                      <p:to>
                                        <p:strVal val="hidden"/>
                                      </p:to>
                                    </p:set>
                                  </p:childTnLst>
                                </p:cTn>
                              </p:par>
                              <p:par>
                                <p:cTn id="31" presetID="1" presetClass="exit" presetSubtype="0" fill="hold" nodeType="withEffect">
                                  <p:stCondLst>
                                    <p:cond delay="0"/>
                                  </p:stCondLst>
                                  <p:childTnLst>
                                    <p:set>
                                      <p:cBhvr>
                                        <p:cTn id="32" dur="1" fill="hold">
                                          <p:stCondLst>
                                            <p:cond delay="0"/>
                                          </p:stCondLst>
                                        </p:cTn>
                                        <p:tgtEl>
                                          <p:spTgt spid="22"/>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par>
                                <p:cTn id="39" presetID="1" presetClass="exit" presetSubtype="0" fill="hold" nodeType="withEffect">
                                  <p:stCondLst>
                                    <p:cond delay="0"/>
                                  </p:stCondLst>
                                  <p:childTnLst>
                                    <p:set>
                                      <p:cBhvr>
                                        <p:cTn id="40" dur="1" fill="hold">
                                          <p:stCondLst>
                                            <p:cond delay="0"/>
                                          </p:stCondLst>
                                        </p:cTn>
                                        <p:tgtEl>
                                          <p:spTgt spid="5"/>
                                        </p:tgtEl>
                                        <p:attrNameLst>
                                          <p:attrName>style.visibility</p:attrName>
                                        </p:attrNameLst>
                                      </p:cBhvr>
                                      <p:to>
                                        <p:strVal val="hidden"/>
                                      </p:to>
                                    </p:set>
                                  </p:childTnLst>
                                </p:cTn>
                              </p:par>
                              <p:par>
                                <p:cTn id="41" presetID="1" presetClass="exit" presetSubtype="0" fill="hold" nodeType="withEffect">
                                  <p:stCondLst>
                                    <p:cond delay="0"/>
                                  </p:stCondLst>
                                  <p:childTnLst>
                                    <p:set>
                                      <p:cBhvr>
                                        <p:cTn id="42" dur="1" fill="hold">
                                          <p:stCondLst>
                                            <p:cond delay="0"/>
                                          </p:stCondLst>
                                        </p:cTn>
                                        <p:tgtEl>
                                          <p:spTgt spid="21"/>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2"/>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8"/>
                                        </p:tgtEl>
                                        <p:attrNameLst>
                                          <p:attrName>style.visibility</p:attrName>
                                        </p:attrNameLst>
                                      </p:cBhvr>
                                      <p:to>
                                        <p:strVal val="visible"/>
                                      </p:to>
                                    </p:set>
                                  </p:childTnLst>
                                </p:cTn>
                              </p:par>
                              <p:par>
                                <p:cTn id="49" presetID="1" presetClass="exit" presetSubtype="0" fill="hold" nodeType="withEffect">
                                  <p:stCondLst>
                                    <p:cond delay="0"/>
                                  </p:stCondLst>
                                  <p:childTnLst>
                                    <p:set>
                                      <p:cBhvr>
                                        <p:cTn id="50" dur="1" fill="hold">
                                          <p:stCondLst>
                                            <p:cond delay="0"/>
                                          </p:stCondLst>
                                        </p:cTn>
                                        <p:tgtEl>
                                          <p:spTgt spid="11"/>
                                        </p:tgtEl>
                                        <p:attrNameLst>
                                          <p:attrName>style.visibility</p:attrName>
                                        </p:attrNameLst>
                                      </p:cBhvr>
                                      <p:to>
                                        <p:strVal val="hidden"/>
                                      </p:to>
                                    </p:set>
                                  </p:childTnLst>
                                </p:cTn>
                              </p:par>
                              <p:par>
                                <p:cTn id="51" presetID="1" presetClass="exit" presetSubtype="0" fill="hold" nodeType="withEffect">
                                  <p:stCondLst>
                                    <p:cond delay="0"/>
                                  </p:stCondLst>
                                  <p:childTnLst>
                                    <p:set>
                                      <p:cBhvr>
                                        <p:cTn id="52" dur="1" fill="hold">
                                          <p:stCondLst>
                                            <p:cond delay="0"/>
                                          </p:stCondLst>
                                        </p:cTn>
                                        <p:tgtEl>
                                          <p:spTgt spid="20"/>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34100" y="1600200"/>
            <a:ext cx="5486400" cy="3657600"/>
          </a:xfrm>
          <a:prstGeom prst="rect">
            <a:avLst/>
          </a:prstGeom>
        </p:spPr>
      </p:pic>
      <p:sp>
        <p:nvSpPr>
          <p:cNvPr id="2" name="Slide Number Placeholder 1"/>
          <p:cNvSpPr>
            <a:spLocks noGrp="1"/>
          </p:cNvSpPr>
          <p:nvPr>
            <p:ph type="sldNum" sz="quarter" idx="12"/>
          </p:nvPr>
        </p:nvSpPr>
        <p:spPr/>
        <p:txBody>
          <a:bodyPr/>
          <a:lstStyle/>
          <a:p>
            <a:fld id="{A13833A1-46C9-FB45-812F-A8AC7B5136EB}" type="slidenum">
              <a:rPr lang="en-US" smtClean="0"/>
              <a:t>71</a:t>
            </a:fld>
            <a:endParaRPr lang="en-US"/>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700" y="1574800"/>
            <a:ext cx="5486400" cy="3657600"/>
          </a:xfrm>
          <a:prstGeom prst="rect">
            <a:avLst/>
          </a:prstGeom>
        </p:spPr>
      </p:pic>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52800" y="1600200"/>
            <a:ext cx="5486400" cy="3657600"/>
          </a:xfrm>
          <a:prstGeom prst="rect">
            <a:avLst/>
          </a:prstGeom>
        </p:spPr>
      </p:pic>
    </p:spTree>
    <p:extLst>
      <p:ext uri="{BB962C8B-B14F-4D97-AF65-F5344CB8AC3E}">
        <p14:creationId xmlns:p14="http://schemas.microsoft.com/office/powerpoint/2010/main" val="79650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2000" fill="hold"/>
                                        <p:tgtEl>
                                          <p:spTgt spid="13"/>
                                        </p:tgtEl>
                                        <p:attrNameLst>
                                          <p:attrName>ppt_x</p:attrName>
                                        </p:attrNameLst>
                                      </p:cBhvr>
                                      <p:tavLst>
                                        <p:tav tm="0">
                                          <p:val>
                                            <p:strVal val="#ppt_x"/>
                                          </p:val>
                                        </p:tav>
                                        <p:tav tm="100000">
                                          <p:val>
                                            <p:strVal val="#ppt_x"/>
                                          </p:val>
                                        </p:tav>
                                      </p:tavLst>
                                    </p:anim>
                                    <p:anim calcmode="lin" valueType="num">
                                      <p:cBhvr additive="base">
                                        <p:cTn id="16" dur="2000" fill="hold"/>
                                        <p:tgtEl>
                                          <p:spTgt spid="13"/>
                                        </p:tgtEl>
                                        <p:attrNameLst>
                                          <p:attrName>ppt_y</p:attrName>
                                        </p:attrNameLst>
                                      </p:cBhvr>
                                      <p:tavLst>
                                        <p:tav tm="0">
                                          <p:val>
                                            <p:strVal val="1+#ppt_h/2"/>
                                          </p:val>
                                        </p:tav>
                                        <p:tav tm="100000">
                                          <p:val>
                                            <p:strVal val="#ppt_y"/>
                                          </p:val>
                                        </p:tav>
                                      </p:tavLst>
                                    </p:anim>
                                  </p:childTnLst>
                                </p:cTn>
                              </p:par>
                              <p:par>
                                <p:cTn id="17" presetID="2" presetClass="exit" presetSubtype="1" fill="hold" nodeType="withEffect">
                                  <p:stCondLst>
                                    <p:cond delay="0"/>
                                  </p:stCondLst>
                                  <p:childTnLst>
                                    <p:anim calcmode="lin" valueType="num">
                                      <p:cBhvr additive="base">
                                        <p:cTn id="18" dur="2000"/>
                                        <p:tgtEl>
                                          <p:spTgt spid="10"/>
                                        </p:tgtEl>
                                        <p:attrNameLst>
                                          <p:attrName>ppt_x</p:attrName>
                                        </p:attrNameLst>
                                      </p:cBhvr>
                                      <p:tavLst>
                                        <p:tav tm="0">
                                          <p:val>
                                            <p:strVal val="ppt_x"/>
                                          </p:val>
                                        </p:tav>
                                        <p:tav tm="100000">
                                          <p:val>
                                            <p:strVal val="ppt_x"/>
                                          </p:val>
                                        </p:tav>
                                      </p:tavLst>
                                    </p:anim>
                                    <p:anim calcmode="lin" valueType="num">
                                      <p:cBhvr additive="base">
                                        <p:cTn id="19" dur="2000"/>
                                        <p:tgtEl>
                                          <p:spTgt spid="10"/>
                                        </p:tgtEl>
                                        <p:attrNameLst>
                                          <p:attrName>ppt_y</p:attrName>
                                        </p:attrNameLst>
                                      </p:cBhvr>
                                      <p:tavLst>
                                        <p:tav tm="0">
                                          <p:val>
                                            <p:strVal val="ppt_y"/>
                                          </p:val>
                                        </p:tav>
                                        <p:tav tm="100000">
                                          <p:val>
                                            <p:strVal val="0-ppt_h/2"/>
                                          </p:val>
                                        </p:tav>
                                      </p:tavLst>
                                    </p:anim>
                                    <p:set>
                                      <p:cBhvr>
                                        <p:cTn id="20" dur="1" fill="hold">
                                          <p:stCondLst>
                                            <p:cond delay="1999"/>
                                          </p:stCondLst>
                                        </p:cTn>
                                        <p:tgtEl>
                                          <p:spTgt spid="10"/>
                                        </p:tgtEl>
                                        <p:attrNameLst>
                                          <p:attrName>style.visibility</p:attrName>
                                        </p:attrNameLst>
                                      </p:cBhvr>
                                      <p:to>
                                        <p:strVal val="hidden"/>
                                      </p:to>
                                    </p:set>
                                  </p:childTnLst>
                                </p:cTn>
                              </p:par>
                              <p:par>
                                <p:cTn id="21" presetID="2" presetClass="exit" presetSubtype="1" fill="hold" nodeType="withEffect">
                                  <p:stCondLst>
                                    <p:cond delay="0"/>
                                  </p:stCondLst>
                                  <p:childTnLst>
                                    <p:anim calcmode="lin" valueType="num">
                                      <p:cBhvr additive="base">
                                        <p:cTn id="22" dur="2000"/>
                                        <p:tgtEl>
                                          <p:spTgt spid="15"/>
                                        </p:tgtEl>
                                        <p:attrNameLst>
                                          <p:attrName>ppt_x</p:attrName>
                                        </p:attrNameLst>
                                      </p:cBhvr>
                                      <p:tavLst>
                                        <p:tav tm="0">
                                          <p:val>
                                            <p:strVal val="ppt_x"/>
                                          </p:val>
                                        </p:tav>
                                        <p:tav tm="100000">
                                          <p:val>
                                            <p:strVal val="ppt_x"/>
                                          </p:val>
                                        </p:tav>
                                      </p:tavLst>
                                    </p:anim>
                                    <p:anim calcmode="lin" valueType="num">
                                      <p:cBhvr additive="base">
                                        <p:cTn id="23" dur="2000"/>
                                        <p:tgtEl>
                                          <p:spTgt spid="15"/>
                                        </p:tgtEl>
                                        <p:attrNameLst>
                                          <p:attrName>ppt_y</p:attrName>
                                        </p:attrNameLst>
                                      </p:cBhvr>
                                      <p:tavLst>
                                        <p:tav tm="0">
                                          <p:val>
                                            <p:strVal val="ppt_y"/>
                                          </p:val>
                                        </p:tav>
                                        <p:tav tm="100000">
                                          <p:val>
                                            <p:strVal val="0-ppt_h/2"/>
                                          </p:val>
                                        </p:tav>
                                      </p:tavLst>
                                    </p:anim>
                                    <p:set>
                                      <p:cBhvr>
                                        <p:cTn id="24" dur="1" fill="hold">
                                          <p:stCondLst>
                                            <p:cond delay="19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13833A1-46C9-FB45-812F-A8AC7B5136EB}" type="slidenum">
              <a:rPr lang="en-US" smtClean="0"/>
              <a:t>72</a:t>
            </a:fld>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61360" y="777240"/>
            <a:ext cx="5486400" cy="3657600"/>
          </a:xfrm>
          <a:prstGeom prst="rect">
            <a:avLst/>
          </a:prstGeom>
        </p:spPr>
      </p:pic>
      <p:cxnSp>
        <p:nvCxnSpPr>
          <p:cNvPr id="5" name="Straight Connector 4"/>
          <p:cNvCxnSpPr/>
          <p:nvPr/>
        </p:nvCxnSpPr>
        <p:spPr>
          <a:xfrm flipH="1" flipV="1">
            <a:off x="5703879" y="1226904"/>
            <a:ext cx="1" cy="2447995"/>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7" name="TextBox 6"/>
              <p:cNvSpPr txBox="1"/>
              <p:nvPr/>
            </p:nvSpPr>
            <p:spPr>
              <a:xfrm>
                <a:off x="8913740" y="1429600"/>
                <a:ext cx="978729"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𝜇</m:t>
                          </m:r>
                        </m:e>
                        <m:sub>
                          <m:r>
                            <a:rPr lang="en-US" b="0" i="1" smtClean="0">
                              <a:latin typeface="Cambria Math" charset="0"/>
                            </a:rPr>
                            <m:t>𝑁𝑢𝑙𝑙</m:t>
                          </m:r>
                        </m:sub>
                      </m:sSub>
                      <m:r>
                        <a:rPr lang="en-US" b="0" i="1" smtClean="0">
                          <a:latin typeface="Cambria Math" charset="0"/>
                        </a:rPr>
                        <m:t>=0</m:t>
                      </m:r>
                    </m:oMath>
                  </m:oMathPara>
                </a14:m>
                <a:endParaRPr lang="en-US" b="0" dirty="0" smtClean="0"/>
              </a:p>
            </p:txBody>
          </p:sp>
        </mc:Choice>
        <mc:Fallback>
          <p:sp>
            <p:nvSpPr>
              <p:cNvPr id="7" name="TextBox 6"/>
              <p:cNvSpPr txBox="1">
                <a:spLocks noRot="1" noChangeAspect="1" noMove="1" noResize="1" noEditPoints="1" noAdjustHandles="1" noChangeArrowheads="1" noChangeShapeType="1" noTextEdit="1"/>
              </p:cNvSpPr>
              <p:nvPr/>
            </p:nvSpPr>
            <p:spPr>
              <a:xfrm>
                <a:off x="8913740" y="1429600"/>
                <a:ext cx="978729" cy="276999"/>
              </a:xfrm>
              <a:prstGeom prst="rect">
                <a:avLst/>
              </a:prstGeom>
              <a:blipFill rotWithShape="0">
                <a:blip r:embed="rId3"/>
                <a:stretch>
                  <a:fillRect l="-4969" r="-5590" b="-22222"/>
                </a:stretch>
              </a:blipFill>
            </p:spPr>
            <p:txBody>
              <a:bodyPr/>
              <a:lstStyle/>
              <a:p>
                <a:r>
                  <a:rPr lang="en-US">
                    <a:noFill/>
                  </a:rPr>
                  <a:t> </a:t>
                </a:r>
              </a:p>
            </p:txBody>
          </p:sp>
        </mc:Fallback>
      </mc:AlternateContent>
      <p:cxnSp>
        <p:nvCxnSpPr>
          <p:cNvPr id="8" name="Straight Connector 7"/>
          <p:cNvCxnSpPr/>
          <p:nvPr/>
        </p:nvCxnSpPr>
        <p:spPr>
          <a:xfrm flipV="1">
            <a:off x="7245986" y="1226904"/>
            <a:ext cx="0" cy="2455147"/>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9" name="TextBox 8"/>
              <p:cNvSpPr txBox="1"/>
              <p:nvPr/>
            </p:nvSpPr>
            <p:spPr>
              <a:xfrm>
                <a:off x="8913740" y="1826443"/>
                <a:ext cx="1125116" cy="322781"/>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𝜇</m:t>
                          </m:r>
                        </m:e>
                        <m:sub>
                          <m:acc>
                            <m:accPr>
                              <m:chr m:val="̂"/>
                              <m:ctrlPr>
                                <a:rPr lang="en-US" b="0" i="1" smtClean="0">
                                  <a:latin typeface="Cambria Math" charset="0"/>
                                </a:rPr>
                              </m:ctrlPr>
                            </m:accPr>
                            <m:e>
                              <m:r>
                                <a:rPr lang="en-US" b="0" i="1" smtClean="0">
                                  <a:latin typeface="Cambria Math" charset="0"/>
                                </a:rPr>
                                <m:t>𝛽</m:t>
                              </m:r>
                            </m:e>
                          </m:acc>
                        </m:sub>
                      </m:sSub>
                      <m:r>
                        <a:rPr lang="en-US" b="0" i="1" smtClean="0">
                          <a:latin typeface="Cambria Math" charset="0"/>
                        </a:rPr>
                        <m:t>=</m:t>
                      </m:r>
                      <m:sSub>
                        <m:sSubPr>
                          <m:ctrlPr>
                            <a:rPr lang="en-US" b="0" i="1" smtClean="0">
                              <a:latin typeface="Cambria Math" charset="0"/>
                            </a:rPr>
                          </m:ctrlPr>
                        </m:sSubPr>
                        <m:e>
                          <m:r>
                            <a:rPr lang="en-US" b="0" i="1" smtClean="0">
                              <a:latin typeface="Cambria Math" charset="0"/>
                            </a:rPr>
                            <m:t>𝜇</m:t>
                          </m:r>
                        </m:e>
                        <m:sub>
                          <m:r>
                            <a:rPr lang="en-US" b="0" i="1" smtClean="0">
                              <a:latin typeface="Cambria Math" charset="0"/>
                            </a:rPr>
                            <m:t>𝑏𝑜𝑜𝑡</m:t>
                          </m:r>
                        </m:sub>
                      </m:sSub>
                    </m:oMath>
                  </m:oMathPara>
                </a14:m>
                <a:endParaRPr lang="en-US" b="0" dirty="0" smtClean="0"/>
              </a:p>
            </p:txBody>
          </p:sp>
        </mc:Choice>
        <mc:Fallback>
          <p:sp>
            <p:nvSpPr>
              <p:cNvPr id="9" name="TextBox 8"/>
              <p:cNvSpPr txBox="1">
                <a:spLocks noRot="1" noChangeAspect="1" noMove="1" noResize="1" noEditPoints="1" noAdjustHandles="1" noChangeArrowheads="1" noChangeShapeType="1" noTextEdit="1"/>
              </p:cNvSpPr>
              <p:nvPr/>
            </p:nvSpPr>
            <p:spPr>
              <a:xfrm>
                <a:off x="8913740" y="1826443"/>
                <a:ext cx="1125116" cy="322781"/>
              </a:xfrm>
              <a:prstGeom prst="rect">
                <a:avLst/>
              </a:prstGeom>
              <a:blipFill rotWithShape="0">
                <a:blip r:embed="rId4"/>
                <a:stretch>
                  <a:fillRect l="-4324" r="-1622" b="-2452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 name="TextBox 9"/>
              <p:cNvSpPr txBox="1"/>
              <p:nvPr/>
            </p:nvSpPr>
            <p:spPr>
              <a:xfrm>
                <a:off x="8913740" y="2248036"/>
                <a:ext cx="927690"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𝜎</m:t>
                          </m:r>
                        </m:e>
                        <m:sub>
                          <m:r>
                            <a:rPr lang="en-US" b="0" i="1" smtClean="0">
                              <a:latin typeface="Cambria Math" charset="0"/>
                            </a:rPr>
                            <m:t>𝑁𝑢𝑙𝑙</m:t>
                          </m:r>
                        </m:sub>
                      </m:sSub>
                      <m:r>
                        <a:rPr lang="en-US" b="0" i="1" smtClean="0">
                          <a:latin typeface="Cambria Math" charset="0"/>
                        </a:rPr>
                        <m:t>= ?</m:t>
                      </m:r>
                    </m:oMath>
                  </m:oMathPara>
                </a14:m>
                <a:endParaRPr lang="en-US" b="0" dirty="0" smtClean="0"/>
              </a:p>
            </p:txBody>
          </p:sp>
        </mc:Choice>
        <mc:Fallback>
          <p:sp>
            <p:nvSpPr>
              <p:cNvPr id="10" name="TextBox 9"/>
              <p:cNvSpPr txBox="1">
                <a:spLocks noRot="1" noChangeAspect="1" noMove="1" noResize="1" noEditPoints="1" noAdjustHandles="1" noChangeArrowheads="1" noChangeShapeType="1" noTextEdit="1"/>
              </p:cNvSpPr>
              <p:nvPr/>
            </p:nvSpPr>
            <p:spPr>
              <a:xfrm>
                <a:off x="8913740" y="2248036"/>
                <a:ext cx="927690" cy="276999"/>
              </a:xfrm>
              <a:prstGeom prst="rect">
                <a:avLst/>
              </a:prstGeom>
              <a:blipFill rotWithShape="0">
                <a:blip r:embed="rId5"/>
                <a:stretch>
                  <a:fillRect l="-2632" t="-146667" r="-5921" b="-180000"/>
                </a:stretch>
              </a:blipFill>
            </p:spPr>
            <p:txBody>
              <a:bodyPr/>
              <a:lstStyle/>
              <a:p>
                <a:r>
                  <a:rPr lang="en-US">
                    <a:noFill/>
                  </a:rPr>
                  <a:t> </a:t>
                </a:r>
              </a:p>
            </p:txBody>
          </p:sp>
        </mc:Fallback>
      </mc:AlternateContent>
      <p:cxnSp>
        <p:nvCxnSpPr>
          <p:cNvPr id="11" name="Straight Connector 10"/>
          <p:cNvCxnSpPr/>
          <p:nvPr/>
        </p:nvCxnSpPr>
        <p:spPr>
          <a:xfrm flipH="1">
            <a:off x="5250107" y="2852747"/>
            <a:ext cx="955519" cy="0"/>
          </a:xfrm>
          <a:prstGeom prst="line">
            <a:avLst/>
          </a:prstGeom>
          <a:ln>
            <a:solidFill>
              <a:schemeClr val="tx1">
                <a:lumMod val="95000"/>
                <a:lumOff val="5000"/>
              </a:schemeClr>
            </a:solidFill>
            <a:headEnd type="triangle"/>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14" name="TextBox 13"/>
              <p:cNvSpPr txBox="1"/>
              <p:nvPr/>
            </p:nvSpPr>
            <p:spPr>
              <a:xfrm>
                <a:off x="8875106" y="2644879"/>
                <a:ext cx="2177840" cy="621132"/>
              </a:xfrm>
              <a:prstGeom prst="rect">
                <a:avLst/>
              </a:prstGeom>
              <a:noFill/>
            </p:spPr>
            <p:txBody>
              <a:bodyPr wrap="none" lIns="0" tIns="0" rIns="0" bIns="0" rtlCol="0">
                <a:spAutoFit/>
              </a:bodyPr>
              <a:lstStyle/>
              <a:p>
                <a:pPr indent="57150"/>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𝜎</m:t>
                          </m:r>
                        </m:e>
                        <m:sub>
                          <m:acc>
                            <m:accPr>
                              <m:chr m:val="̂"/>
                              <m:ctrlPr>
                                <a:rPr lang="en-US" b="0" i="1" smtClean="0">
                                  <a:latin typeface="Cambria Math" charset="0"/>
                                </a:rPr>
                              </m:ctrlPr>
                            </m:accPr>
                            <m:e>
                              <m:r>
                                <a:rPr lang="en-US" b="0" i="1" smtClean="0">
                                  <a:latin typeface="Cambria Math" charset="0"/>
                                </a:rPr>
                                <m:t>𝛽</m:t>
                              </m:r>
                            </m:e>
                          </m:acc>
                        </m:sub>
                      </m:sSub>
                      <m:r>
                        <a:rPr lang="en-US" b="0" i="1" smtClean="0">
                          <a:latin typeface="Cambria Math" charset="0"/>
                        </a:rPr>
                        <m:t>=</m:t>
                      </m:r>
                      <m:r>
                        <a:rPr lang="en-US" b="0" i="1" smtClean="0">
                          <a:latin typeface="Cambria Math" charset="0"/>
                        </a:rPr>
                        <m:t>𝑆𝐸</m:t>
                      </m:r>
                      <m:d>
                        <m:dPr>
                          <m:ctrlPr>
                            <a:rPr lang="en-US" b="0" i="1" smtClean="0">
                              <a:latin typeface="Cambria Math" charset="0"/>
                            </a:rPr>
                          </m:ctrlPr>
                        </m:dPr>
                        <m:e>
                          <m:acc>
                            <m:accPr>
                              <m:chr m:val="̂"/>
                              <m:ctrlPr>
                                <a:rPr lang="en-US" b="0" i="1" smtClean="0">
                                  <a:latin typeface="Cambria Math" charset="0"/>
                                </a:rPr>
                              </m:ctrlPr>
                            </m:accPr>
                            <m:e>
                              <m:r>
                                <a:rPr lang="en-US" i="1">
                                  <a:latin typeface="Cambria Math" charset="0"/>
                                </a:rPr>
                                <m:t>𝛽</m:t>
                              </m:r>
                            </m:e>
                          </m:acc>
                        </m:e>
                      </m:d>
                      <m:r>
                        <a:rPr lang="en-US" b="0" i="0" smtClean="0">
                          <a:latin typeface="Cambria Math" charset="0"/>
                        </a:rPr>
                        <m:t>=</m:t>
                      </m:r>
                      <m:sSub>
                        <m:sSubPr>
                          <m:ctrlPr>
                            <a:rPr lang="en-US" b="0" i="1" smtClean="0">
                              <a:latin typeface="Cambria Math" charset="0"/>
                            </a:rPr>
                          </m:ctrlPr>
                        </m:sSubPr>
                        <m:e>
                          <m:r>
                            <a:rPr lang="en-US" b="0" i="1" smtClean="0">
                              <a:latin typeface="Cambria Math" charset="0"/>
                            </a:rPr>
                            <m:t>𝜎</m:t>
                          </m:r>
                        </m:e>
                        <m:sub>
                          <m:r>
                            <a:rPr lang="en-US" b="0" i="1" smtClean="0">
                              <a:latin typeface="Cambria Math" charset="0"/>
                            </a:rPr>
                            <m:t>𝑏𝑜𝑜𝑡</m:t>
                          </m:r>
                        </m:sub>
                      </m:sSub>
                    </m:oMath>
                  </m:oMathPara>
                </a14:m>
                <a:endParaRPr lang="en-US" b="0" dirty="0" smtClean="0"/>
              </a:p>
              <a:p>
                <a:endParaRPr lang="en-US" b="0" dirty="0" smtClean="0"/>
              </a:p>
            </p:txBody>
          </p:sp>
        </mc:Choice>
        <mc:Fallback>
          <p:sp>
            <p:nvSpPr>
              <p:cNvPr id="14" name="TextBox 13"/>
              <p:cNvSpPr txBox="1">
                <a:spLocks noRot="1" noChangeAspect="1" noMove="1" noResize="1" noEditPoints="1" noAdjustHandles="1" noChangeArrowheads="1" noChangeShapeType="1" noTextEdit="1"/>
              </p:cNvSpPr>
              <p:nvPr/>
            </p:nvSpPr>
            <p:spPr>
              <a:xfrm>
                <a:off x="8875106" y="2644879"/>
                <a:ext cx="2177840" cy="621132"/>
              </a:xfrm>
              <a:prstGeom prst="rect">
                <a:avLst/>
              </a:prstGeom>
              <a:blipFill rotWithShape="0">
                <a:blip r:embed="rId6"/>
                <a:stretch>
                  <a:fillRect t="-11765"/>
                </a:stretch>
              </a:blipFill>
            </p:spPr>
            <p:txBody>
              <a:bodyPr/>
              <a:lstStyle/>
              <a:p>
                <a:r>
                  <a:rPr lang="en-US">
                    <a:noFill/>
                  </a:rPr>
                  <a:t> </a:t>
                </a:r>
              </a:p>
            </p:txBody>
          </p:sp>
        </mc:Fallback>
      </mc:AlternateContent>
      <p:cxnSp>
        <p:nvCxnSpPr>
          <p:cNvPr id="16" name="Straight Connector 15"/>
          <p:cNvCxnSpPr/>
          <p:nvPr/>
        </p:nvCxnSpPr>
        <p:spPr>
          <a:xfrm flipH="1">
            <a:off x="6822401" y="2855690"/>
            <a:ext cx="858559" cy="0"/>
          </a:xfrm>
          <a:prstGeom prst="line">
            <a:avLst/>
          </a:prstGeom>
          <a:ln>
            <a:solidFill>
              <a:schemeClr val="tx1">
                <a:lumMod val="95000"/>
                <a:lumOff val="5000"/>
              </a:schemeClr>
            </a:solidFill>
            <a:headEnd type="triangle"/>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26" name="TextBox 25"/>
              <p:cNvSpPr txBox="1"/>
              <p:nvPr/>
            </p:nvSpPr>
            <p:spPr>
              <a:xfrm>
                <a:off x="3779095" y="5241573"/>
                <a:ext cx="5214794" cy="998607"/>
              </a:xfrm>
              <a:prstGeom prst="rect">
                <a:avLst/>
              </a:prstGeom>
              <a:solidFill>
                <a:schemeClr val="bg2">
                  <a:lumMod val="90000"/>
                </a:schemeClr>
              </a:solidFill>
              <a:ln>
                <a:solidFill>
                  <a:srgbClr val="C00000"/>
                </a:solidFill>
              </a:ln>
            </p:spPr>
            <p:txBody>
              <a:bodyPr wrap="square" lIns="0" tIns="0" rIns="0" bIns="0" rtlCol="0">
                <a:spAutoFit/>
              </a:bodyPr>
              <a:lstStyle/>
              <a:p>
                <a:pPr/>
                <a14:m>
                  <m:oMath xmlns:m="http://schemas.openxmlformats.org/officeDocument/2006/math">
                    <m:r>
                      <a:rPr lang="en-US" sz="2800" b="0" i="1" smtClean="0">
                        <a:solidFill>
                          <a:schemeClr val="tx1">
                            <a:lumMod val="75000"/>
                            <a:lumOff val="25000"/>
                          </a:schemeClr>
                        </a:solidFill>
                        <a:latin typeface="Cambria Math" charset="0"/>
                      </a:rPr>
                      <m:t> </m:t>
                    </m:r>
                    <m:r>
                      <a:rPr lang="en-US" sz="2800" b="0" i="1" smtClean="0">
                        <a:solidFill>
                          <a:schemeClr val="tx1">
                            <a:lumMod val="75000"/>
                            <a:lumOff val="25000"/>
                          </a:schemeClr>
                        </a:solidFill>
                        <a:latin typeface="Cambria Math" charset="0"/>
                      </a:rPr>
                      <m:t>𝑡</m:t>
                    </m:r>
                    <m:r>
                      <a:rPr lang="en-US" sz="2800" b="0" i="1" smtClean="0">
                        <a:solidFill>
                          <a:schemeClr val="tx1">
                            <a:lumMod val="75000"/>
                            <a:lumOff val="25000"/>
                          </a:schemeClr>
                        </a:solidFill>
                        <a:latin typeface="Cambria Math" charset="0"/>
                      </a:rPr>
                      <m:t>=</m:t>
                    </m:r>
                    <m:f>
                      <m:fPr>
                        <m:ctrlPr>
                          <a:rPr lang="mr-IN" sz="2800" b="0" i="1" smtClean="0">
                            <a:solidFill>
                              <a:schemeClr val="tx1">
                                <a:lumMod val="75000"/>
                                <a:lumOff val="25000"/>
                              </a:schemeClr>
                            </a:solidFill>
                            <a:latin typeface="Cambria Math" charset="0"/>
                          </a:rPr>
                        </m:ctrlPr>
                      </m:fPr>
                      <m:num>
                        <m:sSub>
                          <m:sSubPr>
                            <m:ctrlPr>
                              <a:rPr lang="en-US" sz="2800" i="1">
                                <a:solidFill>
                                  <a:schemeClr val="tx1">
                                    <a:lumMod val="75000"/>
                                    <a:lumOff val="25000"/>
                                  </a:schemeClr>
                                </a:solidFill>
                                <a:latin typeface="Cambria Math" charset="0"/>
                              </a:rPr>
                            </m:ctrlPr>
                          </m:sSubPr>
                          <m:e>
                            <m:r>
                              <a:rPr lang="en-US" sz="2800" i="1">
                                <a:solidFill>
                                  <a:schemeClr val="tx1">
                                    <a:lumMod val="75000"/>
                                    <a:lumOff val="25000"/>
                                  </a:schemeClr>
                                </a:solidFill>
                                <a:latin typeface="Cambria Math" charset="0"/>
                              </a:rPr>
                              <m:t> </m:t>
                            </m:r>
                            <m:r>
                              <a:rPr lang="en-US" sz="2800" i="1">
                                <a:solidFill>
                                  <a:schemeClr val="tx1">
                                    <a:lumMod val="75000"/>
                                    <a:lumOff val="25000"/>
                                  </a:schemeClr>
                                </a:solidFill>
                                <a:latin typeface="Cambria Math" charset="0"/>
                              </a:rPr>
                              <m:t>𝜇</m:t>
                            </m:r>
                          </m:e>
                          <m:sub>
                            <m:acc>
                              <m:accPr>
                                <m:chr m:val="̂"/>
                                <m:ctrlPr>
                                  <a:rPr lang="en-US" sz="2800" i="1">
                                    <a:solidFill>
                                      <a:schemeClr val="tx1">
                                        <a:lumMod val="75000"/>
                                        <a:lumOff val="25000"/>
                                      </a:schemeClr>
                                    </a:solidFill>
                                    <a:latin typeface="Cambria Math" charset="0"/>
                                  </a:rPr>
                                </m:ctrlPr>
                              </m:accPr>
                              <m:e>
                                <m:r>
                                  <a:rPr lang="en-US" sz="2800" i="1">
                                    <a:solidFill>
                                      <a:schemeClr val="tx1">
                                        <a:lumMod val="75000"/>
                                        <a:lumOff val="25000"/>
                                      </a:schemeClr>
                                    </a:solidFill>
                                    <a:latin typeface="Cambria Math" charset="0"/>
                                  </a:rPr>
                                  <m:t>𝛽</m:t>
                                </m:r>
                              </m:e>
                            </m:acc>
                          </m:sub>
                        </m:sSub>
                        <m:r>
                          <a:rPr lang="en-US" sz="2800" i="1">
                            <a:solidFill>
                              <a:schemeClr val="tx1">
                                <a:lumMod val="75000"/>
                                <a:lumOff val="25000"/>
                              </a:schemeClr>
                            </a:solidFill>
                            <a:latin typeface="Cambria Math" charset="0"/>
                          </a:rPr>
                          <m:t>−</m:t>
                        </m:r>
                        <m:sSub>
                          <m:sSubPr>
                            <m:ctrlPr>
                              <a:rPr lang="en-US" sz="2800" i="1">
                                <a:solidFill>
                                  <a:schemeClr val="tx1">
                                    <a:lumMod val="75000"/>
                                    <a:lumOff val="25000"/>
                                  </a:schemeClr>
                                </a:solidFill>
                                <a:latin typeface="Cambria Math" charset="0"/>
                              </a:rPr>
                            </m:ctrlPr>
                          </m:sSubPr>
                          <m:e>
                            <m:r>
                              <a:rPr lang="en-US" sz="2800" i="1">
                                <a:solidFill>
                                  <a:schemeClr val="tx1">
                                    <a:lumMod val="75000"/>
                                    <a:lumOff val="25000"/>
                                  </a:schemeClr>
                                </a:solidFill>
                                <a:latin typeface="Cambria Math" charset="0"/>
                              </a:rPr>
                              <m:t>𝜇</m:t>
                            </m:r>
                          </m:e>
                          <m:sub>
                            <m:r>
                              <a:rPr lang="en-US" sz="2800" i="1">
                                <a:solidFill>
                                  <a:schemeClr val="tx1">
                                    <a:lumMod val="75000"/>
                                    <a:lumOff val="25000"/>
                                  </a:schemeClr>
                                </a:solidFill>
                                <a:latin typeface="Cambria Math" charset="0"/>
                              </a:rPr>
                              <m:t>𝑁𝑢𝑙𝑙</m:t>
                            </m:r>
                          </m:sub>
                        </m:sSub>
                      </m:num>
                      <m:den>
                        <m:rad>
                          <m:radPr>
                            <m:degHide m:val="on"/>
                            <m:ctrlPr>
                              <a:rPr lang="en-US" sz="2800" b="0" i="1" smtClean="0">
                                <a:solidFill>
                                  <a:schemeClr val="tx1">
                                    <a:lumMod val="75000"/>
                                    <a:lumOff val="25000"/>
                                  </a:schemeClr>
                                </a:solidFill>
                                <a:latin typeface="Cambria Math" charset="0"/>
                              </a:rPr>
                            </m:ctrlPr>
                          </m:radPr>
                          <m:deg/>
                          <m:e>
                            <m:sSubSup>
                              <m:sSubSupPr>
                                <m:ctrlPr>
                                  <a:rPr lang="en-US" sz="2800" b="0" i="1" smtClean="0">
                                    <a:solidFill>
                                      <a:schemeClr val="tx1">
                                        <a:lumMod val="75000"/>
                                        <a:lumOff val="25000"/>
                                      </a:schemeClr>
                                    </a:solidFill>
                                    <a:latin typeface="Cambria Math" charset="0"/>
                                  </a:rPr>
                                </m:ctrlPr>
                              </m:sSubSupPr>
                              <m:e>
                                <m:r>
                                  <a:rPr lang="en-US" sz="2800" b="0" i="1" smtClean="0">
                                    <a:solidFill>
                                      <a:schemeClr val="tx1">
                                        <a:lumMod val="75000"/>
                                        <a:lumOff val="25000"/>
                                      </a:schemeClr>
                                    </a:solidFill>
                                    <a:latin typeface="Cambria Math" charset="0"/>
                                  </a:rPr>
                                  <m:t>𝜎</m:t>
                                </m:r>
                              </m:e>
                              <m:sub>
                                <m:r>
                                  <a:rPr lang="en-US" sz="2800" b="0" i="1" smtClean="0">
                                    <a:solidFill>
                                      <a:schemeClr val="tx1">
                                        <a:lumMod val="75000"/>
                                        <a:lumOff val="25000"/>
                                      </a:schemeClr>
                                    </a:solidFill>
                                    <a:latin typeface="Cambria Math" charset="0"/>
                                  </a:rPr>
                                  <m:t>𝑁𝑢𝑙𝑙</m:t>
                                </m:r>
                              </m:sub>
                              <m:sup>
                                <m:r>
                                  <a:rPr lang="en-US" sz="2800" b="0" i="1" smtClean="0">
                                    <a:solidFill>
                                      <a:schemeClr val="tx1">
                                        <a:lumMod val="75000"/>
                                        <a:lumOff val="25000"/>
                                      </a:schemeClr>
                                    </a:solidFill>
                                    <a:latin typeface="Cambria Math" charset="0"/>
                                  </a:rPr>
                                  <m:t>2</m:t>
                                </m:r>
                              </m:sup>
                            </m:sSubSup>
                            <m:r>
                              <a:rPr lang="en-US" sz="2800" b="0" i="1" smtClean="0">
                                <a:solidFill>
                                  <a:schemeClr val="tx1">
                                    <a:lumMod val="75000"/>
                                    <a:lumOff val="25000"/>
                                  </a:schemeClr>
                                </a:solidFill>
                                <a:latin typeface="Cambria Math" charset="0"/>
                              </a:rPr>
                              <m:t>+</m:t>
                            </m:r>
                            <m:sSubSup>
                              <m:sSubSupPr>
                                <m:ctrlPr>
                                  <a:rPr lang="en-US" sz="2800" b="0" i="1" smtClean="0">
                                    <a:solidFill>
                                      <a:schemeClr val="tx1">
                                        <a:lumMod val="75000"/>
                                        <a:lumOff val="25000"/>
                                      </a:schemeClr>
                                    </a:solidFill>
                                    <a:latin typeface="Cambria Math" charset="0"/>
                                  </a:rPr>
                                </m:ctrlPr>
                              </m:sSubSupPr>
                              <m:e>
                                <m:r>
                                  <a:rPr lang="en-US" sz="2800" b="0" i="1" smtClean="0">
                                    <a:solidFill>
                                      <a:schemeClr val="tx1">
                                        <a:lumMod val="75000"/>
                                        <a:lumOff val="25000"/>
                                      </a:schemeClr>
                                    </a:solidFill>
                                    <a:latin typeface="Cambria Math" charset="0"/>
                                  </a:rPr>
                                  <m:t>𝜎</m:t>
                                </m:r>
                              </m:e>
                              <m:sub>
                                <m:acc>
                                  <m:accPr>
                                    <m:chr m:val="̂"/>
                                    <m:ctrlPr>
                                      <a:rPr lang="en-US" sz="2800" b="0" i="1" smtClean="0">
                                        <a:solidFill>
                                          <a:schemeClr val="tx1">
                                            <a:lumMod val="75000"/>
                                            <a:lumOff val="25000"/>
                                          </a:schemeClr>
                                        </a:solidFill>
                                        <a:latin typeface="Cambria Math" charset="0"/>
                                      </a:rPr>
                                    </m:ctrlPr>
                                  </m:accPr>
                                  <m:e>
                                    <m:r>
                                      <a:rPr lang="en-US" sz="2800" b="0" i="1" smtClean="0">
                                        <a:solidFill>
                                          <a:schemeClr val="tx1">
                                            <a:lumMod val="75000"/>
                                            <a:lumOff val="25000"/>
                                          </a:schemeClr>
                                        </a:solidFill>
                                        <a:latin typeface="Cambria Math" charset="0"/>
                                      </a:rPr>
                                      <m:t>𝛽</m:t>
                                    </m:r>
                                  </m:e>
                                </m:acc>
                                <m:r>
                                  <a:rPr lang="en-US" sz="2800" b="0" i="1" smtClean="0">
                                    <a:solidFill>
                                      <a:schemeClr val="tx1">
                                        <a:lumMod val="75000"/>
                                        <a:lumOff val="25000"/>
                                      </a:schemeClr>
                                    </a:solidFill>
                                    <a:latin typeface="Cambria Math" charset="0"/>
                                  </a:rPr>
                                  <m:t> </m:t>
                                </m:r>
                              </m:sub>
                              <m:sup>
                                <m:r>
                                  <a:rPr lang="en-US" sz="2800" b="0" i="1" smtClean="0">
                                    <a:solidFill>
                                      <a:schemeClr val="tx1">
                                        <a:lumMod val="75000"/>
                                        <a:lumOff val="25000"/>
                                      </a:schemeClr>
                                    </a:solidFill>
                                    <a:latin typeface="Cambria Math" charset="0"/>
                                  </a:rPr>
                                  <m:t>2</m:t>
                                </m:r>
                              </m:sup>
                            </m:sSubSup>
                          </m:e>
                        </m:rad>
                      </m:den>
                    </m:f>
                    <m:r>
                      <a:rPr lang="en-US" sz="2800" b="0" i="1" smtClean="0">
                        <a:solidFill>
                          <a:schemeClr val="tx1">
                            <a:lumMod val="75000"/>
                            <a:lumOff val="25000"/>
                          </a:schemeClr>
                        </a:solidFill>
                        <a:latin typeface="Cambria Math" charset="0"/>
                      </a:rPr>
                      <m:t>=</m:t>
                    </m:r>
                    <m:f>
                      <m:fPr>
                        <m:ctrlPr>
                          <a:rPr lang="mr-IN" sz="2800" i="1">
                            <a:solidFill>
                              <a:schemeClr val="tx1">
                                <a:lumMod val="75000"/>
                                <a:lumOff val="25000"/>
                              </a:schemeClr>
                            </a:solidFill>
                            <a:latin typeface="Cambria Math" charset="0"/>
                          </a:rPr>
                        </m:ctrlPr>
                      </m:fPr>
                      <m:num>
                        <m:sSub>
                          <m:sSubPr>
                            <m:ctrlPr>
                              <a:rPr lang="en-US" sz="2800" i="1">
                                <a:solidFill>
                                  <a:schemeClr val="tx1">
                                    <a:lumMod val="75000"/>
                                    <a:lumOff val="25000"/>
                                  </a:schemeClr>
                                </a:solidFill>
                                <a:latin typeface="Cambria Math" charset="0"/>
                              </a:rPr>
                            </m:ctrlPr>
                          </m:sSubPr>
                          <m:e>
                            <m:r>
                              <a:rPr lang="en-US" sz="2800" i="1">
                                <a:solidFill>
                                  <a:schemeClr val="tx1">
                                    <a:lumMod val="75000"/>
                                    <a:lumOff val="25000"/>
                                  </a:schemeClr>
                                </a:solidFill>
                                <a:latin typeface="Cambria Math" charset="0"/>
                              </a:rPr>
                              <m:t> </m:t>
                            </m:r>
                            <m:r>
                              <a:rPr lang="en-US" sz="2800" i="1">
                                <a:solidFill>
                                  <a:schemeClr val="tx1">
                                    <a:lumMod val="75000"/>
                                    <a:lumOff val="25000"/>
                                  </a:schemeClr>
                                </a:solidFill>
                                <a:latin typeface="Cambria Math" charset="0"/>
                              </a:rPr>
                              <m:t>𝜇</m:t>
                            </m:r>
                          </m:e>
                          <m:sub>
                            <m:acc>
                              <m:accPr>
                                <m:chr m:val="̂"/>
                                <m:ctrlPr>
                                  <a:rPr lang="en-US" sz="2800" i="1">
                                    <a:solidFill>
                                      <a:schemeClr val="tx1">
                                        <a:lumMod val="75000"/>
                                        <a:lumOff val="25000"/>
                                      </a:schemeClr>
                                    </a:solidFill>
                                    <a:latin typeface="Cambria Math" charset="0"/>
                                  </a:rPr>
                                </m:ctrlPr>
                              </m:accPr>
                              <m:e>
                                <m:r>
                                  <a:rPr lang="en-US" sz="2800" i="1">
                                    <a:solidFill>
                                      <a:schemeClr val="tx1">
                                        <a:lumMod val="75000"/>
                                        <a:lumOff val="25000"/>
                                      </a:schemeClr>
                                    </a:solidFill>
                                    <a:latin typeface="Cambria Math" charset="0"/>
                                  </a:rPr>
                                  <m:t>𝛽</m:t>
                                </m:r>
                              </m:e>
                            </m:acc>
                          </m:sub>
                        </m:sSub>
                      </m:num>
                      <m:den>
                        <m:rad>
                          <m:radPr>
                            <m:degHide m:val="on"/>
                            <m:ctrlPr>
                              <a:rPr lang="en-US" sz="2800" i="1">
                                <a:solidFill>
                                  <a:schemeClr val="tx1">
                                    <a:lumMod val="75000"/>
                                    <a:lumOff val="25000"/>
                                  </a:schemeClr>
                                </a:solidFill>
                                <a:latin typeface="Cambria Math" charset="0"/>
                              </a:rPr>
                            </m:ctrlPr>
                          </m:radPr>
                          <m:deg/>
                          <m:e>
                            <m:sSubSup>
                              <m:sSubSupPr>
                                <m:ctrlPr>
                                  <a:rPr lang="en-US" sz="2800" i="1">
                                    <a:solidFill>
                                      <a:schemeClr val="tx1">
                                        <a:lumMod val="75000"/>
                                        <a:lumOff val="25000"/>
                                      </a:schemeClr>
                                    </a:solidFill>
                                    <a:latin typeface="Cambria Math" charset="0"/>
                                  </a:rPr>
                                </m:ctrlPr>
                              </m:sSubSupPr>
                              <m:e>
                                <m:r>
                                  <a:rPr lang="en-US" sz="2800" i="1">
                                    <a:solidFill>
                                      <a:schemeClr val="tx1">
                                        <a:lumMod val="75000"/>
                                        <a:lumOff val="25000"/>
                                      </a:schemeClr>
                                    </a:solidFill>
                                    <a:latin typeface="Cambria Math" charset="0"/>
                                  </a:rPr>
                                  <m:t>𝜎</m:t>
                                </m:r>
                              </m:e>
                              <m:sub>
                                <m:r>
                                  <a:rPr lang="en-US" sz="2800" i="1">
                                    <a:solidFill>
                                      <a:schemeClr val="tx1">
                                        <a:lumMod val="75000"/>
                                        <a:lumOff val="25000"/>
                                      </a:schemeClr>
                                    </a:solidFill>
                                    <a:latin typeface="Cambria Math" charset="0"/>
                                  </a:rPr>
                                  <m:t>𝑁𝑢𝑙𝑙</m:t>
                                </m:r>
                              </m:sub>
                              <m:sup>
                                <m:r>
                                  <a:rPr lang="en-US" sz="2800" i="1">
                                    <a:solidFill>
                                      <a:schemeClr val="tx1">
                                        <a:lumMod val="75000"/>
                                        <a:lumOff val="25000"/>
                                      </a:schemeClr>
                                    </a:solidFill>
                                    <a:latin typeface="Cambria Math" charset="0"/>
                                  </a:rPr>
                                  <m:t>2</m:t>
                                </m:r>
                              </m:sup>
                            </m:sSubSup>
                            <m:r>
                              <a:rPr lang="en-US" sz="2800" i="1">
                                <a:solidFill>
                                  <a:schemeClr val="tx1">
                                    <a:lumMod val="75000"/>
                                    <a:lumOff val="25000"/>
                                  </a:schemeClr>
                                </a:solidFill>
                                <a:latin typeface="Cambria Math" charset="0"/>
                              </a:rPr>
                              <m:t>+</m:t>
                            </m:r>
                            <m:sSubSup>
                              <m:sSubSupPr>
                                <m:ctrlPr>
                                  <a:rPr lang="en-US" sz="2800" i="1">
                                    <a:solidFill>
                                      <a:schemeClr val="tx1">
                                        <a:lumMod val="75000"/>
                                        <a:lumOff val="25000"/>
                                      </a:schemeClr>
                                    </a:solidFill>
                                    <a:latin typeface="Cambria Math" charset="0"/>
                                  </a:rPr>
                                </m:ctrlPr>
                              </m:sSubSupPr>
                              <m:e>
                                <m:r>
                                  <a:rPr lang="en-US" sz="2800" i="1">
                                    <a:solidFill>
                                      <a:schemeClr val="tx1">
                                        <a:lumMod val="75000"/>
                                        <a:lumOff val="25000"/>
                                      </a:schemeClr>
                                    </a:solidFill>
                                    <a:latin typeface="Cambria Math" charset="0"/>
                                  </a:rPr>
                                  <m:t>𝜎</m:t>
                                </m:r>
                              </m:e>
                              <m:sub>
                                <m:acc>
                                  <m:accPr>
                                    <m:chr m:val="̂"/>
                                    <m:ctrlPr>
                                      <a:rPr lang="en-US" sz="2800" i="1">
                                        <a:solidFill>
                                          <a:schemeClr val="tx1">
                                            <a:lumMod val="75000"/>
                                            <a:lumOff val="25000"/>
                                          </a:schemeClr>
                                        </a:solidFill>
                                        <a:latin typeface="Cambria Math" charset="0"/>
                                      </a:rPr>
                                    </m:ctrlPr>
                                  </m:accPr>
                                  <m:e>
                                    <m:r>
                                      <a:rPr lang="en-US" sz="2800" i="1">
                                        <a:solidFill>
                                          <a:schemeClr val="tx1">
                                            <a:lumMod val="75000"/>
                                            <a:lumOff val="25000"/>
                                          </a:schemeClr>
                                        </a:solidFill>
                                        <a:latin typeface="Cambria Math" charset="0"/>
                                      </a:rPr>
                                      <m:t>𝛽</m:t>
                                    </m:r>
                                  </m:e>
                                </m:acc>
                                <m:r>
                                  <a:rPr lang="en-US" sz="2800" i="1">
                                    <a:solidFill>
                                      <a:schemeClr val="tx1">
                                        <a:lumMod val="75000"/>
                                        <a:lumOff val="25000"/>
                                      </a:schemeClr>
                                    </a:solidFill>
                                    <a:latin typeface="Cambria Math" charset="0"/>
                                  </a:rPr>
                                  <m:t> </m:t>
                                </m:r>
                              </m:sub>
                              <m:sup>
                                <m:r>
                                  <a:rPr lang="en-US" sz="2800" i="1">
                                    <a:solidFill>
                                      <a:schemeClr val="tx1">
                                        <a:lumMod val="75000"/>
                                        <a:lumOff val="25000"/>
                                      </a:schemeClr>
                                    </a:solidFill>
                                    <a:latin typeface="Cambria Math" charset="0"/>
                                  </a:rPr>
                                  <m:t>2</m:t>
                                </m:r>
                              </m:sup>
                            </m:sSubSup>
                          </m:e>
                        </m:rad>
                      </m:den>
                    </m:f>
                  </m:oMath>
                </a14:m>
                <a:r>
                  <a:rPr lang="en-US" sz="2800" b="0" i="1" dirty="0" smtClean="0">
                    <a:solidFill>
                      <a:schemeClr val="tx1">
                        <a:lumMod val="75000"/>
                        <a:lumOff val="25000"/>
                      </a:schemeClr>
                    </a:solidFill>
                    <a:latin typeface="Cambria Math" charset="0"/>
                  </a:rPr>
                  <a:t> = </a:t>
                </a:r>
                <a14:m>
                  <m:oMath xmlns:m="http://schemas.openxmlformats.org/officeDocument/2006/math">
                    <m:f>
                      <m:fPr>
                        <m:ctrlPr>
                          <a:rPr lang="mr-IN" sz="2800" i="1">
                            <a:solidFill>
                              <a:schemeClr val="tx1">
                                <a:lumMod val="75000"/>
                                <a:lumOff val="25000"/>
                              </a:schemeClr>
                            </a:solidFill>
                            <a:latin typeface="Cambria Math" charset="0"/>
                          </a:rPr>
                        </m:ctrlPr>
                      </m:fPr>
                      <m:num>
                        <m:sSub>
                          <m:sSubPr>
                            <m:ctrlPr>
                              <a:rPr lang="en-US" sz="2800" i="1">
                                <a:solidFill>
                                  <a:schemeClr val="tx1">
                                    <a:lumMod val="75000"/>
                                    <a:lumOff val="25000"/>
                                  </a:schemeClr>
                                </a:solidFill>
                                <a:latin typeface="Cambria Math" charset="0"/>
                              </a:rPr>
                            </m:ctrlPr>
                          </m:sSubPr>
                          <m:e>
                            <m:r>
                              <a:rPr lang="en-US" sz="2800" i="1">
                                <a:solidFill>
                                  <a:schemeClr val="tx1">
                                    <a:lumMod val="75000"/>
                                    <a:lumOff val="25000"/>
                                  </a:schemeClr>
                                </a:solidFill>
                                <a:latin typeface="Cambria Math" charset="0"/>
                              </a:rPr>
                              <m:t> </m:t>
                            </m:r>
                            <m:r>
                              <a:rPr lang="en-US" sz="2800" i="1">
                                <a:solidFill>
                                  <a:schemeClr val="tx1">
                                    <a:lumMod val="75000"/>
                                    <a:lumOff val="25000"/>
                                  </a:schemeClr>
                                </a:solidFill>
                                <a:latin typeface="Cambria Math" charset="0"/>
                              </a:rPr>
                              <m:t>𝜇</m:t>
                            </m:r>
                          </m:e>
                          <m:sub>
                            <m:acc>
                              <m:accPr>
                                <m:chr m:val="̂"/>
                                <m:ctrlPr>
                                  <a:rPr lang="en-US" sz="2800" i="1">
                                    <a:solidFill>
                                      <a:schemeClr val="tx1">
                                        <a:lumMod val="75000"/>
                                        <a:lumOff val="25000"/>
                                      </a:schemeClr>
                                    </a:solidFill>
                                    <a:latin typeface="Cambria Math" charset="0"/>
                                  </a:rPr>
                                </m:ctrlPr>
                              </m:accPr>
                              <m:e>
                                <m:r>
                                  <a:rPr lang="en-US" sz="2800" i="1">
                                    <a:solidFill>
                                      <a:schemeClr val="tx1">
                                        <a:lumMod val="75000"/>
                                        <a:lumOff val="25000"/>
                                      </a:schemeClr>
                                    </a:solidFill>
                                    <a:latin typeface="Cambria Math" charset="0"/>
                                  </a:rPr>
                                  <m:t>𝛽</m:t>
                                </m:r>
                              </m:e>
                            </m:acc>
                          </m:sub>
                        </m:sSub>
                      </m:num>
                      <m:den>
                        <m:rad>
                          <m:radPr>
                            <m:degHide m:val="on"/>
                            <m:ctrlPr>
                              <a:rPr lang="en-US" sz="2800" b="0" i="1" smtClean="0">
                                <a:solidFill>
                                  <a:schemeClr val="tx1">
                                    <a:lumMod val="75000"/>
                                    <a:lumOff val="25000"/>
                                  </a:schemeClr>
                                </a:solidFill>
                                <a:latin typeface="Cambria Math" charset="0"/>
                              </a:rPr>
                            </m:ctrlPr>
                          </m:radPr>
                          <m:deg/>
                          <m:e>
                            <m:r>
                              <a:rPr lang="en-US" sz="2800" b="0" i="1" smtClean="0">
                                <a:solidFill>
                                  <a:schemeClr val="tx1">
                                    <a:lumMod val="75000"/>
                                    <a:lumOff val="25000"/>
                                  </a:schemeClr>
                                </a:solidFill>
                                <a:latin typeface="Cambria Math" charset="0"/>
                              </a:rPr>
                              <m:t>2</m:t>
                            </m:r>
                          </m:e>
                        </m:rad>
                        <m:sSub>
                          <m:sSubPr>
                            <m:ctrlPr>
                              <a:rPr lang="en-US" sz="2800" b="0" i="1" smtClean="0">
                                <a:solidFill>
                                  <a:schemeClr val="tx1">
                                    <a:lumMod val="75000"/>
                                    <a:lumOff val="25000"/>
                                  </a:schemeClr>
                                </a:solidFill>
                                <a:latin typeface="Cambria Math" charset="0"/>
                              </a:rPr>
                            </m:ctrlPr>
                          </m:sSubPr>
                          <m:e>
                            <m:r>
                              <a:rPr lang="en-US" sz="2800" b="0" i="1" smtClean="0">
                                <a:solidFill>
                                  <a:schemeClr val="tx1">
                                    <a:lumMod val="75000"/>
                                    <a:lumOff val="25000"/>
                                  </a:schemeClr>
                                </a:solidFill>
                                <a:latin typeface="Cambria Math" charset="0"/>
                              </a:rPr>
                              <m:t>𝜎</m:t>
                            </m:r>
                          </m:e>
                          <m:sub>
                            <m:acc>
                              <m:accPr>
                                <m:chr m:val="̂"/>
                                <m:ctrlPr>
                                  <a:rPr lang="en-US" sz="2800" b="0" i="1" smtClean="0">
                                    <a:solidFill>
                                      <a:schemeClr val="tx1">
                                        <a:lumMod val="75000"/>
                                        <a:lumOff val="25000"/>
                                      </a:schemeClr>
                                    </a:solidFill>
                                    <a:latin typeface="Cambria Math" charset="0"/>
                                  </a:rPr>
                                </m:ctrlPr>
                              </m:accPr>
                              <m:e>
                                <m:r>
                                  <a:rPr lang="en-US" sz="2800" b="0" i="1" smtClean="0">
                                    <a:solidFill>
                                      <a:schemeClr val="tx1">
                                        <a:lumMod val="75000"/>
                                        <a:lumOff val="25000"/>
                                      </a:schemeClr>
                                    </a:solidFill>
                                    <a:latin typeface="Cambria Math" charset="0"/>
                                  </a:rPr>
                                  <m:t>𝛽</m:t>
                                </m:r>
                              </m:e>
                            </m:acc>
                          </m:sub>
                        </m:sSub>
                      </m:den>
                    </m:f>
                  </m:oMath>
                </a14:m>
                <a:endParaRPr lang="en-US" sz="2800" b="0" i="1" dirty="0" smtClean="0">
                  <a:solidFill>
                    <a:schemeClr val="tx1">
                      <a:lumMod val="75000"/>
                      <a:lumOff val="25000"/>
                    </a:schemeClr>
                  </a:solidFill>
                  <a:latin typeface="Cambria Math" charset="0"/>
                </a:endParaRPr>
              </a:p>
            </p:txBody>
          </p:sp>
        </mc:Choice>
        <mc:Fallback>
          <p:sp>
            <p:nvSpPr>
              <p:cNvPr id="26" name="TextBox 25"/>
              <p:cNvSpPr txBox="1">
                <a:spLocks noRot="1" noChangeAspect="1" noMove="1" noResize="1" noEditPoints="1" noAdjustHandles="1" noChangeArrowheads="1" noChangeShapeType="1" noTextEdit="1"/>
              </p:cNvSpPr>
              <p:nvPr/>
            </p:nvSpPr>
            <p:spPr>
              <a:xfrm>
                <a:off x="3779095" y="5241573"/>
                <a:ext cx="5214794" cy="998607"/>
              </a:xfrm>
              <a:prstGeom prst="rect">
                <a:avLst/>
              </a:prstGeom>
              <a:blipFill rotWithShape="0">
                <a:blip r:embed="rId7"/>
                <a:stretch>
                  <a:fillRect/>
                </a:stretch>
              </a:blipFill>
              <a:ln>
                <a:solidFill>
                  <a:srgbClr val="C00000"/>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7" name="Rectangle 26"/>
              <p:cNvSpPr/>
              <p:nvPr/>
            </p:nvSpPr>
            <p:spPr>
              <a:xfrm>
                <a:off x="1000086" y="4312214"/>
                <a:ext cx="10772813" cy="692113"/>
              </a:xfrm>
              <a:prstGeom prst="rect">
                <a:avLst/>
              </a:prstGeom>
            </p:spPr>
            <p:txBody>
              <a:bodyPr wrap="square">
                <a:spAutoFit/>
              </a:bodyPr>
              <a:lstStyle/>
              <a:p>
                <a:r>
                  <a:rPr lang="en-US" dirty="0">
                    <a:latin typeface="Karla" charset="0"/>
                    <a:ea typeface="Karla" charset="0"/>
                    <a:cs typeface="Karla" charset="0"/>
                  </a:rPr>
                  <a:t>Translate this to the significance. Let’s look at the distance of the estimated value of the coefficient in units of SE(</a:t>
                </a:r>
                <a14:m>
                  <m:oMath xmlns:m="http://schemas.openxmlformats.org/officeDocument/2006/math">
                    <m:sSub>
                      <m:sSubPr>
                        <m:ctrlPr>
                          <a:rPr lang="en-US" i="1">
                            <a:latin typeface="Cambria Math" charset="0"/>
                            <a:ea typeface="Karla" charset="0"/>
                            <a:cs typeface="Karla" charset="0"/>
                          </a:rPr>
                        </m:ctrlPr>
                      </m:sSubPr>
                      <m:e>
                        <m:acc>
                          <m:accPr>
                            <m:chr m:val="̂"/>
                            <m:ctrlPr>
                              <a:rPr lang="en-US" i="1">
                                <a:latin typeface="Cambria Math" charset="0"/>
                                <a:ea typeface="Karla" charset="0"/>
                                <a:cs typeface="Karla" charset="0"/>
                              </a:rPr>
                            </m:ctrlPr>
                          </m:accPr>
                          <m:e>
                            <m:r>
                              <a:rPr lang="en-US" i="1">
                                <a:latin typeface="Cambria Math" charset="0"/>
                                <a:ea typeface="Cambria Math" charset="0"/>
                                <a:cs typeface="Cambria Math" charset="0"/>
                              </a:rPr>
                              <m:t>𝛽</m:t>
                            </m:r>
                          </m:e>
                        </m:acc>
                      </m:e>
                      <m:sub>
                        <m:r>
                          <a:rPr lang="en-US" i="1">
                            <a:latin typeface="Cambria Math" charset="0"/>
                            <a:ea typeface="Karla" charset="0"/>
                            <a:cs typeface="Karla" charset="0"/>
                          </a:rPr>
                          <m:t>1</m:t>
                        </m:r>
                      </m:sub>
                    </m:sSub>
                  </m:oMath>
                </a14:m>
                <a:r>
                  <a:rPr lang="en-US" dirty="0">
                    <a:latin typeface="Karla" charset="0"/>
                    <a:ea typeface="Karla" charset="0"/>
                    <a:cs typeface="Karla" charset="0"/>
                  </a:rPr>
                  <a:t>) = </a:t>
                </a:r>
                <a14:m>
                  <m:oMath xmlns:m="http://schemas.openxmlformats.org/officeDocument/2006/math">
                    <m:sSub>
                      <m:sSubPr>
                        <m:ctrlPr>
                          <a:rPr lang="en-US" i="1">
                            <a:latin typeface="Cambria Math" charset="0"/>
                            <a:ea typeface="Karla" charset="0"/>
                            <a:cs typeface="Karla" charset="0"/>
                          </a:rPr>
                        </m:ctrlPr>
                      </m:sSubPr>
                      <m:e>
                        <m:r>
                          <a:rPr lang="en-US" i="1">
                            <a:latin typeface="Cambria Math" charset="0"/>
                            <a:ea typeface="Cambria Math" charset="0"/>
                            <a:cs typeface="Cambria Math" charset="0"/>
                          </a:rPr>
                          <m:t>𝜎</m:t>
                        </m:r>
                      </m:e>
                      <m:sub>
                        <m:sSub>
                          <m:sSubPr>
                            <m:ctrlPr>
                              <a:rPr lang="en-US" i="1">
                                <a:latin typeface="Cambria Math" charset="0"/>
                                <a:ea typeface="Karla" charset="0"/>
                                <a:cs typeface="Karla" charset="0"/>
                              </a:rPr>
                            </m:ctrlPr>
                          </m:sSubPr>
                          <m:e>
                            <m:acc>
                              <m:accPr>
                                <m:chr m:val="̂"/>
                                <m:ctrlPr>
                                  <a:rPr lang="en-US" i="1">
                                    <a:latin typeface="Cambria Math" charset="0"/>
                                    <a:ea typeface="Karla" charset="0"/>
                                    <a:cs typeface="Karla" charset="0"/>
                                  </a:rPr>
                                </m:ctrlPr>
                              </m:accPr>
                              <m:e>
                                <m:r>
                                  <a:rPr lang="en-US" i="1">
                                    <a:latin typeface="Cambria Math" charset="0"/>
                                    <a:ea typeface="Cambria Math" charset="0"/>
                                    <a:cs typeface="Cambria Math" charset="0"/>
                                  </a:rPr>
                                  <m:t>𝛽</m:t>
                                </m:r>
                              </m:e>
                            </m:acc>
                          </m:e>
                          <m:sub>
                            <m:r>
                              <a:rPr lang="en-US" i="1">
                                <a:latin typeface="Cambria Math" charset="0"/>
                                <a:ea typeface="Karla" charset="0"/>
                                <a:cs typeface="Karla" charset="0"/>
                              </a:rPr>
                              <m:t>1</m:t>
                            </m:r>
                          </m:sub>
                        </m:sSub>
                      </m:sub>
                    </m:sSub>
                  </m:oMath>
                </a14:m>
                <a:r>
                  <a:rPr lang="en-US" dirty="0">
                    <a:latin typeface="Karla" charset="0"/>
                    <a:ea typeface="Karla" charset="0"/>
                    <a:cs typeface="Karla" charset="0"/>
                  </a:rPr>
                  <a:t>.</a:t>
                </a:r>
              </a:p>
            </p:txBody>
          </p:sp>
        </mc:Choice>
        <mc:Fallback>
          <p:sp>
            <p:nvSpPr>
              <p:cNvPr id="27" name="Rectangle 26"/>
              <p:cNvSpPr>
                <a:spLocks noRot="1" noChangeAspect="1" noMove="1" noResize="1" noEditPoints="1" noAdjustHandles="1" noChangeArrowheads="1" noChangeShapeType="1" noTextEdit="1"/>
              </p:cNvSpPr>
              <p:nvPr/>
            </p:nvSpPr>
            <p:spPr>
              <a:xfrm>
                <a:off x="1000086" y="4312214"/>
                <a:ext cx="10772813" cy="692113"/>
              </a:xfrm>
              <a:prstGeom prst="rect">
                <a:avLst/>
              </a:prstGeom>
              <a:blipFill rotWithShape="0">
                <a:blip r:embed="rId8"/>
                <a:stretch>
                  <a:fillRect l="-453" t="-4386" b="-7895"/>
                </a:stretch>
              </a:blipFill>
            </p:spPr>
            <p:txBody>
              <a:bodyPr/>
              <a:lstStyle/>
              <a:p>
                <a:r>
                  <a:rPr lang="en-US">
                    <a:noFill/>
                  </a:rPr>
                  <a:t> </a:t>
                </a:r>
              </a:p>
            </p:txBody>
          </p:sp>
        </mc:Fallback>
      </mc:AlternateContent>
    </p:spTree>
    <p:extLst>
      <p:ext uri="{BB962C8B-B14F-4D97-AF65-F5344CB8AC3E}">
        <p14:creationId xmlns:p14="http://schemas.microsoft.com/office/powerpoint/2010/main" val="129333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0" grpId="0"/>
      <p:bldP spid="14" grpId="0"/>
      <p:bldP spid="26" grpId="0" animBg="1"/>
      <p:bldP spid="27" grpId="0"/>
    </p:bldLst>
  </p:timing>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Importance of predictors</a:t>
            </a:r>
            <a:endParaRPr lang="en-US" dirty="0"/>
          </a:p>
        </p:txBody>
      </p:sp>
      <mc:AlternateContent xmlns:mc="http://schemas.openxmlformats.org/markup-compatibility/2006">
        <mc:Choice xmlns:a14="http://schemas.microsoft.com/office/drawing/2010/main" Requires="a14">
          <p:sp>
            <p:nvSpPr>
              <p:cNvPr id="6" name="TextBox 5"/>
              <p:cNvSpPr txBox="1"/>
              <p:nvPr/>
            </p:nvSpPr>
            <p:spPr>
              <a:xfrm>
                <a:off x="972938" y="1143155"/>
                <a:ext cx="10567852" cy="1658146"/>
              </a:xfrm>
              <a:prstGeom prst="rect">
                <a:avLst/>
              </a:prstGeom>
              <a:noFill/>
            </p:spPr>
            <p:txBody>
              <a:bodyPr wrap="square" rtlCol="0">
                <a:spAutoFit/>
              </a:bodyPr>
              <a:lstStyle/>
              <a:p>
                <a:r>
                  <a:rPr lang="en-US" sz="2400" dirty="0" smtClean="0">
                    <a:latin typeface="Karla" charset="0"/>
                    <a:ea typeface="Karla" charset="0"/>
                    <a:cs typeface="Karla" charset="0"/>
                  </a:rPr>
                  <a:t>Translate this to </a:t>
                </a:r>
                <a:r>
                  <a:rPr lang="en-US" sz="2400" dirty="0" smtClean="0">
                    <a:latin typeface="Karla" charset="0"/>
                    <a:ea typeface="Karla" charset="0"/>
                    <a:cs typeface="Karla" charset="0"/>
                  </a:rPr>
                  <a:t>the </a:t>
                </a:r>
                <a:r>
                  <a:rPr lang="en-US" sz="2400" dirty="0" smtClean="0">
                    <a:latin typeface="Karla" charset="0"/>
                    <a:ea typeface="Karla" charset="0"/>
                    <a:cs typeface="Karla" charset="0"/>
                  </a:rPr>
                  <a:t>significance</a:t>
                </a:r>
                <a:r>
                  <a:rPr lang="en-US" sz="2400" dirty="0" smtClean="0">
                    <a:latin typeface="Karla" charset="0"/>
                    <a:ea typeface="Karla" charset="0"/>
                    <a:cs typeface="Karla" charset="0"/>
                  </a:rPr>
                  <a:t>. </a:t>
                </a:r>
                <a:r>
                  <a:rPr lang="en-US" sz="2400" dirty="0" smtClean="0">
                    <a:latin typeface="Karla" charset="0"/>
                    <a:ea typeface="Karla" charset="0"/>
                    <a:cs typeface="Karla" charset="0"/>
                  </a:rPr>
                  <a:t>Let’s look at the distance of the estimated value of the coefficient in units of SE(</a:t>
                </a:r>
                <a14:m>
                  <m:oMath xmlns:m="http://schemas.openxmlformats.org/officeDocument/2006/math">
                    <m:sSub>
                      <m:sSubPr>
                        <m:ctrlPr>
                          <a:rPr lang="en-US" sz="2400" i="1" smtClean="0">
                            <a:latin typeface="Cambria Math" charset="0"/>
                            <a:ea typeface="Karla" charset="0"/>
                            <a:cs typeface="Karla" charset="0"/>
                          </a:rPr>
                        </m:ctrlPr>
                      </m:sSubPr>
                      <m:e>
                        <m:acc>
                          <m:accPr>
                            <m:chr m:val="̂"/>
                            <m:ctrlPr>
                              <a:rPr lang="en-US" sz="2400" i="1" smtClean="0">
                                <a:latin typeface="Cambria Math" charset="0"/>
                                <a:ea typeface="Karla" charset="0"/>
                                <a:cs typeface="Karla" charset="0"/>
                              </a:rPr>
                            </m:ctrlPr>
                          </m:accPr>
                          <m:e>
                            <m:r>
                              <a:rPr lang="en-US" sz="2400" i="1" smtClean="0">
                                <a:latin typeface="Cambria Math" charset="0"/>
                                <a:ea typeface="Cambria Math" charset="0"/>
                                <a:cs typeface="Cambria Math" charset="0"/>
                              </a:rPr>
                              <m:t>𝛽</m:t>
                            </m:r>
                          </m:e>
                        </m:acc>
                      </m:e>
                      <m:sub>
                        <m:r>
                          <a:rPr lang="en-US" sz="2400" b="0" i="1" smtClean="0">
                            <a:latin typeface="Cambria Math" charset="0"/>
                            <a:ea typeface="Karla" charset="0"/>
                            <a:cs typeface="Karla" charset="0"/>
                          </a:rPr>
                          <m:t>1</m:t>
                        </m:r>
                      </m:sub>
                    </m:sSub>
                  </m:oMath>
                </a14:m>
                <a:r>
                  <a:rPr lang="en-US" sz="2400" dirty="0" smtClean="0">
                    <a:latin typeface="Karla" charset="0"/>
                    <a:ea typeface="Karla" charset="0"/>
                    <a:cs typeface="Karla" charset="0"/>
                  </a:rPr>
                  <a:t>) = </a:t>
                </a:r>
                <a14:m>
                  <m:oMath xmlns:m="http://schemas.openxmlformats.org/officeDocument/2006/math">
                    <m:sSub>
                      <m:sSubPr>
                        <m:ctrlPr>
                          <a:rPr lang="en-US" sz="2400" i="1" smtClean="0">
                            <a:latin typeface="Cambria Math" charset="0"/>
                            <a:ea typeface="Karla" charset="0"/>
                            <a:cs typeface="Karla" charset="0"/>
                          </a:rPr>
                        </m:ctrlPr>
                      </m:sSubPr>
                      <m:e>
                        <m:r>
                          <a:rPr lang="en-US" sz="2400" i="1" smtClean="0">
                            <a:latin typeface="Cambria Math" charset="0"/>
                            <a:ea typeface="Cambria Math" charset="0"/>
                            <a:cs typeface="Cambria Math" charset="0"/>
                          </a:rPr>
                          <m:t>𝜎</m:t>
                        </m:r>
                      </m:e>
                      <m:sub>
                        <m:sSub>
                          <m:sSubPr>
                            <m:ctrlPr>
                              <a:rPr lang="en-US" sz="2400" i="1" smtClean="0">
                                <a:latin typeface="Cambria Math" charset="0"/>
                                <a:ea typeface="Karla" charset="0"/>
                                <a:cs typeface="Karla" charset="0"/>
                              </a:rPr>
                            </m:ctrlPr>
                          </m:sSubPr>
                          <m:e>
                            <m:acc>
                              <m:accPr>
                                <m:chr m:val="̂"/>
                                <m:ctrlPr>
                                  <a:rPr lang="en-US" sz="2400" i="1" smtClean="0">
                                    <a:latin typeface="Cambria Math" charset="0"/>
                                    <a:ea typeface="Karla" charset="0"/>
                                    <a:cs typeface="Karla" charset="0"/>
                                  </a:rPr>
                                </m:ctrlPr>
                              </m:accPr>
                              <m:e>
                                <m:r>
                                  <a:rPr lang="en-US" sz="2400" i="1" smtClean="0">
                                    <a:latin typeface="Cambria Math" charset="0"/>
                                    <a:ea typeface="Cambria Math" charset="0"/>
                                    <a:cs typeface="Cambria Math" charset="0"/>
                                  </a:rPr>
                                  <m:t>𝛽</m:t>
                                </m:r>
                              </m:e>
                            </m:acc>
                          </m:e>
                          <m:sub>
                            <m:r>
                              <a:rPr lang="en-US" sz="2400" b="0" i="1" smtClean="0">
                                <a:latin typeface="Cambria Math" charset="0"/>
                                <a:ea typeface="Karla" charset="0"/>
                                <a:cs typeface="Karla" charset="0"/>
                              </a:rPr>
                              <m:t>1</m:t>
                            </m:r>
                          </m:sub>
                        </m:sSub>
                      </m:sub>
                    </m:sSub>
                  </m:oMath>
                </a14:m>
                <a:r>
                  <a:rPr lang="en-US" sz="2400" dirty="0" smtClean="0">
                    <a:latin typeface="Karla" charset="0"/>
                    <a:ea typeface="Karla" charset="0"/>
                    <a:cs typeface="Karla" charset="0"/>
                  </a:rPr>
                  <a:t>. </a:t>
                </a:r>
              </a:p>
              <a:p>
                <a:endParaRPr lang="en-US" sz="2400" dirty="0">
                  <a:latin typeface="Karla" charset="0"/>
                  <a:ea typeface="Karla" charset="0"/>
                  <a:cs typeface="Karla" charset="0"/>
                </a:endParaRPr>
              </a:p>
              <a:p>
                <a:r>
                  <a:rPr lang="en-US" sz="2400" dirty="0" smtClean="0">
                    <a:latin typeface="Karla" charset="0"/>
                    <a:ea typeface="Karla" charset="0"/>
                    <a:cs typeface="Karla" charset="0"/>
                  </a:rPr>
                  <a:t>. </a:t>
                </a:r>
              </a:p>
            </p:txBody>
          </p:sp>
        </mc:Choice>
        <mc:Fallback>
          <p:sp>
            <p:nvSpPr>
              <p:cNvPr id="6" name="TextBox 5"/>
              <p:cNvSpPr txBox="1">
                <a:spLocks noRot="1" noChangeAspect="1" noMove="1" noResize="1" noEditPoints="1" noAdjustHandles="1" noChangeArrowheads="1" noChangeShapeType="1" noTextEdit="1"/>
              </p:cNvSpPr>
              <p:nvPr/>
            </p:nvSpPr>
            <p:spPr>
              <a:xfrm>
                <a:off x="972938" y="1143155"/>
                <a:ext cx="10567852" cy="1658146"/>
              </a:xfrm>
              <a:prstGeom prst="rect">
                <a:avLst/>
              </a:prstGeom>
              <a:blipFill rotWithShape="0">
                <a:blip r:embed="rId3"/>
                <a:stretch>
                  <a:fillRect l="-923" t="-2941" b="-5882"/>
                </a:stretch>
              </a:blipFill>
            </p:spPr>
            <p:txBody>
              <a:bodyPr/>
              <a:lstStyle/>
              <a:p>
                <a:r>
                  <a:rPr lang="en-US">
                    <a:noFill/>
                  </a:rPr>
                  <a:t> </a:t>
                </a:r>
              </a:p>
            </p:txBody>
          </p:sp>
        </mc:Fallback>
      </mc:AlternateContent>
      <p:grpSp>
        <p:nvGrpSpPr>
          <p:cNvPr id="22" name="Group 21"/>
          <p:cNvGrpSpPr/>
          <p:nvPr/>
        </p:nvGrpSpPr>
        <p:grpSpPr>
          <a:xfrm>
            <a:off x="2838450" y="1801070"/>
            <a:ext cx="6515100" cy="4343400"/>
            <a:chOff x="2838450" y="2055901"/>
            <a:chExt cx="6515100" cy="4343400"/>
          </a:xfrm>
        </p:grpSpPr>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38450" y="2055901"/>
              <a:ext cx="6515100" cy="4343400"/>
            </a:xfrm>
            <a:prstGeom prst="rect">
              <a:avLst/>
            </a:prstGeom>
          </p:spPr>
        </p:pic>
        <p:cxnSp>
          <p:nvCxnSpPr>
            <p:cNvPr id="11" name="Straight Arrow Connector 10"/>
            <p:cNvCxnSpPr/>
            <p:nvPr/>
          </p:nvCxnSpPr>
          <p:spPr>
            <a:xfrm flipH="1">
              <a:off x="4152275" y="3097013"/>
              <a:ext cx="2104589" cy="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flipH="1">
              <a:off x="4152275" y="3343179"/>
              <a:ext cx="725494" cy="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0" name="Rectangle 19"/>
                <p:cNvSpPr/>
                <p:nvPr/>
              </p:nvSpPr>
              <p:spPr>
                <a:xfrm>
                  <a:off x="4229367" y="3343551"/>
                  <a:ext cx="571310" cy="41511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charset="0"/>
                                <a:ea typeface="Karla" charset="0"/>
                                <a:cs typeface="Karla" charset="0"/>
                              </a:rPr>
                            </m:ctrlPr>
                          </m:sSubPr>
                          <m:e>
                            <m:r>
                              <a:rPr lang="en-US" i="1">
                                <a:latin typeface="Cambria Math" charset="0"/>
                                <a:ea typeface="Cambria Math" charset="0"/>
                                <a:cs typeface="Cambria Math" charset="0"/>
                              </a:rPr>
                              <m:t>𝜎</m:t>
                            </m:r>
                          </m:e>
                          <m:sub>
                            <m:sSub>
                              <m:sSubPr>
                                <m:ctrlPr>
                                  <a:rPr lang="en-US" i="1">
                                    <a:latin typeface="Cambria Math" charset="0"/>
                                    <a:ea typeface="Karla" charset="0"/>
                                    <a:cs typeface="Karla" charset="0"/>
                                  </a:rPr>
                                </m:ctrlPr>
                              </m:sSubPr>
                              <m:e>
                                <m:acc>
                                  <m:accPr>
                                    <m:chr m:val="̂"/>
                                    <m:ctrlPr>
                                      <a:rPr lang="en-US" i="1">
                                        <a:latin typeface="Cambria Math" charset="0"/>
                                        <a:ea typeface="Karla" charset="0"/>
                                        <a:cs typeface="Karla" charset="0"/>
                                      </a:rPr>
                                    </m:ctrlPr>
                                  </m:accPr>
                                  <m:e>
                                    <m:r>
                                      <a:rPr lang="en-US" i="1">
                                        <a:latin typeface="Cambria Math" charset="0"/>
                                        <a:ea typeface="Cambria Math" charset="0"/>
                                        <a:cs typeface="Cambria Math" charset="0"/>
                                      </a:rPr>
                                      <m:t>𝛽</m:t>
                                    </m:r>
                                  </m:e>
                                </m:acc>
                              </m:e>
                              <m:sub>
                                <m:r>
                                  <a:rPr lang="en-US" i="1">
                                    <a:latin typeface="Cambria Math" charset="0"/>
                                    <a:ea typeface="Karla" charset="0"/>
                                    <a:cs typeface="Karla" charset="0"/>
                                  </a:rPr>
                                  <m:t>1</m:t>
                                </m:r>
                              </m:sub>
                            </m:sSub>
                          </m:sub>
                        </m:sSub>
                      </m:oMath>
                    </m:oMathPara>
                  </a14:m>
                  <a:endParaRPr lang="en-US" dirty="0"/>
                </a:p>
              </p:txBody>
            </p:sp>
          </mc:Choice>
          <mc:Fallback xmlns="">
            <p:sp>
              <p:nvSpPr>
                <p:cNvPr id="20" name="Rectangle 19"/>
                <p:cNvSpPr>
                  <a:spLocks noRot="1" noChangeAspect="1" noMove="1" noResize="1" noEditPoints="1" noAdjustHandles="1" noChangeArrowheads="1" noChangeShapeType="1" noTextEdit="1"/>
                </p:cNvSpPr>
                <p:nvPr/>
              </p:nvSpPr>
              <p:spPr>
                <a:xfrm>
                  <a:off x="4229367" y="3343551"/>
                  <a:ext cx="571310" cy="415114"/>
                </a:xfrm>
                <a:prstGeom prst="rect">
                  <a:avLst/>
                </a:prstGeom>
                <a:blipFill rotWithShape="0">
                  <a:blip r:embed="rId5"/>
                  <a:stretch>
                    <a:fillRect r="-21277" b="-88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Rectangle 20"/>
                <p:cNvSpPr/>
                <p:nvPr/>
              </p:nvSpPr>
              <p:spPr>
                <a:xfrm>
                  <a:off x="4306459" y="2618925"/>
                  <a:ext cx="973985" cy="41511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charset="0"/>
                                <a:ea typeface="Karla" charset="0"/>
                                <a:cs typeface="Karla" charset="0"/>
                              </a:rPr>
                            </m:ctrlPr>
                          </m:sSubPr>
                          <m:e>
                            <m:r>
                              <a:rPr lang="en-US" i="1" smtClean="0">
                                <a:latin typeface="Cambria Math" charset="0"/>
                                <a:ea typeface="Cambria Math" charset="0"/>
                                <a:cs typeface="Cambria Math" charset="0"/>
                              </a:rPr>
                              <m:t>𝜇</m:t>
                            </m:r>
                          </m:e>
                          <m:sub>
                            <m:sSub>
                              <m:sSubPr>
                                <m:ctrlPr>
                                  <a:rPr lang="en-US" i="1">
                                    <a:latin typeface="Cambria Math" charset="0"/>
                                    <a:ea typeface="Karla" charset="0"/>
                                    <a:cs typeface="Karla" charset="0"/>
                                  </a:rPr>
                                </m:ctrlPr>
                              </m:sSubPr>
                              <m:e>
                                <m:acc>
                                  <m:accPr>
                                    <m:chr m:val="̂"/>
                                    <m:ctrlPr>
                                      <a:rPr lang="en-US" i="1">
                                        <a:latin typeface="Cambria Math" charset="0"/>
                                        <a:ea typeface="Karla" charset="0"/>
                                        <a:cs typeface="Karla" charset="0"/>
                                      </a:rPr>
                                    </m:ctrlPr>
                                  </m:accPr>
                                  <m:e>
                                    <m:r>
                                      <a:rPr lang="en-US" i="1">
                                        <a:latin typeface="Cambria Math" charset="0"/>
                                        <a:ea typeface="Cambria Math" charset="0"/>
                                        <a:cs typeface="Cambria Math" charset="0"/>
                                      </a:rPr>
                                      <m:t>𝛽</m:t>
                                    </m:r>
                                  </m:e>
                                </m:acc>
                              </m:e>
                              <m:sub>
                                <m:r>
                                  <a:rPr lang="en-US" i="1">
                                    <a:latin typeface="Cambria Math" charset="0"/>
                                    <a:ea typeface="Karla" charset="0"/>
                                    <a:cs typeface="Karla" charset="0"/>
                                  </a:rPr>
                                  <m:t>1</m:t>
                                </m:r>
                              </m:sub>
                            </m:sSub>
                          </m:sub>
                        </m:sSub>
                        <m:r>
                          <a:rPr lang="en-US" b="0" i="1" smtClean="0">
                            <a:latin typeface="Cambria Math" charset="0"/>
                            <a:ea typeface="Karla" charset="0"/>
                            <a:cs typeface="Karla" charset="0"/>
                          </a:rPr>
                          <m:t>−0</m:t>
                        </m:r>
                      </m:oMath>
                    </m:oMathPara>
                  </a14:m>
                  <a:endParaRPr lang="en-US" dirty="0"/>
                </a:p>
              </p:txBody>
            </p:sp>
          </mc:Choice>
          <mc:Fallback xmlns="">
            <p:sp>
              <p:nvSpPr>
                <p:cNvPr id="21" name="Rectangle 20"/>
                <p:cNvSpPr>
                  <a:spLocks noRot="1" noChangeAspect="1" noMove="1" noResize="1" noEditPoints="1" noAdjustHandles="1" noChangeArrowheads="1" noChangeShapeType="1" noTextEdit="1"/>
                </p:cNvSpPr>
                <p:nvPr/>
              </p:nvSpPr>
              <p:spPr>
                <a:xfrm>
                  <a:off x="4306459" y="2618925"/>
                  <a:ext cx="973985" cy="415114"/>
                </a:xfrm>
                <a:prstGeom prst="rect">
                  <a:avLst/>
                </a:prstGeom>
                <a:blipFill rotWithShape="0">
                  <a:blip r:embed="rId6"/>
                  <a:stretch>
                    <a:fillRect b="-8824"/>
                  </a:stretch>
                </a:blipFill>
              </p:spPr>
              <p:txBody>
                <a:bodyPr/>
                <a:lstStyle/>
                <a:p>
                  <a:r>
                    <a:rPr lang="en-US">
                      <a:noFill/>
                    </a:rPr>
                    <a:t> </a:t>
                  </a:r>
                </a:p>
              </p:txBody>
            </p:sp>
          </mc:Fallback>
        </mc:AlternateContent>
      </p:grpSp>
      <p:pic>
        <p:nvPicPr>
          <p:cNvPr id="12" name="Picture 11"/>
          <p:cNvPicPr>
            <a:picLocks noChangeAspect="1"/>
          </p:cNvPicPr>
          <p:nvPr/>
        </p:nvPicPr>
        <p:blipFill>
          <a:blip r:embed="rId7"/>
          <a:stretch>
            <a:fillRect/>
          </a:stretch>
        </p:blipFill>
        <p:spPr>
          <a:xfrm>
            <a:off x="9691670" y="4777588"/>
            <a:ext cx="1849120" cy="1005840"/>
          </a:xfrm>
          <a:prstGeom prst="rect">
            <a:avLst/>
          </a:prstGeom>
        </p:spPr>
      </p:pic>
      <p:sp>
        <p:nvSpPr>
          <p:cNvPr id="3" name="Slide Number Placeholder 2"/>
          <p:cNvSpPr>
            <a:spLocks noGrp="1"/>
          </p:cNvSpPr>
          <p:nvPr>
            <p:ph type="sldNum" sz="quarter" idx="12"/>
          </p:nvPr>
        </p:nvSpPr>
        <p:spPr/>
        <p:txBody>
          <a:bodyPr/>
          <a:lstStyle/>
          <a:p>
            <a:fld id="{81B7CCDB-6D39-0547-B7B3-C80E39D6513A}" type="slidenum">
              <a:rPr lang="en-US" smtClean="0"/>
              <a:t>73</a:t>
            </a:fld>
            <a:endParaRPr lang="en-US"/>
          </a:p>
        </p:txBody>
      </p:sp>
      <mc:AlternateContent xmlns:mc="http://schemas.openxmlformats.org/markup-compatibility/2006">
        <mc:Choice xmlns:a14="http://schemas.microsoft.com/office/drawing/2010/main" Requires="a14">
          <p:sp>
            <p:nvSpPr>
              <p:cNvPr id="13" name="TextBox 12"/>
              <p:cNvSpPr txBox="1"/>
              <p:nvPr/>
            </p:nvSpPr>
            <p:spPr>
              <a:xfrm>
                <a:off x="8721573" y="2857214"/>
                <a:ext cx="2908413" cy="144725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solidFill>
                            <a:schemeClr val="tx1">
                              <a:lumMod val="75000"/>
                              <a:lumOff val="25000"/>
                            </a:schemeClr>
                          </a:solidFill>
                          <a:latin typeface="Cambria Math" charset="0"/>
                        </a:rPr>
                        <m:t>𝑡</m:t>
                      </m:r>
                      <m:r>
                        <a:rPr lang="en-US" sz="2800" b="0" i="1" smtClean="0">
                          <a:solidFill>
                            <a:schemeClr val="tx1">
                              <a:lumMod val="75000"/>
                              <a:lumOff val="25000"/>
                            </a:schemeClr>
                          </a:solidFill>
                          <a:latin typeface="Cambria Math" charset="0"/>
                        </a:rPr>
                        <m:t>=</m:t>
                      </m:r>
                      <m:f>
                        <m:fPr>
                          <m:ctrlPr>
                            <a:rPr lang="en-US" sz="2800" b="0" i="1" smtClean="0">
                              <a:solidFill>
                                <a:schemeClr val="tx1">
                                  <a:lumMod val="75000"/>
                                  <a:lumOff val="25000"/>
                                </a:schemeClr>
                              </a:solidFill>
                              <a:latin typeface="Cambria Math" charset="0"/>
                            </a:rPr>
                          </m:ctrlPr>
                        </m:fPr>
                        <m:num>
                          <m:sSub>
                            <m:sSubPr>
                              <m:ctrlPr>
                                <a:rPr lang="en-US" sz="2800" i="1">
                                  <a:solidFill>
                                    <a:schemeClr val="tx1">
                                      <a:lumMod val="75000"/>
                                      <a:lumOff val="25000"/>
                                    </a:schemeClr>
                                  </a:solidFill>
                                  <a:latin typeface="Cambria Math" charset="0"/>
                                  <a:ea typeface="Karla" charset="0"/>
                                  <a:cs typeface="Karla" charset="0"/>
                                </a:rPr>
                              </m:ctrlPr>
                            </m:sSubPr>
                            <m:e>
                              <m:r>
                                <a:rPr lang="en-US" sz="2800" i="1">
                                  <a:solidFill>
                                    <a:schemeClr val="tx1">
                                      <a:lumMod val="75000"/>
                                      <a:lumOff val="25000"/>
                                    </a:schemeClr>
                                  </a:solidFill>
                                  <a:latin typeface="Cambria Math" charset="0"/>
                                  <a:ea typeface="Cambria Math" charset="0"/>
                                  <a:cs typeface="Cambria Math" charset="0"/>
                                </a:rPr>
                                <m:t>𝜇</m:t>
                              </m:r>
                            </m:e>
                            <m:sub>
                              <m:sSub>
                                <m:sSubPr>
                                  <m:ctrlPr>
                                    <a:rPr lang="en-US" sz="2800" i="1">
                                      <a:solidFill>
                                        <a:schemeClr val="tx1">
                                          <a:lumMod val="75000"/>
                                          <a:lumOff val="25000"/>
                                        </a:schemeClr>
                                      </a:solidFill>
                                      <a:latin typeface="Cambria Math" charset="0"/>
                                      <a:ea typeface="Karla" charset="0"/>
                                      <a:cs typeface="Karla" charset="0"/>
                                    </a:rPr>
                                  </m:ctrlPr>
                                </m:sSubPr>
                                <m:e>
                                  <m:acc>
                                    <m:accPr>
                                      <m:chr m:val="̂"/>
                                      <m:ctrlPr>
                                        <a:rPr lang="en-US" sz="2800" i="1">
                                          <a:solidFill>
                                            <a:schemeClr val="tx1">
                                              <a:lumMod val="75000"/>
                                              <a:lumOff val="25000"/>
                                            </a:schemeClr>
                                          </a:solidFill>
                                          <a:latin typeface="Cambria Math" charset="0"/>
                                          <a:ea typeface="Karla" charset="0"/>
                                          <a:cs typeface="Karla" charset="0"/>
                                        </a:rPr>
                                      </m:ctrlPr>
                                    </m:accPr>
                                    <m:e>
                                      <m:r>
                                        <a:rPr lang="en-US" sz="2800" i="1">
                                          <a:solidFill>
                                            <a:schemeClr val="tx1">
                                              <a:lumMod val="75000"/>
                                              <a:lumOff val="25000"/>
                                            </a:schemeClr>
                                          </a:solidFill>
                                          <a:latin typeface="Cambria Math" charset="0"/>
                                          <a:ea typeface="Cambria Math" charset="0"/>
                                          <a:cs typeface="Cambria Math" charset="0"/>
                                        </a:rPr>
                                        <m:t>𝛽</m:t>
                                      </m:r>
                                    </m:e>
                                  </m:acc>
                                </m:e>
                                <m:sub>
                                  <m:r>
                                    <a:rPr lang="en-US" sz="2800" i="1">
                                      <a:solidFill>
                                        <a:schemeClr val="tx1">
                                          <a:lumMod val="75000"/>
                                          <a:lumOff val="25000"/>
                                        </a:schemeClr>
                                      </a:solidFill>
                                      <a:latin typeface="Cambria Math" charset="0"/>
                                      <a:ea typeface="Karla" charset="0"/>
                                      <a:cs typeface="Karla" charset="0"/>
                                    </a:rPr>
                                    <m:t>1</m:t>
                                  </m:r>
                                </m:sub>
                              </m:sSub>
                            </m:sub>
                          </m:sSub>
                          <m:r>
                            <a:rPr lang="en-US" sz="2800" b="0" i="1" smtClean="0">
                              <a:solidFill>
                                <a:schemeClr val="tx1">
                                  <a:lumMod val="75000"/>
                                  <a:lumOff val="25000"/>
                                </a:schemeClr>
                              </a:solidFill>
                              <a:latin typeface="Cambria Math" charset="0"/>
                              <a:ea typeface="Karla" charset="0"/>
                              <a:cs typeface="Karla" charset="0"/>
                            </a:rPr>
                            <m:t>−0</m:t>
                          </m:r>
                        </m:num>
                        <m:den>
                          <m:sSub>
                            <m:sSubPr>
                              <m:ctrlPr>
                                <a:rPr lang="en-US" sz="2800" i="1">
                                  <a:solidFill>
                                    <a:schemeClr val="tx1">
                                      <a:lumMod val="75000"/>
                                      <a:lumOff val="25000"/>
                                    </a:schemeClr>
                                  </a:solidFill>
                                  <a:latin typeface="Cambria Math" charset="0"/>
                                  <a:ea typeface="Karla" charset="0"/>
                                  <a:cs typeface="Karla" charset="0"/>
                                </a:rPr>
                              </m:ctrlPr>
                            </m:sSubPr>
                            <m:e>
                              <m:r>
                                <a:rPr lang="en-US" sz="2800" i="1">
                                  <a:solidFill>
                                    <a:schemeClr val="tx1">
                                      <a:lumMod val="75000"/>
                                      <a:lumOff val="25000"/>
                                    </a:schemeClr>
                                  </a:solidFill>
                                  <a:latin typeface="Cambria Math" charset="0"/>
                                  <a:ea typeface="Cambria Math" charset="0"/>
                                  <a:cs typeface="Cambria Math" charset="0"/>
                                </a:rPr>
                                <m:t>𝜎</m:t>
                              </m:r>
                            </m:e>
                            <m:sub>
                              <m:sSub>
                                <m:sSubPr>
                                  <m:ctrlPr>
                                    <a:rPr lang="en-US" sz="2800" i="1">
                                      <a:solidFill>
                                        <a:schemeClr val="tx1">
                                          <a:lumMod val="75000"/>
                                          <a:lumOff val="25000"/>
                                        </a:schemeClr>
                                      </a:solidFill>
                                      <a:latin typeface="Cambria Math" charset="0"/>
                                      <a:ea typeface="Karla" charset="0"/>
                                      <a:cs typeface="Karla" charset="0"/>
                                    </a:rPr>
                                  </m:ctrlPr>
                                </m:sSubPr>
                                <m:e>
                                  <m:acc>
                                    <m:accPr>
                                      <m:chr m:val="̂"/>
                                      <m:ctrlPr>
                                        <a:rPr lang="en-US" sz="2800" i="1">
                                          <a:solidFill>
                                            <a:schemeClr val="tx1">
                                              <a:lumMod val="75000"/>
                                              <a:lumOff val="25000"/>
                                            </a:schemeClr>
                                          </a:solidFill>
                                          <a:latin typeface="Cambria Math" charset="0"/>
                                          <a:ea typeface="Karla" charset="0"/>
                                          <a:cs typeface="Karla" charset="0"/>
                                        </a:rPr>
                                      </m:ctrlPr>
                                    </m:accPr>
                                    <m:e>
                                      <m:r>
                                        <a:rPr lang="en-US" sz="2800" i="1">
                                          <a:solidFill>
                                            <a:schemeClr val="tx1">
                                              <a:lumMod val="75000"/>
                                              <a:lumOff val="25000"/>
                                            </a:schemeClr>
                                          </a:solidFill>
                                          <a:latin typeface="Cambria Math" charset="0"/>
                                          <a:ea typeface="Cambria Math" charset="0"/>
                                          <a:cs typeface="Cambria Math" charset="0"/>
                                        </a:rPr>
                                        <m:t>𝛽</m:t>
                                      </m:r>
                                    </m:e>
                                  </m:acc>
                                </m:e>
                                <m:sub>
                                  <m:r>
                                    <a:rPr lang="en-US" sz="2800" i="1">
                                      <a:solidFill>
                                        <a:schemeClr val="tx1">
                                          <a:lumMod val="75000"/>
                                          <a:lumOff val="25000"/>
                                        </a:schemeClr>
                                      </a:solidFill>
                                      <a:latin typeface="Cambria Math" charset="0"/>
                                      <a:ea typeface="Karla" charset="0"/>
                                      <a:cs typeface="Karla" charset="0"/>
                                    </a:rPr>
                                    <m:t>1</m:t>
                                  </m:r>
                                </m:sub>
                              </m:sSub>
                            </m:sub>
                          </m:sSub>
                        </m:den>
                      </m:f>
                    </m:oMath>
                  </m:oMathPara>
                </a14:m>
                <a:endParaRPr lang="en-US" sz="2800" b="0" i="1" dirty="0" smtClean="0">
                  <a:solidFill>
                    <a:schemeClr val="tx1">
                      <a:lumMod val="75000"/>
                      <a:lumOff val="25000"/>
                    </a:schemeClr>
                  </a:solidFill>
                  <a:latin typeface="Cambria Math" charset="0"/>
                </a:endParaRPr>
              </a:p>
              <a:p>
                <a:endParaRPr lang="en-US" sz="2800" dirty="0">
                  <a:solidFill>
                    <a:schemeClr val="tx1">
                      <a:lumMod val="75000"/>
                      <a:lumOff val="25000"/>
                    </a:schemeClr>
                  </a:solidFill>
                </a:endParaRPr>
              </a:p>
            </p:txBody>
          </p:sp>
        </mc:Choice>
        <mc:Fallback>
          <p:sp>
            <p:nvSpPr>
              <p:cNvPr id="13" name="TextBox 12"/>
              <p:cNvSpPr txBox="1">
                <a:spLocks noRot="1" noChangeAspect="1" noMove="1" noResize="1" noEditPoints="1" noAdjustHandles="1" noChangeArrowheads="1" noChangeShapeType="1" noTextEdit="1"/>
              </p:cNvSpPr>
              <p:nvPr/>
            </p:nvSpPr>
            <p:spPr>
              <a:xfrm>
                <a:off x="8721573" y="2857214"/>
                <a:ext cx="2908413" cy="1447256"/>
              </a:xfrm>
              <a:prstGeom prst="rect">
                <a:avLst/>
              </a:prstGeom>
              <a:blipFill rotWithShape="0">
                <a:blip r:embed="rId8"/>
                <a:stretch>
                  <a:fillRect/>
                </a:stretch>
              </a:blipFill>
            </p:spPr>
            <p:txBody>
              <a:bodyPr/>
              <a:lstStyle/>
              <a:p>
                <a:r>
                  <a:rPr lang="en-US">
                    <a:noFill/>
                  </a:rPr>
                  <a:t> </a:t>
                </a:r>
              </a:p>
            </p:txBody>
          </p:sp>
        </mc:Fallback>
      </mc:AlternateContent>
      <p:sp>
        <p:nvSpPr>
          <p:cNvPr id="4" name="Rectangle 3"/>
          <p:cNvSpPr/>
          <p:nvPr/>
        </p:nvSpPr>
        <p:spPr>
          <a:xfrm>
            <a:off x="2104012" y="2967335"/>
            <a:ext cx="7983982" cy="2646878"/>
          </a:xfrm>
          <a:prstGeom prst="rect">
            <a:avLst/>
          </a:prstGeom>
          <a:noFill/>
        </p:spPr>
        <p:txBody>
          <a:bodyPr wrap="none" lIns="91440" tIns="45720" rIns="91440" bIns="45720">
            <a:spAutoFit/>
          </a:bodyPr>
          <a:lstStyle/>
          <a:p>
            <a:pPr algn="ctr"/>
            <a:r>
              <a:rPr lang="en-US" sz="16600" b="1" cap="none" spc="0" dirty="0" smtClean="0">
                <a:ln w="6600">
                  <a:solidFill>
                    <a:schemeClr val="accent2"/>
                  </a:solidFill>
                  <a:prstDash val="solid"/>
                </a:ln>
                <a:solidFill>
                  <a:srgbClr val="FFFFFF"/>
                </a:solidFill>
                <a:effectLst>
                  <a:outerShdw dist="38100" dir="2700000" algn="tl" rotWithShape="0">
                    <a:schemeClr val="accent2"/>
                  </a:outerShdw>
                </a:effectLst>
              </a:rPr>
              <a:t>REMOVE</a:t>
            </a:r>
            <a:endParaRPr lang="en-US" sz="16600" b="1" cap="none" spc="0" dirty="0">
              <a:ln w="6600">
                <a:solidFill>
                  <a:schemeClr val="accent2"/>
                </a:solidFill>
                <a:prstDash val="solid"/>
              </a:ln>
              <a:solidFill>
                <a:srgbClr val="FFFFFF"/>
              </a:solidFill>
              <a:effectLst>
                <a:outerShdw dist="38100" dir="2700000" algn="tl" rotWithShape="0">
                  <a:schemeClr val="accent2"/>
                </a:outerShdw>
              </a:effectLst>
            </a:endParaRPr>
          </a:p>
        </p:txBody>
      </p:sp>
    </p:spTree>
    <p:extLst>
      <p:ext uri="{BB962C8B-B14F-4D97-AF65-F5344CB8AC3E}">
        <p14:creationId xmlns:p14="http://schemas.microsoft.com/office/powerpoint/2010/main" val="113683572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Importance of predictors</a:t>
            </a:r>
            <a:endParaRPr lang="en-US" dirty="0"/>
          </a:p>
        </p:txBody>
      </p:sp>
      <mc:AlternateContent xmlns:mc="http://schemas.openxmlformats.org/markup-compatibility/2006">
        <mc:Choice xmlns:a14="http://schemas.microsoft.com/office/drawing/2010/main" Requires="a14">
          <p:sp>
            <p:nvSpPr>
              <p:cNvPr id="6" name="TextBox 5"/>
              <p:cNvSpPr txBox="1"/>
              <p:nvPr/>
            </p:nvSpPr>
            <p:spPr>
              <a:xfrm>
                <a:off x="454323" y="1263874"/>
                <a:ext cx="7024650" cy="4635051"/>
              </a:xfrm>
              <a:prstGeom prst="rect">
                <a:avLst/>
              </a:prstGeom>
              <a:noFill/>
            </p:spPr>
            <p:txBody>
              <a:bodyPr wrap="square" rtlCol="0">
                <a:spAutoFit/>
              </a:bodyPr>
              <a:lstStyle/>
              <a:p>
                <a:r>
                  <a:rPr lang="en-US" sz="2200" dirty="0" smtClean="0">
                    <a:solidFill>
                      <a:schemeClr val="tx1">
                        <a:lumMod val="75000"/>
                        <a:lumOff val="25000"/>
                      </a:schemeClr>
                    </a:solidFill>
                    <a:latin typeface="Karla" charset="0"/>
                    <a:ea typeface="Karla" charset="0"/>
                    <a:cs typeface="Karla" charset="0"/>
                  </a:rPr>
                  <a:t>And also evaluate how often a particular value of </a:t>
                </a:r>
                <a:r>
                  <a:rPr lang="en-US" sz="2200" i="1" dirty="0" smtClean="0">
                    <a:solidFill>
                      <a:schemeClr val="tx1">
                        <a:lumMod val="75000"/>
                        <a:lumOff val="25000"/>
                      </a:schemeClr>
                    </a:solidFill>
                    <a:latin typeface="Karla" charset="0"/>
                    <a:ea typeface="Karla" charset="0"/>
                    <a:cs typeface="Karla" charset="0"/>
                  </a:rPr>
                  <a:t>t</a:t>
                </a:r>
                <a:r>
                  <a:rPr lang="en-US" sz="2200" dirty="0" smtClean="0">
                    <a:solidFill>
                      <a:schemeClr val="tx1">
                        <a:lumMod val="75000"/>
                        <a:lumOff val="25000"/>
                      </a:schemeClr>
                    </a:solidFill>
                    <a:latin typeface="Karla" charset="0"/>
                    <a:ea typeface="Karla" charset="0"/>
                    <a:cs typeface="Karla" charset="0"/>
                  </a:rPr>
                  <a:t> can occur by accident (using the shuffled data)?</a:t>
                </a:r>
              </a:p>
              <a:p>
                <a:endParaRPr lang="en-US" sz="2200" dirty="0">
                  <a:solidFill>
                    <a:schemeClr val="tx1">
                      <a:lumMod val="75000"/>
                      <a:lumOff val="25000"/>
                    </a:schemeClr>
                  </a:solidFill>
                  <a:latin typeface="Karla" charset="0"/>
                  <a:ea typeface="Karla" charset="0"/>
                  <a:cs typeface="Karla" charset="0"/>
                </a:endParaRPr>
              </a:p>
              <a:p>
                <a:pPr>
                  <a:spcAft>
                    <a:spcPts val="1200"/>
                  </a:spcAft>
                </a:pPr>
                <a:r>
                  <a:rPr lang="en-US" sz="2200" dirty="0" smtClean="0">
                    <a:solidFill>
                      <a:schemeClr val="tx1">
                        <a:lumMod val="75000"/>
                        <a:lumOff val="25000"/>
                      </a:schemeClr>
                    </a:solidFill>
                    <a:latin typeface="Karla" charset="0"/>
                    <a:ea typeface="Karla" charset="0"/>
                    <a:cs typeface="Karla" charset="0"/>
                  </a:rPr>
                  <a:t>We expect </a:t>
                </a:r>
                <a:r>
                  <a:rPr lang="en-US" sz="2200" dirty="0">
                    <a:solidFill>
                      <a:schemeClr val="tx1">
                        <a:lumMod val="75000"/>
                        <a:lumOff val="25000"/>
                      </a:schemeClr>
                    </a:solidFill>
                    <a:latin typeface="Karla" charset="0"/>
                    <a:ea typeface="Karla" charset="0"/>
                    <a:cs typeface="Karla" charset="0"/>
                  </a:rPr>
                  <a:t>that </a:t>
                </a:r>
                <a:r>
                  <a:rPr lang="en-US" sz="2200" i="1" dirty="0" smtClean="0">
                    <a:solidFill>
                      <a:schemeClr val="tx1">
                        <a:lumMod val="75000"/>
                        <a:lumOff val="25000"/>
                      </a:schemeClr>
                    </a:solidFill>
                    <a:latin typeface="Karla" charset="0"/>
                    <a:ea typeface="Karla" charset="0"/>
                    <a:cs typeface="Karla" charset="0"/>
                  </a:rPr>
                  <a:t>t </a:t>
                </a:r>
                <a:r>
                  <a:rPr lang="en-US" sz="2200" dirty="0" smtClean="0">
                    <a:solidFill>
                      <a:schemeClr val="tx1">
                        <a:lumMod val="75000"/>
                        <a:lumOff val="25000"/>
                      </a:schemeClr>
                    </a:solidFill>
                    <a:latin typeface="Karla" charset="0"/>
                    <a:ea typeface="Karla" charset="0"/>
                    <a:cs typeface="Karla" charset="0"/>
                  </a:rPr>
                  <a:t>will </a:t>
                </a:r>
                <a:r>
                  <a:rPr lang="en-US" sz="2200" dirty="0">
                    <a:solidFill>
                      <a:schemeClr val="tx1">
                        <a:lumMod val="75000"/>
                        <a:lumOff val="25000"/>
                      </a:schemeClr>
                    </a:solidFill>
                    <a:latin typeface="Karla" charset="0"/>
                    <a:ea typeface="Karla" charset="0"/>
                    <a:cs typeface="Karla" charset="0"/>
                  </a:rPr>
                  <a:t>have a </a:t>
                </a:r>
                <a:r>
                  <a:rPr lang="en-US" sz="2200" i="1" dirty="0">
                    <a:solidFill>
                      <a:schemeClr val="tx1">
                        <a:lumMod val="75000"/>
                        <a:lumOff val="25000"/>
                      </a:schemeClr>
                    </a:solidFill>
                    <a:latin typeface="Karla" charset="0"/>
                    <a:ea typeface="Karla" charset="0"/>
                    <a:cs typeface="Karla" charset="0"/>
                  </a:rPr>
                  <a:t>t-distribution with n-2 degrees </a:t>
                </a:r>
                <a:r>
                  <a:rPr lang="en-US" sz="2200" dirty="0">
                    <a:solidFill>
                      <a:schemeClr val="tx1">
                        <a:lumMod val="75000"/>
                        <a:lumOff val="25000"/>
                      </a:schemeClr>
                    </a:solidFill>
                    <a:latin typeface="Karla" charset="0"/>
                    <a:ea typeface="Karla" charset="0"/>
                    <a:cs typeface="Karla" charset="0"/>
                  </a:rPr>
                  <a:t>of freedom. </a:t>
                </a:r>
              </a:p>
              <a:p>
                <a:pPr>
                  <a:spcAft>
                    <a:spcPts val="1200"/>
                  </a:spcAft>
                </a:pPr>
                <a:r>
                  <a:rPr lang="en-US" sz="2200" dirty="0">
                    <a:solidFill>
                      <a:schemeClr val="tx1">
                        <a:lumMod val="75000"/>
                        <a:lumOff val="25000"/>
                      </a:schemeClr>
                    </a:solidFill>
                    <a:latin typeface="Karla" charset="0"/>
                    <a:ea typeface="Karla" charset="0"/>
                    <a:cs typeface="Karla" charset="0"/>
                  </a:rPr>
                  <a:t>To </a:t>
                </a:r>
                <a:r>
                  <a:rPr lang="en-US" sz="2200" dirty="0" smtClean="0">
                    <a:solidFill>
                      <a:schemeClr val="tx1">
                        <a:lumMod val="75000"/>
                        <a:lumOff val="25000"/>
                      </a:schemeClr>
                    </a:solidFill>
                    <a:latin typeface="Karla" charset="0"/>
                    <a:ea typeface="Karla" charset="0"/>
                    <a:cs typeface="Karla" charset="0"/>
                  </a:rPr>
                  <a:t>compute </a:t>
                </a:r>
                <a:r>
                  <a:rPr lang="en-US" sz="2200" dirty="0">
                    <a:solidFill>
                      <a:schemeClr val="tx1">
                        <a:lumMod val="75000"/>
                        <a:lumOff val="25000"/>
                      </a:schemeClr>
                    </a:solidFill>
                    <a:latin typeface="Karla" charset="0"/>
                    <a:ea typeface="Karla" charset="0"/>
                    <a:cs typeface="Karla" charset="0"/>
                  </a:rPr>
                  <a:t>the </a:t>
                </a:r>
                <a:r>
                  <a:rPr lang="en-US" sz="2200" dirty="0" smtClean="0">
                    <a:solidFill>
                      <a:schemeClr val="tx1">
                        <a:lumMod val="75000"/>
                        <a:lumOff val="25000"/>
                      </a:schemeClr>
                    </a:solidFill>
                    <a:latin typeface="Karla" charset="0"/>
                    <a:ea typeface="Karla" charset="0"/>
                    <a:cs typeface="Karla" charset="0"/>
                  </a:rPr>
                  <a:t>probability </a:t>
                </a:r>
                <a:r>
                  <a:rPr lang="en-US" sz="2200" dirty="0">
                    <a:solidFill>
                      <a:schemeClr val="tx1">
                        <a:lumMod val="75000"/>
                        <a:lumOff val="25000"/>
                      </a:schemeClr>
                    </a:solidFill>
                    <a:latin typeface="Karla" charset="0"/>
                    <a:ea typeface="Karla" charset="0"/>
                    <a:cs typeface="Karla" charset="0"/>
                  </a:rPr>
                  <a:t>of </a:t>
                </a:r>
                <a:r>
                  <a:rPr lang="en-US" sz="2200" dirty="0" smtClean="0">
                    <a:solidFill>
                      <a:schemeClr val="tx1">
                        <a:lumMod val="75000"/>
                        <a:lumOff val="25000"/>
                      </a:schemeClr>
                    </a:solidFill>
                    <a:latin typeface="Karla" charset="0"/>
                    <a:ea typeface="Karla" charset="0"/>
                    <a:cs typeface="Karla" charset="0"/>
                  </a:rPr>
                  <a:t>observing any value equal to </a:t>
                </a:r>
                <a:r>
                  <a:rPr lang="en-US" sz="2200" dirty="0">
                    <a:solidFill>
                      <a:schemeClr val="tx1">
                        <a:lumMod val="75000"/>
                        <a:lumOff val="25000"/>
                      </a:schemeClr>
                    </a:solidFill>
                    <a:latin typeface="Karla" charset="0"/>
                    <a:ea typeface="Karla" charset="0"/>
                    <a:cs typeface="Karla" charset="0"/>
                  </a:rPr>
                  <a:t> </a:t>
                </a:r>
                <a14:m>
                  <m:oMath xmlns:m="http://schemas.openxmlformats.org/officeDocument/2006/math">
                    <m:r>
                      <a:rPr lang="en-US" sz="2200" i="1">
                        <a:solidFill>
                          <a:schemeClr val="tx1">
                            <a:lumMod val="75000"/>
                            <a:lumOff val="25000"/>
                          </a:schemeClr>
                        </a:solidFill>
                        <a:latin typeface="Cambria Math" charset="0"/>
                        <a:ea typeface="Karla" charset="0"/>
                        <a:cs typeface="Karla" charset="0"/>
                      </a:rPr>
                      <m:t>|</m:t>
                    </m:r>
                    <m:r>
                      <a:rPr lang="en-US" sz="2200" i="1">
                        <a:solidFill>
                          <a:schemeClr val="tx1">
                            <a:lumMod val="75000"/>
                            <a:lumOff val="25000"/>
                          </a:schemeClr>
                        </a:solidFill>
                        <a:latin typeface="Cambria Math" charset="0"/>
                        <a:ea typeface="Karla" charset="0"/>
                        <a:cs typeface="Karla" charset="0"/>
                      </a:rPr>
                      <m:t>𝑡</m:t>
                    </m:r>
                    <m:r>
                      <a:rPr lang="en-US" sz="2200" i="1">
                        <a:solidFill>
                          <a:schemeClr val="tx1">
                            <a:lumMod val="75000"/>
                            <a:lumOff val="25000"/>
                          </a:schemeClr>
                        </a:solidFill>
                        <a:latin typeface="Cambria Math" charset="0"/>
                        <a:ea typeface="Karla" charset="0"/>
                        <a:cs typeface="Karla" charset="0"/>
                      </a:rPr>
                      <m:t>|</m:t>
                    </m:r>
                  </m:oMath>
                </a14:m>
                <a:r>
                  <a:rPr lang="en-US" sz="2200" dirty="0">
                    <a:solidFill>
                      <a:schemeClr val="tx1">
                        <a:lumMod val="75000"/>
                        <a:lumOff val="25000"/>
                      </a:schemeClr>
                    </a:solidFill>
                    <a:latin typeface="Karla" charset="0"/>
                    <a:ea typeface="Karla" charset="0"/>
                    <a:cs typeface="Karla" charset="0"/>
                  </a:rPr>
                  <a:t> or </a:t>
                </a:r>
                <a:r>
                  <a:rPr lang="en-US" sz="2200" dirty="0" smtClean="0">
                    <a:solidFill>
                      <a:schemeClr val="tx1">
                        <a:lumMod val="75000"/>
                        <a:lumOff val="25000"/>
                      </a:schemeClr>
                    </a:solidFill>
                    <a:latin typeface="Karla" charset="0"/>
                    <a:ea typeface="Karla" charset="0"/>
                    <a:cs typeface="Karla" charset="0"/>
                  </a:rPr>
                  <a:t>larger, assuming  </a:t>
                </a:r>
                <a14:m>
                  <m:oMath xmlns:m="http://schemas.openxmlformats.org/officeDocument/2006/math">
                    <m:sSub>
                      <m:sSubPr>
                        <m:ctrlPr>
                          <a:rPr lang="en-US" sz="2200" i="1">
                            <a:solidFill>
                              <a:schemeClr val="tx1">
                                <a:lumMod val="75000"/>
                                <a:lumOff val="25000"/>
                              </a:schemeClr>
                            </a:solidFill>
                            <a:latin typeface="Cambria Math" charset="0"/>
                            <a:ea typeface="Karla" charset="0"/>
                            <a:cs typeface="Karla" charset="0"/>
                          </a:rPr>
                        </m:ctrlPr>
                      </m:sSubPr>
                      <m:e>
                        <m:acc>
                          <m:accPr>
                            <m:chr m:val="̂"/>
                            <m:ctrlPr>
                              <a:rPr lang="en-US" sz="2200" i="1">
                                <a:solidFill>
                                  <a:schemeClr val="tx1">
                                    <a:lumMod val="75000"/>
                                    <a:lumOff val="25000"/>
                                  </a:schemeClr>
                                </a:solidFill>
                                <a:latin typeface="Cambria Math" charset="0"/>
                                <a:ea typeface="Karla" charset="0"/>
                                <a:cs typeface="Karla" charset="0"/>
                              </a:rPr>
                            </m:ctrlPr>
                          </m:accPr>
                          <m:e>
                            <m:r>
                              <a:rPr lang="en-US" sz="2200" i="1">
                                <a:solidFill>
                                  <a:schemeClr val="tx1">
                                    <a:lumMod val="75000"/>
                                    <a:lumOff val="25000"/>
                                  </a:schemeClr>
                                </a:solidFill>
                                <a:latin typeface="Cambria Math" charset="0"/>
                                <a:ea typeface="Karla" charset="0"/>
                                <a:cs typeface="Karla" charset="0"/>
                              </a:rPr>
                              <m:t>𝛽</m:t>
                            </m:r>
                          </m:e>
                        </m:acc>
                      </m:e>
                      <m:sub>
                        <m:r>
                          <a:rPr lang="en-US" sz="2200" i="1">
                            <a:solidFill>
                              <a:schemeClr val="tx1">
                                <a:lumMod val="75000"/>
                                <a:lumOff val="25000"/>
                              </a:schemeClr>
                            </a:solidFill>
                            <a:latin typeface="Cambria Math" charset="0"/>
                            <a:ea typeface="Karla" charset="0"/>
                            <a:cs typeface="Karla" charset="0"/>
                          </a:rPr>
                          <m:t>1</m:t>
                        </m:r>
                      </m:sub>
                    </m:sSub>
                    <m:r>
                      <a:rPr lang="en-US" sz="2200" i="1">
                        <a:solidFill>
                          <a:schemeClr val="tx1">
                            <a:lumMod val="75000"/>
                            <a:lumOff val="25000"/>
                          </a:schemeClr>
                        </a:solidFill>
                        <a:latin typeface="Cambria Math" charset="0"/>
                        <a:ea typeface="Karla" charset="0"/>
                        <a:cs typeface="Karla" charset="0"/>
                      </a:rPr>
                      <m:t>=0</m:t>
                    </m:r>
                  </m:oMath>
                </a14:m>
                <a:r>
                  <a:rPr lang="en-US" sz="2200" dirty="0">
                    <a:solidFill>
                      <a:schemeClr val="tx1">
                        <a:lumMod val="75000"/>
                        <a:lumOff val="25000"/>
                      </a:schemeClr>
                    </a:solidFill>
                    <a:latin typeface="Karla" charset="0"/>
                    <a:ea typeface="Karla" charset="0"/>
                    <a:cs typeface="Karla" charset="0"/>
                  </a:rPr>
                  <a:t> is easy. We call this probability the </a:t>
                </a:r>
                <a:r>
                  <a:rPr lang="en-US" sz="2200" b="1" dirty="0">
                    <a:solidFill>
                      <a:schemeClr val="tx1">
                        <a:lumMod val="75000"/>
                        <a:lumOff val="25000"/>
                      </a:schemeClr>
                    </a:solidFill>
                    <a:latin typeface="Karla" charset="0"/>
                    <a:ea typeface="Karla" charset="0"/>
                    <a:cs typeface="Karla" charset="0"/>
                  </a:rPr>
                  <a:t>p-value</a:t>
                </a:r>
                <a:r>
                  <a:rPr lang="en-US" sz="2200" dirty="0">
                    <a:solidFill>
                      <a:schemeClr val="tx1">
                        <a:lumMod val="75000"/>
                        <a:lumOff val="25000"/>
                      </a:schemeClr>
                    </a:solidFill>
                    <a:latin typeface="Karla" charset="0"/>
                    <a:ea typeface="Karla" charset="0"/>
                    <a:cs typeface="Karla" charset="0"/>
                  </a:rPr>
                  <a:t>. </a:t>
                </a:r>
              </a:p>
              <a:p>
                <a:pPr lvl="1">
                  <a:spcAft>
                    <a:spcPts val="1200"/>
                  </a:spcAft>
                </a:pPr>
                <a:r>
                  <a:rPr lang="en-US" sz="2200" i="1" dirty="0">
                    <a:solidFill>
                      <a:schemeClr val="tx1">
                        <a:lumMod val="75000"/>
                        <a:lumOff val="25000"/>
                      </a:schemeClr>
                    </a:solidFill>
                    <a:latin typeface="Karla" charset="0"/>
                    <a:ea typeface="Karla" charset="0"/>
                    <a:cs typeface="Karla" charset="0"/>
                  </a:rPr>
                  <a:t>a small p-value indicates that it is unlikely to observe such a substantial association between the predictor and the response due to chance</a:t>
                </a:r>
              </a:p>
              <a:p>
                <a:r>
                  <a:rPr lang="en-US" sz="2200" dirty="0" smtClean="0">
                    <a:solidFill>
                      <a:schemeClr val="tx1">
                        <a:lumMod val="75000"/>
                        <a:lumOff val="25000"/>
                      </a:schemeClr>
                    </a:solidFill>
                    <a:latin typeface="Karla" charset="0"/>
                    <a:ea typeface="Karla" charset="0"/>
                    <a:cs typeface="Karla" charset="0"/>
                  </a:rPr>
                  <a:t> </a:t>
                </a:r>
              </a:p>
            </p:txBody>
          </p:sp>
        </mc:Choice>
        <mc:Fallback>
          <p:sp>
            <p:nvSpPr>
              <p:cNvPr id="6" name="TextBox 5"/>
              <p:cNvSpPr txBox="1">
                <a:spLocks noRot="1" noChangeAspect="1" noMove="1" noResize="1" noEditPoints="1" noAdjustHandles="1" noChangeArrowheads="1" noChangeShapeType="1" noTextEdit="1"/>
              </p:cNvSpPr>
              <p:nvPr/>
            </p:nvSpPr>
            <p:spPr>
              <a:xfrm>
                <a:off x="454323" y="1263874"/>
                <a:ext cx="7024650" cy="4635051"/>
              </a:xfrm>
              <a:prstGeom prst="rect">
                <a:avLst/>
              </a:prstGeom>
              <a:blipFill rotWithShape="0">
                <a:blip r:embed="rId3"/>
                <a:stretch>
                  <a:fillRect l="-1128" t="-788"/>
                </a:stretch>
              </a:blipFill>
            </p:spPr>
            <p:txBody>
              <a:bodyPr/>
              <a:lstStyle/>
              <a:p>
                <a:r>
                  <a:rPr lang="en-US">
                    <a:noFill/>
                  </a:rPr>
                  <a:t> </a:t>
                </a:r>
              </a:p>
            </p:txBody>
          </p:sp>
        </mc:Fallback>
      </mc:AlternateContent>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69457" y="1601237"/>
            <a:ext cx="5486400" cy="3657600"/>
          </a:xfrm>
          <a:prstGeom prst="rect">
            <a:avLst/>
          </a:prstGeom>
        </p:spPr>
      </p:pic>
      <p:sp>
        <p:nvSpPr>
          <p:cNvPr id="3" name="Slide Number Placeholder 2"/>
          <p:cNvSpPr>
            <a:spLocks noGrp="1"/>
          </p:cNvSpPr>
          <p:nvPr>
            <p:ph type="sldNum" sz="quarter" idx="12"/>
          </p:nvPr>
        </p:nvSpPr>
        <p:spPr/>
        <p:txBody>
          <a:bodyPr/>
          <a:lstStyle/>
          <a:p>
            <a:fld id="{81B7CCDB-6D39-0547-B7B3-C80E39D6513A}" type="slidenum">
              <a:rPr lang="en-US" smtClean="0"/>
              <a:t>74</a:t>
            </a:fld>
            <a:endParaRPr lang="en-US"/>
          </a:p>
        </p:txBody>
      </p:sp>
      <p:sp>
        <p:nvSpPr>
          <p:cNvPr id="4" name="Rectangle 3"/>
          <p:cNvSpPr/>
          <p:nvPr/>
        </p:nvSpPr>
        <p:spPr>
          <a:xfrm rot="19821632">
            <a:off x="928559" y="1702969"/>
            <a:ext cx="10334881" cy="3154710"/>
          </a:xfrm>
          <a:prstGeom prst="rect">
            <a:avLst/>
          </a:prstGeom>
          <a:noFill/>
        </p:spPr>
        <p:txBody>
          <a:bodyPr wrap="none" lIns="91440" tIns="45720" rIns="91440" bIns="45720">
            <a:spAutoFit/>
          </a:bodyPr>
          <a:lstStyle/>
          <a:p>
            <a:pPr algn="ctr"/>
            <a:r>
              <a:rPr lang="en-US" sz="19900" b="0" cap="none" spc="0"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Karla" charset="0"/>
                <a:ea typeface="Karla" charset="0"/>
                <a:cs typeface="Karla" charset="0"/>
              </a:rPr>
              <a:t>FIX THIS </a:t>
            </a:r>
            <a:endParaRPr lang="en-US" sz="199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Tree>
    <p:extLst>
      <p:ext uri="{BB962C8B-B14F-4D97-AF65-F5344CB8AC3E}">
        <p14:creationId xmlns:p14="http://schemas.microsoft.com/office/powerpoint/2010/main" val="1632599845"/>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Importance of predictors</a:t>
            </a:r>
            <a:endParaRPr lang="en-US" dirty="0"/>
          </a:p>
        </p:txBody>
      </p:sp>
      <p:sp>
        <p:nvSpPr>
          <p:cNvPr id="6" name="TextBox 5"/>
          <p:cNvSpPr txBox="1"/>
          <p:nvPr/>
        </p:nvSpPr>
        <p:spPr>
          <a:xfrm>
            <a:off x="853495" y="1196707"/>
            <a:ext cx="10989213" cy="1569660"/>
          </a:xfrm>
          <a:prstGeom prst="rect">
            <a:avLst/>
          </a:prstGeom>
          <a:noFill/>
        </p:spPr>
        <p:txBody>
          <a:bodyPr wrap="square" rtlCol="0">
            <a:spAutoFit/>
          </a:bodyPr>
          <a:lstStyle/>
          <a:p>
            <a:r>
              <a:rPr lang="en-US" sz="2400" dirty="0" smtClean="0">
                <a:solidFill>
                  <a:schemeClr val="tx1">
                    <a:lumMod val="75000"/>
                    <a:lumOff val="25000"/>
                  </a:schemeClr>
                </a:solidFill>
                <a:latin typeface="Karla" charset="0"/>
                <a:ea typeface="Karla" charset="0"/>
                <a:cs typeface="Karla" charset="0"/>
              </a:rPr>
              <a:t>What we need to determine is how different is the distribution of the estimated coefficients from a predictor that Y is independent from. </a:t>
            </a:r>
          </a:p>
          <a:p>
            <a:r>
              <a:rPr lang="en-US" sz="2400" dirty="0" smtClean="0">
                <a:solidFill>
                  <a:schemeClr val="tx1">
                    <a:lumMod val="75000"/>
                    <a:lumOff val="25000"/>
                  </a:schemeClr>
                </a:solidFill>
                <a:latin typeface="Karla" charset="0"/>
                <a:ea typeface="Karla" charset="0"/>
                <a:cs typeface="Karla" charset="0"/>
              </a:rPr>
              <a:t>In other words we should compare the distribution to the distribution generated with random data.  </a:t>
            </a:r>
          </a:p>
        </p:txBody>
      </p:sp>
      <p:pic>
        <p:nvPicPr>
          <p:cNvPr id="9" name="Picture 8"/>
          <p:cNvPicPr>
            <a:picLocks noChangeAspect="1"/>
          </p:cNvPicPr>
          <p:nvPr/>
        </p:nvPicPr>
        <p:blipFill rotWithShape="1">
          <a:blip r:embed="rId3">
            <a:extLst>
              <a:ext uri="{28A0092B-C50C-407E-A947-70E740481C1C}">
                <a14:useLocalDpi xmlns:a14="http://schemas.microsoft.com/office/drawing/2010/main" val="0"/>
              </a:ext>
            </a:extLst>
          </a:blip>
          <a:srcRect l="10558" t="3453" r="7775" b="1546"/>
          <a:stretch/>
        </p:blipFill>
        <p:spPr>
          <a:xfrm>
            <a:off x="3512336" y="2979267"/>
            <a:ext cx="5167327" cy="4007315"/>
          </a:xfrm>
          <a:prstGeom prst="rect">
            <a:avLst/>
          </a:prstGeom>
        </p:spPr>
      </p:pic>
      <p:sp>
        <p:nvSpPr>
          <p:cNvPr id="5" name="Rectangle 4"/>
          <p:cNvSpPr/>
          <p:nvPr/>
        </p:nvSpPr>
        <p:spPr>
          <a:xfrm>
            <a:off x="2104012" y="2967335"/>
            <a:ext cx="7983982" cy="2646878"/>
          </a:xfrm>
          <a:prstGeom prst="rect">
            <a:avLst/>
          </a:prstGeom>
          <a:noFill/>
        </p:spPr>
        <p:txBody>
          <a:bodyPr wrap="none" lIns="91440" tIns="45720" rIns="91440" bIns="45720">
            <a:spAutoFit/>
          </a:bodyPr>
          <a:lstStyle/>
          <a:p>
            <a:pPr algn="ctr"/>
            <a:r>
              <a:rPr lang="en-US" sz="16600" b="1" cap="none" spc="0" dirty="0" smtClean="0">
                <a:ln w="6600">
                  <a:solidFill>
                    <a:schemeClr val="accent2"/>
                  </a:solidFill>
                  <a:prstDash val="solid"/>
                </a:ln>
                <a:solidFill>
                  <a:srgbClr val="FFFFFF"/>
                </a:solidFill>
                <a:effectLst>
                  <a:outerShdw dist="38100" dir="2700000" algn="tl" rotWithShape="0">
                    <a:schemeClr val="accent2"/>
                  </a:outerShdw>
                </a:effectLst>
              </a:rPr>
              <a:t>REMOVE</a:t>
            </a:r>
            <a:endParaRPr lang="en-US" sz="16600" b="1" cap="none" spc="0" dirty="0">
              <a:ln w="6600">
                <a:solidFill>
                  <a:schemeClr val="accent2"/>
                </a:solidFill>
                <a:prstDash val="solid"/>
              </a:ln>
              <a:solidFill>
                <a:srgbClr val="FFFFFF"/>
              </a:solidFill>
              <a:effectLst>
                <a:outerShdw dist="38100" dir="2700000" algn="tl" rotWithShape="0">
                  <a:schemeClr val="accent2"/>
                </a:outerShdw>
              </a:effectLst>
            </a:endParaRPr>
          </a:p>
        </p:txBody>
      </p:sp>
    </p:spTree>
    <p:extLst>
      <p:ext uri="{BB962C8B-B14F-4D97-AF65-F5344CB8AC3E}">
        <p14:creationId xmlns:p14="http://schemas.microsoft.com/office/powerpoint/2010/main" val="89820313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833415" y="265044"/>
            <a:ext cx="10570706" cy="793780"/>
          </a:xfrm>
          <a:prstGeom prst="rect">
            <a:avLst/>
          </a:prstGeom>
          <a:solidFill>
            <a:schemeClr val="tx1">
              <a:lumMod val="75000"/>
              <a:lumOff val="25000"/>
            </a:schemeClr>
          </a:solidFill>
        </p:spPr>
        <p:txBody>
          <a:bodyPr anchor="ctr"/>
          <a:lstStyle>
            <a:lvl1pPr algn="ctr" defTabSz="457182" rtl="0" eaLnBrk="1" latinLnBrk="0" hangingPunct="1">
              <a:spcBef>
                <a:spcPct val="0"/>
              </a:spcBef>
              <a:buNone/>
              <a:defRPr sz="3200" kern="1200" baseline="0">
                <a:solidFill>
                  <a:schemeClr val="tx1"/>
                </a:solidFill>
                <a:latin typeface="Karla"/>
                <a:ea typeface="+mj-ea"/>
                <a:cs typeface="Karla"/>
              </a:defRPr>
            </a:lvl1pPr>
          </a:lstStyle>
          <a:p>
            <a:r>
              <a:rPr lang="en-US" smtClean="0">
                <a:solidFill>
                  <a:schemeClr val="bg1"/>
                </a:solidFill>
              </a:rPr>
              <a:t>Hypothesis Testing</a:t>
            </a:r>
            <a:endParaRPr lang="en-US" dirty="0">
              <a:solidFill>
                <a:schemeClr val="bg1"/>
              </a:solidFill>
            </a:endParaRPr>
          </a:p>
        </p:txBody>
      </p:sp>
      <mc:AlternateContent xmlns:mc="http://schemas.openxmlformats.org/markup-compatibility/2006" xmlns:a14="http://schemas.microsoft.com/office/drawing/2010/main">
        <mc:Choice Requires="a14">
          <p:sp>
            <p:nvSpPr>
              <p:cNvPr id="4" name="Content Placeholder 2"/>
              <p:cNvSpPr>
                <a:spLocks noGrp="1"/>
              </p:cNvSpPr>
              <p:nvPr>
                <p:ph idx="1"/>
              </p:nvPr>
            </p:nvSpPr>
            <p:spPr>
              <a:xfrm>
                <a:off x="833415" y="1058824"/>
                <a:ext cx="10570706" cy="5012192"/>
              </a:xfrm>
              <a:solidFill>
                <a:schemeClr val="bg1">
                  <a:lumMod val="85000"/>
                </a:schemeClr>
              </a:solidFill>
              <a:effectLst/>
            </p:spPr>
            <p:txBody>
              <a:bodyPr/>
              <a:lstStyle/>
              <a:p>
                <a:pPr algn="just">
                  <a:spcAft>
                    <a:spcPts val="1800"/>
                  </a:spcAft>
                </a:pPr>
                <a:r>
                  <a:rPr lang="en-US" sz="2400" dirty="0" smtClean="0"/>
                  <a:t>Hypothesis testing </a:t>
                </a:r>
                <a:r>
                  <a:rPr lang="en-US" sz="2400" dirty="0"/>
                  <a:t>is a formal process through which we evaluate the validity of a statistical hypothesis by considering evidence for or against the hypothesis gathered by </a:t>
                </a:r>
                <a:r>
                  <a:rPr lang="en-US" sz="2400" b="1" dirty="0">
                    <a:solidFill>
                      <a:srgbClr val="C00000"/>
                    </a:solidFill>
                  </a:rPr>
                  <a:t>random sampling </a:t>
                </a:r>
                <a:r>
                  <a:rPr lang="en-US" sz="2400" dirty="0"/>
                  <a:t>of the data. </a:t>
                </a:r>
                <a:endParaRPr lang="en-US" sz="2400" dirty="0" smtClean="0"/>
              </a:p>
              <a:p>
                <a:pPr marL="457200" indent="-457200" algn="just">
                  <a:spcAft>
                    <a:spcPts val="600"/>
                  </a:spcAft>
                  <a:buFont typeface="+mj-lt"/>
                  <a:buAutoNum type="arabicPeriod"/>
                </a:pPr>
                <a:r>
                  <a:rPr lang="en-US" sz="2400" dirty="0" smtClean="0"/>
                  <a:t>State </a:t>
                </a:r>
                <a:r>
                  <a:rPr lang="en-US" sz="2400" dirty="0"/>
                  <a:t>the hypotheses, typically a </a:t>
                </a:r>
                <a:r>
                  <a:rPr lang="en-US" sz="2400" b="1" dirty="0" smtClean="0"/>
                  <a:t>null hypothesis</a:t>
                </a:r>
                <a:r>
                  <a:rPr lang="en-US" sz="2400" dirty="0" smtClean="0"/>
                  <a:t>, </a:t>
                </a:r>
                <a14:m>
                  <m:oMath xmlns:m="http://schemas.openxmlformats.org/officeDocument/2006/math">
                    <m:sSub>
                      <m:sSubPr>
                        <m:ctrlPr>
                          <a:rPr lang="en-US" sz="2400" i="1" smtClean="0">
                            <a:latin typeface="Cambria Math" charset="0"/>
                          </a:rPr>
                        </m:ctrlPr>
                      </m:sSubPr>
                      <m:e>
                        <m:r>
                          <a:rPr lang="en-US" sz="2400" b="0" i="1" smtClean="0">
                            <a:latin typeface="Cambria Math" charset="0"/>
                          </a:rPr>
                          <m:t>𝐻</m:t>
                        </m:r>
                      </m:e>
                      <m:sub>
                        <m:r>
                          <a:rPr lang="en-US" sz="2400" b="0" i="1" smtClean="0">
                            <a:latin typeface="Cambria Math" charset="0"/>
                          </a:rPr>
                          <m:t>0</m:t>
                        </m:r>
                      </m:sub>
                    </m:sSub>
                  </m:oMath>
                </a14:m>
                <a:r>
                  <a:rPr lang="en-US" sz="2400" dirty="0" smtClean="0"/>
                  <a:t> and </a:t>
                </a:r>
                <a:r>
                  <a:rPr lang="en-US" sz="2400" dirty="0"/>
                  <a:t>an </a:t>
                </a:r>
                <a:r>
                  <a:rPr lang="en-US" sz="2400" b="1" dirty="0" smtClean="0"/>
                  <a:t>alternative hypothesis</a:t>
                </a:r>
                <a:r>
                  <a:rPr lang="en-US" sz="2400" dirty="0" smtClean="0"/>
                  <a:t>, </a:t>
                </a:r>
                <a14:m>
                  <m:oMath xmlns:m="http://schemas.openxmlformats.org/officeDocument/2006/math">
                    <m:sSub>
                      <m:sSubPr>
                        <m:ctrlPr>
                          <a:rPr lang="en-US" sz="2400" i="1">
                            <a:latin typeface="Cambria Math" charset="0"/>
                          </a:rPr>
                        </m:ctrlPr>
                      </m:sSubPr>
                      <m:e>
                        <m:r>
                          <a:rPr lang="en-US" sz="2400" i="1">
                            <a:latin typeface="Cambria Math" charset="0"/>
                          </a:rPr>
                          <m:t>𝐻</m:t>
                        </m:r>
                      </m:e>
                      <m:sub>
                        <m:r>
                          <a:rPr lang="en-US" sz="2400" b="0" i="1" smtClean="0">
                            <a:latin typeface="Cambria Math" charset="0"/>
                          </a:rPr>
                          <m:t>1</m:t>
                        </m:r>
                      </m:sub>
                    </m:sSub>
                  </m:oMath>
                </a14:m>
                <a:r>
                  <a:rPr lang="en-US" sz="2400" dirty="0" smtClean="0"/>
                  <a:t>, </a:t>
                </a:r>
                <a:r>
                  <a:rPr lang="en-US" sz="2400" dirty="0"/>
                  <a:t>that is the negation of the former. </a:t>
                </a:r>
                <a:endParaRPr lang="en-US" sz="2400" dirty="0" smtClean="0"/>
              </a:p>
              <a:p>
                <a:pPr marL="457200" indent="-457200" algn="just">
                  <a:spcAft>
                    <a:spcPts val="600"/>
                  </a:spcAft>
                  <a:buFont typeface="+mj-lt"/>
                  <a:buAutoNum type="arabicPeriod"/>
                </a:pPr>
                <a:r>
                  <a:rPr lang="en-US" sz="2400" dirty="0" smtClean="0"/>
                  <a:t>Choose </a:t>
                </a:r>
                <a:r>
                  <a:rPr lang="en-US" sz="2400" dirty="0"/>
                  <a:t>a type of analysis, i.e. how to use sample data to evaluate the null hypothesis. Typically this involves choosing a single test statistic</a:t>
                </a:r>
                <a:r>
                  <a:rPr lang="en-US" sz="2400" dirty="0" smtClean="0"/>
                  <a:t>.</a:t>
                </a:r>
              </a:p>
              <a:p>
                <a:pPr marL="457200" indent="-457200" algn="just">
                  <a:spcAft>
                    <a:spcPts val="600"/>
                  </a:spcAft>
                  <a:buFont typeface="+mj-lt"/>
                  <a:buAutoNum type="arabicPeriod"/>
                </a:pPr>
                <a:r>
                  <a:rPr lang="en-US" sz="2400" b="1" dirty="0" smtClean="0"/>
                  <a:t>Sample </a:t>
                </a:r>
                <a:r>
                  <a:rPr lang="en-US" sz="2400" dirty="0"/>
                  <a:t>data and compute the test </a:t>
                </a:r>
                <a:r>
                  <a:rPr lang="en-US" sz="2400" dirty="0" smtClean="0"/>
                  <a:t>statistic.</a:t>
                </a:r>
              </a:p>
              <a:p>
                <a:pPr marL="457200" indent="-457200" algn="just">
                  <a:spcAft>
                    <a:spcPts val="600"/>
                  </a:spcAft>
                  <a:buFont typeface="+mj-lt"/>
                  <a:buAutoNum type="arabicPeriod"/>
                </a:pPr>
                <a:r>
                  <a:rPr lang="en-US" sz="2400" dirty="0" smtClean="0"/>
                  <a:t>Use </a:t>
                </a:r>
                <a:r>
                  <a:rPr lang="en-US" sz="2400" dirty="0"/>
                  <a:t>the value of the test statistic to either </a:t>
                </a:r>
                <a:r>
                  <a:rPr lang="en-US" sz="2400" dirty="0">
                    <a:solidFill>
                      <a:srgbClr val="C00000"/>
                    </a:solidFill>
                  </a:rPr>
                  <a:t>reject</a:t>
                </a:r>
                <a:r>
                  <a:rPr lang="en-US" sz="2400" dirty="0"/>
                  <a:t> or </a:t>
                </a:r>
                <a:r>
                  <a:rPr lang="en-US" sz="2400" dirty="0">
                    <a:solidFill>
                      <a:schemeClr val="accent3">
                        <a:lumMod val="50000"/>
                      </a:schemeClr>
                    </a:solidFill>
                  </a:rPr>
                  <a:t>not reject </a:t>
                </a:r>
                <a:r>
                  <a:rPr lang="en-US" sz="2400" dirty="0"/>
                  <a:t>the null hypothesis</a:t>
                </a:r>
                <a:r>
                  <a:rPr lang="en-US" sz="2400" dirty="0" smtClean="0"/>
                  <a:t>.</a:t>
                </a:r>
                <a:endParaRPr lang="en-US" sz="2400" dirty="0"/>
              </a:p>
            </p:txBody>
          </p:sp>
        </mc:Choice>
        <mc:Fallback xmlns="">
          <p:sp>
            <p:nvSpPr>
              <p:cNvPr id="4" name="Content Placeholder 2"/>
              <p:cNvSpPr>
                <a:spLocks noGrp="1" noRot="1" noChangeAspect="1" noMove="1" noResize="1" noEditPoints="1" noAdjustHandles="1" noChangeArrowheads="1" noChangeShapeType="1" noTextEdit="1"/>
              </p:cNvSpPr>
              <p:nvPr>
                <p:ph idx="1"/>
              </p:nvPr>
            </p:nvSpPr>
            <p:spPr>
              <a:xfrm>
                <a:off x="833415" y="1058824"/>
                <a:ext cx="10570706" cy="5012192"/>
              </a:xfrm>
              <a:blipFill rotWithShape="0">
                <a:blip r:embed="rId2"/>
                <a:stretch>
                  <a:fillRect l="-923" t="-973" r="-865"/>
                </a:stretch>
              </a:blipFill>
              <a:effectLst/>
            </p:spPr>
            <p:txBody>
              <a:bodyPr/>
              <a:lstStyle/>
              <a:p>
                <a:r>
                  <a:rPr lang="en-US">
                    <a:noFill/>
                  </a:rPr>
                  <a:t> </a:t>
                </a:r>
              </a:p>
            </p:txBody>
          </p:sp>
        </mc:Fallback>
      </mc:AlternateContent>
    </p:spTree>
    <p:extLst>
      <p:ext uri="{BB962C8B-B14F-4D97-AF65-F5344CB8AC3E}">
        <p14:creationId xmlns:p14="http://schemas.microsoft.com/office/powerpoint/2010/main" val="599375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Hypothesis testing</a:t>
            </a:r>
            <a:endParaRPr lang="en-US" dirty="0"/>
          </a:p>
        </p:txBody>
      </p:sp>
      <mc:AlternateContent xmlns:mc="http://schemas.openxmlformats.org/markup-compatibility/2006" xmlns:a14="http://schemas.microsoft.com/office/drawing/2010/main">
        <mc:Choice Requires="a14">
          <p:sp>
            <p:nvSpPr>
              <p:cNvPr id="6" name="TextBox 5"/>
              <p:cNvSpPr txBox="1"/>
              <p:nvPr/>
            </p:nvSpPr>
            <p:spPr>
              <a:xfrm>
                <a:off x="812074" y="983807"/>
                <a:ext cx="10567852" cy="5426101"/>
              </a:xfrm>
              <a:prstGeom prst="rect">
                <a:avLst/>
              </a:prstGeom>
              <a:noFill/>
            </p:spPr>
            <p:txBody>
              <a:bodyPr wrap="square" rtlCol="0">
                <a:spAutoFit/>
              </a:bodyPr>
              <a:lstStyle/>
              <a:p>
                <a:pPr>
                  <a:spcAft>
                    <a:spcPts val="1200"/>
                  </a:spcAft>
                </a:pPr>
                <a:r>
                  <a:rPr lang="en-US" sz="2400" b="1" dirty="0" smtClean="0">
                    <a:solidFill>
                      <a:schemeClr val="tx1">
                        <a:lumMod val="75000"/>
                        <a:lumOff val="25000"/>
                      </a:schemeClr>
                    </a:solidFill>
                    <a:latin typeface="Karla" charset="0"/>
                    <a:ea typeface="Karla" charset="0"/>
                    <a:cs typeface="Karla" charset="0"/>
                  </a:rPr>
                  <a:t>1. State Hypothesis:</a:t>
                </a:r>
              </a:p>
              <a:p>
                <a:pPr lvl="1">
                  <a:spcAft>
                    <a:spcPts val="1200"/>
                  </a:spcAft>
                </a:pPr>
                <a:r>
                  <a:rPr lang="en-US" sz="2400" b="1" dirty="0" smtClean="0">
                    <a:solidFill>
                      <a:srgbClr val="C00000"/>
                    </a:solidFill>
                    <a:latin typeface="Karla" charset="0"/>
                    <a:ea typeface="Karla" charset="0"/>
                    <a:cs typeface="Karla" charset="0"/>
                  </a:rPr>
                  <a:t>Null hypothesis:  </a:t>
                </a:r>
              </a:p>
              <a:p>
                <a:pPr lvl="1">
                  <a:spcAft>
                    <a:spcPts val="1200"/>
                  </a:spcAft>
                </a:pPr>
                <a:r>
                  <a:rPr lang="en-US" sz="2400" dirty="0" smtClean="0">
                    <a:solidFill>
                      <a:schemeClr val="tx1">
                        <a:lumMod val="75000"/>
                        <a:lumOff val="25000"/>
                      </a:schemeClr>
                    </a:solidFill>
                    <a:latin typeface="Karla" charset="0"/>
                    <a:ea typeface="Karla" charset="0"/>
                    <a:cs typeface="Karla" charset="0"/>
                  </a:rPr>
                  <a:t>	</a:t>
                </a:r>
                <a14:m>
                  <m:oMath xmlns:m="http://schemas.openxmlformats.org/officeDocument/2006/math">
                    <m:sSub>
                      <m:sSubPr>
                        <m:ctrlPr>
                          <a:rPr lang="en-US" sz="2400" i="1" smtClean="0">
                            <a:solidFill>
                              <a:schemeClr val="tx1">
                                <a:lumMod val="75000"/>
                                <a:lumOff val="25000"/>
                              </a:schemeClr>
                            </a:solidFill>
                            <a:latin typeface="Cambria Math" charset="0"/>
                            <a:ea typeface="Karla" charset="0"/>
                            <a:cs typeface="Karla" charset="0"/>
                          </a:rPr>
                        </m:ctrlPr>
                      </m:sSubPr>
                      <m:e>
                        <m:r>
                          <a:rPr lang="en-US" sz="2400" b="0" i="1" smtClean="0">
                            <a:solidFill>
                              <a:schemeClr val="tx1">
                                <a:lumMod val="75000"/>
                                <a:lumOff val="25000"/>
                              </a:schemeClr>
                            </a:solidFill>
                            <a:latin typeface="Cambria Math" charset="0"/>
                            <a:ea typeface="Karla" charset="0"/>
                            <a:cs typeface="Karla" charset="0"/>
                          </a:rPr>
                          <m:t>𝐻</m:t>
                        </m:r>
                      </m:e>
                      <m:sub>
                        <m:r>
                          <a:rPr lang="en-US" sz="2400" b="0" i="1" smtClean="0">
                            <a:solidFill>
                              <a:schemeClr val="tx1">
                                <a:lumMod val="75000"/>
                                <a:lumOff val="25000"/>
                              </a:schemeClr>
                            </a:solidFill>
                            <a:latin typeface="Cambria Math" charset="0"/>
                            <a:ea typeface="Karla" charset="0"/>
                            <a:cs typeface="Karla" charset="0"/>
                          </a:rPr>
                          <m:t>0</m:t>
                        </m:r>
                      </m:sub>
                    </m:sSub>
                  </m:oMath>
                </a14:m>
                <a:r>
                  <a:rPr lang="en-US" sz="2400" dirty="0" smtClean="0">
                    <a:solidFill>
                      <a:schemeClr val="tx1">
                        <a:lumMod val="75000"/>
                        <a:lumOff val="25000"/>
                      </a:schemeClr>
                    </a:solidFill>
                    <a:latin typeface="Karla" charset="0"/>
                    <a:ea typeface="Karla" charset="0"/>
                    <a:cs typeface="Karla" charset="0"/>
                  </a:rPr>
                  <a:t>: There is no relation between </a:t>
                </a:r>
                <a:r>
                  <a:rPr lang="en-US" sz="2400" i="1" dirty="0" smtClean="0">
                    <a:solidFill>
                      <a:schemeClr val="tx1">
                        <a:lumMod val="75000"/>
                        <a:lumOff val="25000"/>
                      </a:schemeClr>
                    </a:solidFill>
                    <a:latin typeface="Karla" charset="0"/>
                    <a:ea typeface="Karla" charset="0"/>
                    <a:cs typeface="Karla" charset="0"/>
                  </a:rPr>
                  <a:t>X</a:t>
                </a:r>
                <a:r>
                  <a:rPr lang="en-US" sz="2400" dirty="0" smtClean="0">
                    <a:solidFill>
                      <a:schemeClr val="tx1">
                        <a:lumMod val="75000"/>
                        <a:lumOff val="25000"/>
                      </a:schemeClr>
                    </a:solidFill>
                    <a:latin typeface="Karla" charset="0"/>
                    <a:ea typeface="Karla" charset="0"/>
                    <a:cs typeface="Karla" charset="0"/>
                  </a:rPr>
                  <a:t> and </a:t>
                </a:r>
                <a:r>
                  <a:rPr lang="en-US" sz="2400" i="1" dirty="0" smtClean="0">
                    <a:solidFill>
                      <a:schemeClr val="tx1">
                        <a:lumMod val="75000"/>
                        <a:lumOff val="25000"/>
                      </a:schemeClr>
                    </a:solidFill>
                    <a:latin typeface="Karla" charset="0"/>
                    <a:ea typeface="Karla" charset="0"/>
                    <a:cs typeface="Karla" charset="0"/>
                  </a:rPr>
                  <a:t>Y</a:t>
                </a:r>
                <a:r>
                  <a:rPr lang="en-US" sz="2400" dirty="0" smtClean="0">
                    <a:solidFill>
                      <a:schemeClr val="tx1">
                        <a:lumMod val="75000"/>
                        <a:lumOff val="25000"/>
                      </a:schemeClr>
                    </a:solidFill>
                    <a:latin typeface="Karla" charset="0"/>
                    <a:ea typeface="Karla" charset="0"/>
                    <a:cs typeface="Karla" charset="0"/>
                  </a:rPr>
                  <a:t> </a:t>
                </a:r>
                <a:endParaRPr lang="en-US" sz="2400" dirty="0">
                  <a:solidFill>
                    <a:schemeClr val="tx1">
                      <a:lumMod val="75000"/>
                      <a:lumOff val="25000"/>
                    </a:schemeClr>
                  </a:solidFill>
                  <a:latin typeface="Karla" charset="0"/>
                  <a:ea typeface="Karla" charset="0"/>
                  <a:cs typeface="Karla" charset="0"/>
                </a:endParaRPr>
              </a:p>
              <a:p>
                <a:pPr lvl="1">
                  <a:spcAft>
                    <a:spcPts val="1200"/>
                  </a:spcAft>
                </a:pPr>
                <a:r>
                  <a:rPr lang="en-US" sz="2400" b="1" dirty="0" smtClean="0">
                    <a:solidFill>
                      <a:srgbClr val="C00000"/>
                    </a:solidFill>
                    <a:latin typeface="Karla" charset="0"/>
                    <a:ea typeface="Karla" charset="0"/>
                    <a:cs typeface="Karla" charset="0"/>
                  </a:rPr>
                  <a:t>The alternative:</a:t>
                </a:r>
              </a:p>
              <a:p>
                <a:pPr lvl="1">
                  <a:spcAft>
                    <a:spcPts val="1200"/>
                  </a:spcAft>
                </a:pPr>
                <a:r>
                  <a:rPr lang="en-US" sz="2400" b="1" dirty="0">
                    <a:solidFill>
                      <a:schemeClr val="tx1">
                        <a:lumMod val="75000"/>
                        <a:lumOff val="25000"/>
                      </a:schemeClr>
                    </a:solidFill>
                    <a:latin typeface="Karla" charset="0"/>
                    <a:ea typeface="Karla" charset="0"/>
                    <a:cs typeface="Karla" charset="0"/>
                  </a:rPr>
                  <a:t>	</a:t>
                </a:r>
                <a:r>
                  <a:rPr lang="en-US" sz="2400" dirty="0">
                    <a:solidFill>
                      <a:schemeClr val="tx1">
                        <a:lumMod val="75000"/>
                        <a:lumOff val="25000"/>
                      </a:schemeClr>
                    </a:solidFill>
                    <a:ea typeface="Karla" charset="0"/>
                    <a:cs typeface="Karla" charset="0"/>
                  </a:rPr>
                  <a:t> </a:t>
                </a:r>
                <a14:m>
                  <m:oMath xmlns:m="http://schemas.openxmlformats.org/officeDocument/2006/math">
                    <m:sSub>
                      <m:sSubPr>
                        <m:ctrlPr>
                          <a:rPr lang="en-US" sz="2400" i="1">
                            <a:solidFill>
                              <a:schemeClr val="tx1">
                                <a:lumMod val="75000"/>
                                <a:lumOff val="25000"/>
                              </a:schemeClr>
                            </a:solidFill>
                            <a:latin typeface="Cambria Math" charset="0"/>
                            <a:ea typeface="Karla" charset="0"/>
                            <a:cs typeface="Karla" charset="0"/>
                          </a:rPr>
                        </m:ctrlPr>
                      </m:sSubPr>
                      <m:e>
                        <m:r>
                          <a:rPr lang="en-US" sz="2400" i="1">
                            <a:solidFill>
                              <a:schemeClr val="tx1">
                                <a:lumMod val="75000"/>
                                <a:lumOff val="25000"/>
                              </a:schemeClr>
                            </a:solidFill>
                            <a:latin typeface="Cambria Math" charset="0"/>
                            <a:ea typeface="Karla" charset="0"/>
                            <a:cs typeface="Karla" charset="0"/>
                          </a:rPr>
                          <m:t>𝐻</m:t>
                        </m:r>
                      </m:e>
                      <m:sub>
                        <m:r>
                          <a:rPr lang="en-US" sz="2400" b="0" i="1" smtClean="0">
                            <a:solidFill>
                              <a:schemeClr val="tx1">
                                <a:lumMod val="75000"/>
                                <a:lumOff val="25000"/>
                              </a:schemeClr>
                            </a:solidFill>
                            <a:latin typeface="Cambria Math" charset="0"/>
                            <a:ea typeface="Karla" charset="0"/>
                            <a:cs typeface="Karla" charset="0"/>
                          </a:rPr>
                          <m:t>𝑎</m:t>
                        </m:r>
                      </m:sub>
                    </m:sSub>
                  </m:oMath>
                </a14:m>
                <a:r>
                  <a:rPr lang="en-US" sz="2400" dirty="0">
                    <a:solidFill>
                      <a:schemeClr val="tx1">
                        <a:lumMod val="75000"/>
                        <a:lumOff val="25000"/>
                      </a:schemeClr>
                    </a:solidFill>
                    <a:latin typeface="Karla" charset="0"/>
                    <a:ea typeface="Karla" charset="0"/>
                    <a:cs typeface="Karla" charset="0"/>
                  </a:rPr>
                  <a:t>: There is </a:t>
                </a:r>
                <a:r>
                  <a:rPr lang="en-US" sz="2400" dirty="0" smtClean="0">
                    <a:solidFill>
                      <a:schemeClr val="tx1">
                        <a:lumMod val="75000"/>
                        <a:lumOff val="25000"/>
                      </a:schemeClr>
                    </a:solidFill>
                    <a:latin typeface="Karla" charset="0"/>
                    <a:ea typeface="Karla" charset="0"/>
                    <a:cs typeface="Karla" charset="0"/>
                  </a:rPr>
                  <a:t>some relation </a:t>
                </a:r>
                <a:r>
                  <a:rPr lang="en-US" sz="2400" dirty="0">
                    <a:solidFill>
                      <a:schemeClr val="tx1">
                        <a:lumMod val="75000"/>
                        <a:lumOff val="25000"/>
                      </a:schemeClr>
                    </a:solidFill>
                    <a:latin typeface="Karla" charset="0"/>
                    <a:ea typeface="Karla" charset="0"/>
                    <a:cs typeface="Karla" charset="0"/>
                  </a:rPr>
                  <a:t>between </a:t>
                </a:r>
                <a:r>
                  <a:rPr lang="en-US" sz="2400" i="1" dirty="0">
                    <a:solidFill>
                      <a:schemeClr val="tx1">
                        <a:lumMod val="75000"/>
                        <a:lumOff val="25000"/>
                      </a:schemeClr>
                    </a:solidFill>
                    <a:latin typeface="Karla" charset="0"/>
                    <a:ea typeface="Karla" charset="0"/>
                    <a:cs typeface="Karla" charset="0"/>
                  </a:rPr>
                  <a:t>X</a:t>
                </a:r>
                <a:r>
                  <a:rPr lang="en-US" sz="2400" dirty="0">
                    <a:solidFill>
                      <a:schemeClr val="tx1">
                        <a:lumMod val="75000"/>
                        <a:lumOff val="25000"/>
                      </a:schemeClr>
                    </a:solidFill>
                    <a:latin typeface="Karla" charset="0"/>
                    <a:ea typeface="Karla" charset="0"/>
                    <a:cs typeface="Karla" charset="0"/>
                  </a:rPr>
                  <a:t> and </a:t>
                </a:r>
                <a:r>
                  <a:rPr lang="en-US" sz="2400" i="1" dirty="0">
                    <a:solidFill>
                      <a:schemeClr val="tx1">
                        <a:lumMod val="75000"/>
                        <a:lumOff val="25000"/>
                      </a:schemeClr>
                    </a:solidFill>
                    <a:latin typeface="Karla" charset="0"/>
                    <a:ea typeface="Karla" charset="0"/>
                    <a:cs typeface="Karla" charset="0"/>
                  </a:rPr>
                  <a:t>Y</a:t>
                </a:r>
                <a:r>
                  <a:rPr lang="en-US" sz="2400" dirty="0">
                    <a:solidFill>
                      <a:schemeClr val="tx1">
                        <a:lumMod val="75000"/>
                        <a:lumOff val="25000"/>
                      </a:schemeClr>
                    </a:solidFill>
                    <a:latin typeface="Karla" charset="0"/>
                    <a:ea typeface="Karla" charset="0"/>
                    <a:cs typeface="Karla" charset="0"/>
                  </a:rPr>
                  <a:t> </a:t>
                </a:r>
              </a:p>
              <a:p>
                <a:pPr>
                  <a:spcAft>
                    <a:spcPts val="1200"/>
                  </a:spcAft>
                </a:pPr>
                <a:r>
                  <a:rPr lang="en-US" sz="2400" dirty="0" smtClean="0">
                    <a:solidFill>
                      <a:schemeClr val="tx1">
                        <a:lumMod val="75000"/>
                        <a:lumOff val="25000"/>
                      </a:schemeClr>
                    </a:solidFill>
                    <a:latin typeface="Karla" charset="0"/>
                    <a:ea typeface="Karla" charset="0"/>
                    <a:cs typeface="Karla" charset="0"/>
                  </a:rPr>
                  <a:t>2:  </a:t>
                </a:r>
                <a:r>
                  <a:rPr lang="en-US" sz="2400" b="1" dirty="0" smtClean="0">
                    <a:solidFill>
                      <a:schemeClr val="tx1">
                        <a:lumMod val="75000"/>
                        <a:lumOff val="25000"/>
                      </a:schemeClr>
                    </a:solidFill>
                    <a:latin typeface="Karla" charset="0"/>
                    <a:ea typeface="Karla" charset="0"/>
                    <a:cs typeface="Karla" charset="0"/>
                  </a:rPr>
                  <a:t>Choose test statistics</a:t>
                </a:r>
              </a:p>
              <a:p>
                <a:pPr marL="457200">
                  <a:spcAft>
                    <a:spcPts val="1200"/>
                  </a:spcAft>
                </a:pPr>
                <a:r>
                  <a:rPr lang="en-US" sz="2400" dirty="0" smtClean="0">
                    <a:solidFill>
                      <a:schemeClr val="tx1">
                        <a:lumMod val="75000"/>
                        <a:lumOff val="25000"/>
                      </a:schemeClr>
                    </a:solidFill>
                    <a:latin typeface="Karla" charset="0"/>
                    <a:ea typeface="Karla" charset="0"/>
                    <a:cs typeface="Karla" charset="0"/>
                  </a:rPr>
                  <a:t>To </a:t>
                </a:r>
                <a:r>
                  <a:rPr lang="en-US" sz="2400" dirty="0">
                    <a:solidFill>
                      <a:schemeClr val="tx1">
                        <a:lumMod val="75000"/>
                        <a:lumOff val="25000"/>
                      </a:schemeClr>
                    </a:solidFill>
                    <a:latin typeface="Karla" charset="0"/>
                    <a:ea typeface="Karla" charset="0"/>
                    <a:cs typeface="Karla" charset="0"/>
                  </a:rPr>
                  <a:t>test the null hypothesis, we need to determine </a:t>
                </a:r>
                <a:r>
                  <a:rPr lang="en-US" sz="2400" dirty="0" smtClean="0">
                    <a:solidFill>
                      <a:schemeClr val="tx1">
                        <a:lumMod val="75000"/>
                        <a:lumOff val="25000"/>
                      </a:schemeClr>
                    </a:solidFill>
                    <a:latin typeface="Karla" charset="0"/>
                    <a:ea typeface="Karla" charset="0"/>
                    <a:cs typeface="Karla" charset="0"/>
                  </a:rPr>
                  <a:t>whether, </a:t>
                </a:r>
                <a:r>
                  <a:rPr lang="en-US" sz="2400" dirty="0">
                    <a:solidFill>
                      <a:schemeClr val="tx1">
                        <a:lumMod val="75000"/>
                        <a:lumOff val="25000"/>
                      </a:schemeClr>
                    </a:solidFill>
                    <a:latin typeface="Karla" charset="0"/>
                    <a:ea typeface="Karla" charset="0"/>
                    <a:cs typeface="Karla" charset="0"/>
                  </a:rPr>
                  <a:t>our estimate </a:t>
                </a:r>
                <a:r>
                  <a:rPr lang="en-US" sz="2400" dirty="0" smtClean="0">
                    <a:solidFill>
                      <a:schemeClr val="tx1">
                        <a:lumMod val="75000"/>
                        <a:lumOff val="25000"/>
                      </a:schemeClr>
                    </a:solidFill>
                    <a:latin typeface="Karla" charset="0"/>
                    <a:ea typeface="Karla" charset="0"/>
                    <a:cs typeface="Karla" charset="0"/>
                  </a:rPr>
                  <a:t>for </a:t>
                </a:r>
                <a14:m>
                  <m:oMath xmlns:m="http://schemas.openxmlformats.org/officeDocument/2006/math">
                    <m:sSub>
                      <m:sSubPr>
                        <m:ctrlPr>
                          <a:rPr lang="en-US" sz="2400" i="1" smtClean="0">
                            <a:solidFill>
                              <a:schemeClr val="tx1">
                                <a:lumMod val="75000"/>
                                <a:lumOff val="25000"/>
                              </a:schemeClr>
                            </a:solidFill>
                            <a:latin typeface="Cambria Math" charset="0"/>
                            <a:ea typeface="Karla" charset="0"/>
                            <a:cs typeface="Karla" charset="0"/>
                          </a:rPr>
                        </m:ctrlPr>
                      </m:sSubPr>
                      <m:e>
                        <m:acc>
                          <m:accPr>
                            <m:chr m:val="̂"/>
                            <m:ctrlPr>
                              <a:rPr lang="en-US" sz="2400" i="1" smtClean="0">
                                <a:solidFill>
                                  <a:schemeClr val="tx1">
                                    <a:lumMod val="75000"/>
                                    <a:lumOff val="25000"/>
                                  </a:schemeClr>
                                </a:solidFill>
                                <a:latin typeface="Cambria Math" charset="0"/>
                                <a:ea typeface="Karla" charset="0"/>
                                <a:cs typeface="Karla" charset="0"/>
                              </a:rPr>
                            </m:ctrlPr>
                          </m:accPr>
                          <m:e>
                            <m:r>
                              <a:rPr lang="en-US" sz="2400" i="1" smtClean="0">
                                <a:solidFill>
                                  <a:schemeClr val="tx1">
                                    <a:lumMod val="75000"/>
                                    <a:lumOff val="25000"/>
                                  </a:schemeClr>
                                </a:solidFill>
                                <a:latin typeface="Cambria Math" charset="0"/>
                                <a:ea typeface="Cambria Math" charset="0"/>
                                <a:cs typeface="Cambria Math" charset="0"/>
                              </a:rPr>
                              <m:t>𝛽</m:t>
                            </m:r>
                          </m:e>
                        </m:acc>
                      </m:e>
                      <m:sub>
                        <m:r>
                          <a:rPr lang="en-US" sz="2400" b="0" i="1" smtClean="0">
                            <a:solidFill>
                              <a:schemeClr val="tx1">
                                <a:lumMod val="75000"/>
                                <a:lumOff val="25000"/>
                              </a:schemeClr>
                            </a:solidFill>
                            <a:latin typeface="Cambria Math" charset="0"/>
                            <a:ea typeface="Karla" charset="0"/>
                            <a:cs typeface="Karla" charset="0"/>
                          </a:rPr>
                          <m:t>1</m:t>
                        </m:r>
                      </m:sub>
                    </m:sSub>
                  </m:oMath>
                </a14:m>
                <a:r>
                  <a:rPr lang="en-US" sz="2400" dirty="0" smtClean="0">
                    <a:solidFill>
                      <a:schemeClr val="tx1">
                        <a:lumMod val="75000"/>
                        <a:lumOff val="25000"/>
                      </a:schemeClr>
                    </a:solidFill>
                    <a:latin typeface="Karla" charset="0"/>
                    <a:ea typeface="Karla" charset="0"/>
                    <a:cs typeface="Karla" charset="0"/>
                  </a:rPr>
                  <a:t>, </a:t>
                </a:r>
                <a:r>
                  <a:rPr lang="en-US" sz="2400" dirty="0">
                    <a:solidFill>
                      <a:schemeClr val="tx1">
                        <a:lumMod val="75000"/>
                        <a:lumOff val="25000"/>
                      </a:schemeClr>
                    </a:solidFill>
                    <a:latin typeface="Karla" charset="0"/>
                    <a:ea typeface="Karla" charset="0"/>
                    <a:cs typeface="Karla" charset="0"/>
                  </a:rPr>
                  <a:t>is sufficiently far from zero that we can be confident that </a:t>
                </a:r>
                <a14:m>
                  <m:oMath xmlns:m="http://schemas.openxmlformats.org/officeDocument/2006/math">
                    <m:sSub>
                      <m:sSubPr>
                        <m:ctrlPr>
                          <a:rPr lang="en-US" sz="2400" i="1">
                            <a:solidFill>
                              <a:schemeClr val="tx1">
                                <a:lumMod val="75000"/>
                                <a:lumOff val="25000"/>
                              </a:schemeClr>
                            </a:solidFill>
                            <a:latin typeface="Cambria Math" charset="0"/>
                            <a:ea typeface="Karla" charset="0"/>
                            <a:cs typeface="Karla" charset="0"/>
                          </a:rPr>
                        </m:ctrlPr>
                      </m:sSubPr>
                      <m:e>
                        <m:acc>
                          <m:accPr>
                            <m:chr m:val="̂"/>
                            <m:ctrlPr>
                              <a:rPr lang="en-US" sz="2400" i="1">
                                <a:solidFill>
                                  <a:schemeClr val="tx1">
                                    <a:lumMod val="75000"/>
                                    <a:lumOff val="25000"/>
                                  </a:schemeClr>
                                </a:solidFill>
                                <a:latin typeface="Cambria Math" charset="0"/>
                                <a:ea typeface="Karla" charset="0"/>
                                <a:cs typeface="Karla" charset="0"/>
                              </a:rPr>
                            </m:ctrlPr>
                          </m:accPr>
                          <m:e>
                            <m:r>
                              <a:rPr lang="en-US" sz="2400" i="1">
                                <a:solidFill>
                                  <a:schemeClr val="tx1">
                                    <a:lumMod val="75000"/>
                                    <a:lumOff val="25000"/>
                                  </a:schemeClr>
                                </a:solidFill>
                                <a:latin typeface="Cambria Math" charset="0"/>
                                <a:ea typeface="Cambria Math" charset="0"/>
                                <a:cs typeface="Cambria Math" charset="0"/>
                              </a:rPr>
                              <m:t>𝛽</m:t>
                            </m:r>
                          </m:e>
                        </m:acc>
                      </m:e>
                      <m:sub>
                        <m:r>
                          <a:rPr lang="en-US" sz="2400" i="1">
                            <a:solidFill>
                              <a:schemeClr val="tx1">
                                <a:lumMod val="75000"/>
                                <a:lumOff val="25000"/>
                              </a:schemeClr>
                            </a:solidFill>
                            <a:latin typeface="Cambria Math" charset="0"/>
                            <a:ea typeface="Karla" charset="0"/>
                            <a:cs typeface="Karla" charset="0"/>
                          </a:rPr>
                          <m:t>1</m:t>
                        </m:r>
                      </m:sub>
                    </m:sSub>
                  </m:oMath>
                </a14:m>
                <a:r>
                  <a:rPr lang="en-US" sz="2400" dirty="0" smtClean="0">
                    <a:solidFill>
                      <a:schemeClr val="tx1">
                        <a:lumMod val="75000"/>
                        <a:lumOff val="25000"/>
                      </a:schemeClr>
                    </a:solidFill>
                    <a:latin typeface="Karla" charset="0"/>
                    <a:ea typeface="Karla" charset="0"/>
                    <a:cs typeface="Karla" charset="0"/>
                  </a:rPr>
                  <a:t> </a:t>
                </a:r>
                <a:r>
                  <a:rPr lang="en-US" sz="2400" dirty="0">
                    <a:solidFill>
                      <a:schemeClr val="tx1">
                        <a:lumMod val="75000"/>
                        <a:lumOff val="25000"/>
                      </a:schemeClr>
                    </a:solidFill>
                    <a:latin typeface="Karla" charset="0"/>
                    <a:ea typeface="Karla" charset="0"/>
                    <a:cs typeface="Karla" charset="0"/>
                  </a:rPr>
                  <a:t>is </a:t>
                </a:r>
                <a:r>
                  <a:rPr lang="en-US" sz="2400" dirty="0" smtClean="0">
                    <a:solidFill>
                      <a:schemeClr val="tx1">
                        <a:lumMod val="75000"/>
                        <a:lumOff val="25000"/>
                      </a:schemeClr>
                    </a:solidFill>
                    <a:latin typeface="Karla" charset="0"/>
                    <a:ea typeface="Karla" charset="0"/>
                    <a:cs typeface="Karla" charset="0"/>
                  </a:rPr>
                  <a:t>non-zero. We use the following test statistic: </a:t>
                </a:r>
              </a:p>
              <a:p>
                <a:pPr>
                  <a:spcAft>
                    <a:spcPts val="1200"/>
                  </a:spcAft>
                </a:pPr>
                <a:endParaRPr lang="en-US" sz="2400" dirty="0">
                  <a:solidFill>
                    <a:schemeClr val="tx1">
                      <a:lumMod val="75000"/>
                      <a:lumOff val="25000"/>
                    </a:schemeClr>
                  </a:solidFill>
                  <a:latin typeface="Karla" charset="0"/>
                  <a:ea typeface="Karla" charset="0"/>
                  <a:cs typeface="Karla" charset="0"/>
                </a:endParaRPr>
              </a:p>
              <a:p>
                <a:pPr>
                  <a:spcAft>
                    <a:spcPts val="1200"/>
                  </a:spcAft>
                </a:pPr>
                <a:endParaRPr lang="en-US" sz="2400" dirty="0">
                  <a:solidFill>
                    <a:schemeClr val="tx1">
                      <a:lumMod val="75000"/>
                      <a:lumOff val="25000"/>
                    </a:schemeClr>
                  </a:solidFill>
                  <a:latin typeface="Karla" charset="0"/>
                  <a:ea typeface="Karla" charset="0"/>
                  <a:cs typeface="Karla" charset="0"/>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812074" y="983807"/>
                <a:ext cx="10567852" cy="5426101"/>
              </a:xfrm>
              <a:prstGeom prst="rect">
                <a:avLst/>
              </a:prstGeom>
              <a:blipFill rotWithShape="0">
                <a:blip r:embed="rId3"/>
                <a:stretch>
                  <a:fillRect l="-865" t="-899"/>
                </a:stretch>
              </a:blipFill>
            </p:spPr>
            <p:txBody>
              <a:bodyPr/>
              <a:lstStyle/>
              <a:p>
                <a:r>
                  <a:rPr lang="en-US">
                    <a:noFill/>
                  </a:rPr>
                  <a:t> </a:t>
                </a:r>
              </a:p>
            </p:txBody>
          </p:sp>
        </mc:Fallback>
      </mc:AlternateContent>
      <p:pic>
        <p:nvPicPr>
          <p:cNvPr id="3" name="Picture 2"/>
          <p:cNvPicPr>
            <a:picLocks noChangeAspect="1"/>
          </p:cNvPicPr>
          <p:nvPr/>
        </p:nvPicPr>
        <p:blipFill>
          <a:blip r:embed="rId4"/>
          <a:stretch>
            <a:fillRect/>
          </a:stretch>
        </p:blipFill>
        <p:spPr>
          <a:xfrm>
            <a:off x="2205259" y="5404068"/>
            <a:ext cx="1849120" cy="1005840"/>
          </a:xfrm>
          <a:prstGeom prst="rect">
            <a:avLst/>
          </a:prstGeom>
        </p:spPr>
      </p:pic>
      <mc:AlternateContent xmlns:mc="http://schemas.openxmlformats.org/markup-compatibility/2006" xmlns:a14="http://schemas.microsoft.com/office/drawing/2010/main">
        <mc:Choice Requires="a14">
          <p:sp>
            <p:nvSpPr>
              <p:cNvPr id="4" name="TextBox 3"/>
              <p:cNvSpPr txBox="1"/>
              <p:nvPr/>
            </p:nvSpPr>
            <p:spPr>
              <a:xfrm>
                <a:off x="4517161" y="5485252"/>
                <a:ext cx="2908413" cy="137274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solidFill>
                            <a:schemeClr val="tx1">
                              <a:lumMod val="75000"/>
                              <a:lumOff val="25000"/>
                            </a:schemeClr>
                          </a:solidFill>
                          <a:latin typeface="Cambria Math" charset="0"/>
                        </a:rPr>
                        <m:t>𝑡</m:t>
                      </m:r>
                      <m:r>
                        <a:rPr lang="en-US" sz="2800" b="0" i="1" smtClean="0">
                          <a:solidFill>
                            <a:schemeClr val="tx1">
                              <a:lumMod val="75000"/>
                              <a:lumOff val="25000"/>
                            </a:schemeClr>
                          </a:solidFill>
                          <a:latin typeface="Cambria Math" charset="0"/>
                        </a:rPr>
                        <m:t>=</m:t>
                      </m:r>
                      <m:f>
                        <m:fPr>
                          <m:ctrlPr>
                            <a:rPr lang="en-US" sz="2800" b="0" i="1" smtClean="0">
                              <a:solidFill>
                                <a:schemeClr val="tx1">
                                  <a:lumMod val="75000"/>
                                  <a:lumOff val="25000"/>
                                </a:schemeClr>
                              </a:solidFill>
                              <a:latin typeface="Cambria Math" charset="0"/>
                            </a:rPr>
                          </m:ctrlPr>
                        </m:fPr>
                        <m:num>
                          <m:sSub>
                            <m:sSubPr>
                              <m:ctrlPr>
                                <a:rPr lang="en-US" sz="2800" i="1">
                                  <a:solidFill>
                                    <a:schemeClr val="tx1">
                                      <a:lumMod val="75000"/>
                                      <a:lumOff val="25000"/>
                                    </a:schemeClr>
                                  </a:solidFill>
                                  <a:latin typeface="Cambria Math" charset="0"/>
                                  <a:ea typeface="Karla" charset="0"/>
                                  <a:cs typeface="Karla" charset="0"/>
                                </a:rPr>
                              </m:ctrlPr>
                            </m:sSubPr>
                            <m:e>
                              <m:r>
                                <a:rPr lang="en-US" sz="2800" i="1">
                                  <a:solidFill>
                                    <a:schemeClr val="tx1">
                                      <a:lumMod val="75000"/>
                                      <a:lumOff val="25000"/>
                                    </a:schemeClr>
                                  </a:solidFill>
                                  <a:latin typeface="Cambria Math" charset="0"/>
                                  <a:ea typeface="Cambria Math" charset="0"/>
                                  <a:cs typeface="Cambria Math" charset="0"/>
                                </a:rPr>
                                <m:t>𝜇</m:t>
                              </m:r>
                            </m:e>
                            <m:sub>
                              <m:sSub>
                                <m:sSubPr>
                                  <m:ctrlPr>
                                    <a:rPr lang="en-US" sz="2800" i="1">
                                      <a:solidFill>
                                        <a:schemeClr val="tx1">
                                          <a:lumMod val="75000"/>
                                          <a:lumOff val="25000"/>
                                        </a:schemeClr>
                                      </a:solidFill>
                                      <a:latin typeface="Cambria Math" charset="0"/>
                                      <a:ea typeface="Karla" charset="0"/>
                                      <a:cs typeface="Karla" charset="0"/>
                                    </a:rPr>
                                  </m:ctrlPr>
                                </m:sSubPr>
                                <m:e>
                                  <m:acc>
                                    <m:accPr>
                                      <m:chr m:val="̂"/>
                                      <m:ctrlPr>
                                        <a:rPr lang="en-US" sz="2800" i="1">
                                          <a:solidFill>
                                            <a:schemeClr val="tx1">
                                              <a:lumMod val="75000"/>
                                              <a:lumOff val="25000"/>
                                            </a:schemeClr>
                                          </a:solidFill>
                                          <a:latin typeface="Cambria Math" charset="0"/>
                                          <a:ea typeface="Karla" charset="0"/>
                                          <a:cs typeface="Karla" charset="0"/>
                                        </a:rPr>
                                      </m:ctrlPr>
                                    </m:accPr>
                                    <m:e>
                                      <m:r>
                                        <a:rPr lang="en-US" sz="2800" i="1">
                                          <a:solidFill>
                                            <a:schemeClr val="tx1">
                                              <a:lumMod val="75000"/>
                                              <a:lumOff val="25000"/>
                                            </a:schemeClr>
                                          </a:solidFill>
                                          <a:latin typeface="Cambria Math" charset="0"/>
                                          <a:ea typeface="Cambria Math" charset="0"/>
                                          <a:cs typeface="Cambria Math" charset="0"/>
                                        </a:rPr>
                                        <m:t>𝛽</m:t>
                                      </m:r>
                                    </m:e>
                                  </m:acc>
                                </m:e>
                                <m:sub>
                                  <m:r>
                                    <a:rPr lang="en-US" sz="2800" i="1">
                                      <a:solidFill>
                                        <a:schemeClr val="tx1">
                                          <a:lumMod val="75000"/>
                                          <a:lumOff val="25000"/>
                                        </a:schemeClr>
                                      </a:solidFill>
                                      <a:latin typeface="Cambria Math" charset="0"/>
                                      <a:ea typeface="Karla" charset="0"/>
                                      <a:cs typeface="Karla" charset="0"/>
                                    </a:rPr>
                                    <m:t>1</m:t>
                                  </m:r>
                                </m:sub>
                              </m:sSub>
                            </m:sub>
                          </m:sSub>
                        </m:num>
                        <m:den>
                          <m:sSub>
                            <m:sSubPr>
                              <m:ctrlPr>
                                <a:rPr lang="en-US" sz="2800" i="1">
                                  <a:solidFill>
                                    <a:schemeClr val="tx1">
                                      <a:lumMod val="75000"/>
                                      <a:lumOff val="25000"/>
                                    </a:schemeClr>
                                  </a:solidFill>
                                  <a:latin typeface="Cambria Math" charset="0"/>
                                  <a:ea typeface="Karla" charset="0"/>
                                  <a:cs typeface="Karla" charset="0"/>
                                </a:rPr>
                              </m:ctrlPr>
                            </m:sSubPr>
                            <m:e>
                              <m:r>
                                <a:rPr lang="en-US" sz="2800" i="1">
                                  <a:solidFill>
                                    <a:schemeClr val="tx1">
                                      <a:lumMod val="75000"/>
                                      <a:lumOff val="25000"/>
                                    </a:schemeClr>
                                  </a:solidFill>
                                  <a:latin typeface="Cambria Math" charset="0"/>
                                  <a:ea typeface="Cambria Math" charset="0"/>
                                  <a:cs typeface="Cambria Math" charset="0"/>
                                </a:rPr>
                                <m:t>𝜎</m:t>
                              </m:r>
                            </m:e>
                            <m:sub>
                              <m:sSub>
                                <m:sSubPr>
                                  <m:ctrlPr>
                                    <a:rPr lang="en-US" sz="2800" i="1">
                                      <a:solidFill>
                                        <a:schemeClr val="tx1">
                                          <a:lumMod val="75000"/>
                                          <a:lumOff val="25000"/>
                                        </a:schemeClr>
                                      </a:solidFill>
                                      <a:latin typeface="Cambria Math" charset="0"/>
                                      <a:ea typeface="Karla" charset="0"/>
                                      <a:cs typeface="Karla" charset="0"/>
                                    </a:rPr>
                                  </m:ctrlPr>
                                </m:sSubPr>
                                <m:e>
                                  <m:acc>
                                    <m:accPr>
                                      <m:chr m:val="̂"/>
                                      <m:ctrlPr>
                                        <a:rPr lang="en-US" sz="2800" i="1">
                                          <a:solidFill>
                                            <a:schemeClr val="tx1">
                                              <a:lumMod val="75000"/>
                                              <a:lumOff val="25000"/>
                                            </a:schemeClr>
                                          </a:solidFill>
                                          <a:latin typeface="Cambria Math" charset="0"/>
                                          <a:ea typeface="Karla" charset="0"/>
                                          <a:cs typeface="Karla" charset="0"/>
                                        </a:rPr>
                                      </m:ctrlPr>
                                    </m:accPr>
                                    <m:e>
                                      <m:r>
                                        <a:rPr lang="en-US" sz="2800" i="1">
                                          <a:solidFill>
                                            <a:schemeClr val="tx1">
                                              <a:lumMod val="75000"/>
                                              <a:lumOff val="25000"/>
                                            </a:schemeClr>
                                          </a:solidFill>
                                          <a:latin typeface="Cambria Math" charset="0"/>
                                          <a:ea typeface="Cambria Math" charset="0"/>
                                          <a:cs typeface="Cambria Math" charset="0"/>
                                        </a:rPr>
                                        <m:t>𝛽</m:t>
                                      </m:r>
                                    </m:e>
                                  </m:acc>
                                </m:e>
                                <m:sub>
                                  <m:r>
                                    <a:rPr lang="en-US" sz="2800" i="1">
                                      <a:solidFill>
                                        <a:schemeClr val="tx1">
                                          <a:lumMod val="75000"/>
                                          <a:lumOff val="25000"/>
                                        </a:schemeClr>
                                      </a:solidFill>
                                      <a:latin typeface="Cambria Math" charset="0"/>
                                      <a:ea typeface="Karla" charset="0"/>
                                      <a:cs typeface="Karla" charset="0"/>
                                    </a:rPr>
                                    <m:t>1</m:t>
                                  </m:r>
                                </m:sub>
                              </m:sSub>
                            </m:sub>
                          </m:sSub>
                        </m:den>
                      </m:f>
                    </m:oMath>
                  </m:oMathPara>
                </a14:m>
                <a:endParaRPr lang="en-US" sz="2800" b="0" i="1" dirty="0" smtClean="0">
                  <a:solidFill>
                    <a:schemeClr val="tx1">
                      <a:lumMod val="75000"/>
                      <a:lumOff val="25000"/>
                    </a:schemeClr>
                  </a:solidFill>
                  <a:latin typeface="Cambria Math" charset="0"/>
                </a:endParaRPr>
              </a:p>
              <a:p>
                <a:endParaRPr lang="en-US" sz="2800" dirty="0">
                  <a:solidFill>
                    <a:schemeClr val="tx1">
                      <a:lumMod val="75000"/>
                      <a:lumOff val="25000"/>
                    </a:schemeClr>
                  </a:solidFill>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4517161" y="5485252"/>
                <a:ext cx="2908413" cy="1372748"/>
              </a:xfrm>
              <a:prstGeom prst="rect">
                <a:avLst/>
              </a:prstGeom>
              <a:blipFill rotWithShape="0">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006682069"/>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Hypothesis testing</a:t>
            </a:r>
            <a:endParaRPr lang="en-US" dirty="0"/>
          </a:p>
        </p:txBody>
      </p:sp>
      <mc:AlternateContent xmlns:mc="http://schemas.openxmlformats.org/markup-compatibility/2006" xmlns:a14="http://schemas.microsoft.com/office/drawing/2010/main">
        <mc:Choice Requires="a14">
          <p:sp>
            <p:nvSpPr>
              <p:cNvPr id="6" name="TextBox 5"/>
              <p:cNvSpPr txBox="1"/>
              <p:nvPr/>
            </p:nvSpPr>
            <p:spPr>
              <a:xfrm>
                <a:off x="812074" y="1308046"/>
                <a:ext cx="10567852" cy="4861652"/>
              </a:xfrm>
              <a:prstGeom prst="rect">
                <a:avLst/>
              </a:prstGeom>
              <a:noFill/>
            </p:spPr>
            <p:txBody>
              <a:bodyPr wrap="square" rtlCol="0">
                <a:spAutoFit/>
              </a:bodyPr>
              <a:lstStyle/>
              <a:p>
                <a:pPr>
                  <a:spcAft>
                    <a:spcPts val="1200"/>
                  </a:spcAft>
                </a:pPr>
                <a:r>
                  <a:rPr lang="en-US" sz="2400" dirty="0" smtClean="0">
                    <a:solidFill>
                      <a:schemeClr val="tx1">
                        <a:lumMod val="75000"/>
                        <a:lumOff val="25000"/>
                      </a:schemeClr>
                    </a:solidFill>
                    <a:latin typeface="Karla" charset="0"/>
                    <a:ea typeface="Karla" charset="0"/>
                    <a:cs typeface="Karla" charset="0"/>
                  </a:rPr>
                  <a:t>3. </a:t>
                </a:r>
                <a:r>
                  <a:rPr lang="en-US" sz="2400" b="1" dirty="0" smtClean="0">
                    <a:solidFill>
                      <a:schemeClr val="tx1">
                        <a:lumMod val="75000"/>
                        <a:lumOff val="25000"/>
                      </a:schemeClr>
                    </a:solidFill>
                    <a:latin typeface="Karla" charset="0"/>
                    <a:ea typeface="Karla" charset="0"/>
                    <a:cs typeface="Karla" charset="0"/>
                  </a:rPr>
                  <a:t>Sample</a:t>
                </a:r>
                <a:r>
                  <a:rPr lang="en-US" sz="2400" dirty="0" smtClean="0">
                    <a:solidFill>
                      <a:schemeClr val="tx1">
                        <a:lumMod val="75000"/>
                        <a:lumOff val="25000"/>
                      </a:schemeClr>
                    </a:solidFill>
                    <a:latin typeface="Karla" charset="0"/>
                    <a:ea typeface="Karla" charset="0"/>
                    <a:cs typeface="Karla" charset="0"/>
                  </a:rPr>
                  <a:t>: </a:t>
                </a:r>
              </a:p>
              <a:p>
                <a:pPr>
                  <a:spcAft>
                    <a:spcPts val="1200"/>
                  </a:spcAft>
                </a:pPr>
                <a:r>
                  <a:rPr lang="en-US" sz="2400" dirty="0">
                    <a:solidFill>
                      <a:schemeClr val="tx1">
                        <a:lumMod val="75000"/>
                        <a:lumOff val="25000"/>
                      </a:schemeClr>
                    </a:solidFill>
                    <a:latin typeface="Karla" charset="0"/>
                    <a:ea typeface="Karla" charset="0"/>
                    <a:cs typeface="Karla" charset="0"/>
                  </a:rPr>
                  <a:t>	</a:t>
                </a:r>
                <a:r>
                  <a:rPr lang="en-US" sz="2400" dirty="0" smtClean="0">
                    <a:solidFill>
                      <a:schemeClr val="tx1">
                        <a:lumMod val="75000"/>
                        <a:lumOff val="25000"/>
                      </a:schemeClr>
                    </a:solidFill>
                    <a:latin typeface="Karla" charset="0"/>
                    <a:ea typeface="Karla" charset="0"/>
                    <a:cs typeface="Karla" charset="0"/>
                  </a:rPr>
                  <a:t>Using </a:t>
                </a:r>
                <a:r>
                  <a:rPr lang="en-US" sz="2400" dirty="0">
                    <a:solidFill>
                      <a:schemeClr val="tx1">
                        <a:lumMod val="75000"/>
                        <a:lumOff val="25000"/>
                      </a:schemeClr>
                    </a:solidFill>
                    <a:latin typeface="Karla" charset="0"/>
                    <a:ea typeface="Karla" charset="0"/>
                    <a:cs typeface="Karla" charset="0"/>
                  </a:rPr>
                  <a:t>bootstrap we can estimate </a:t>
                </a:r>
                <a14:m>
                  <m:oMath xmlns:m="http://schemas.openxmlformats.org/officeDocument/2006/math">
                    <m:sSubSup>
                      <m:sSubSupPr>
                        <m:ctrlPr>
                          <a:rPr lang="en-US" sz="2400" b="0" i="1" smtClean="0">
                            <a:solidFill>
                              <a:schemeClr val="tx1">
                                <a:lumMod val="75000"/>
                                <a:lumOff val="25000"/>
                              </a:schemeClr>
                            </a:solidFill>
                            <a:latin typeface="Cambria Math" charset="0"/>
                            <a:ea typeface="Karla" charset="0"/>
                            <a:cs typeface="Karla" charset="0"/>
                          </a:rPr>
                        </m:ctrlPr>
                      </m:sSubSupPr>
                      <m:e>
                        <m:acc>
                          <m:accPr>
                            <m:chr m:val="̂"/>
                            <m:ctrlPr>
                              <a:rPr lang="en-US" sz="2400" i="1">
                                <a:solidFill>
                                  <a:schemeClr val="tx1">
                                    <a:lumMod val="75000"/>
                                    <a:lumOff val="25000"/>
                                  </a:schemeClr>
                                </a:solidFill>
                                <a:latin typeface="Cambria Math" charset="0"/>
                                <a:ea typeface="Karla" charset="0"/>
                                <a:cs typeface="Karla" charset="0"/>
                              </a:rPr>
                            </m:ctrlPr>
                          </m:accPr>
                          <m:e>
                            <m:r>
                              <a:rPr lang="en-US" sz="2400" i="1">
                                <a:solidFill>
                                  <a:schemeClr val="tx1">
                                    <a:lumMod val="75000"/>
                                    <a:lumOff val="25000"/>
                                  </a:schemeClr>
                                </a:solidFill>
                                <a:latin typeface="Cambria Math" charset="0"/>
                                <a:ea typeface="Cambria Math" charset="0"/>
                                <a:cs typeface="Cambria Math" charset="0"/>
                              </a:rPr>
                              <m:t>𝛽</m:t>
                            </m:r>
                          </m:e>
                        </m:acc>
                      </m:e>
                      <m:sub>
                        <m:r>
                          <a:rPr lang="en-US" sz="2400" i="1">
                            <a:solidFill>
                              <a:schemeClr val="tx1">
                                <a:lumMod val="75000"/>
                                <a:lumOff val="25000"/>
                              </a:schemeClr>
                            </a:solidFill>
                            <a:latin typeface="Cambria Math" charset="0"/>
                            <a:ea typeface="Karla" charset="0"/>
                            <a:cs typeface="Karla" charset="0"/>
                          </a:rPr>
                          <m:t>1</m:t>
                        </m:r>
                      </m:sub>
                      <m:sup>
                        <m:r>
                          <a:rPr lang="en-US" sz="2400" b="0" i="0" smtClean="0">
                            <a:solidFill>
                              <a:schemeClr val="tx1">
                                <a:lumMod val="75000"/>
                                <a:lumOff val="25000"/>
                              </a:schemeClr>
                            </a:solidFill>
                            <a:latin typeface="Cambria Math" charset="0"/>
                            <a:ea typeface="Karla" charset="0"/>
                            <a:cs typeface="Karla" charset="0"/>
                          </a:rPr>
                          <m:t>′</m:t>
                        </m:r>
                      </m:sup>
                    </m:sSubSup>
                    <m:r>
                      <m:rPr>
                        <m:sty m:val="p"/>
                      </m:rPr>
                      <a:rPr lang="en-US" sz="2400" b="0" i="0" smtClean="0">
                        <a:solidFill>
                          <a:schemeClr val="tx1">
                            <a:lumMod val="75000"/>
                            <a:lumOff val="25000"/>
                          </a:schemeClr>
                        </a:solidFill>
                        <a:latin typeface="Cambria Math" charset="0"/>
                        <a:ea typeface="Karla" charset="0"/>
                        <a:cs typeface="Karla" charset="0"/>
                      </a:rPr>
                      <m:t>s</m:t>
                    </m:r>
                  </m:oMath>
                </a14:m>
                <a:r>
                  <a:rPr lang="en-US" sz="2400" dirty="0" smtClean="0">
                    <a:solidFill>
                      <a:schemeClr val="tx1">
                        <a:lumMod val="75000"/>
                        <a:lumOff val="25000"/>
                      </a:schemeClr>
                    </a:solidFill>
                    <a:latin typeface="Karla" charset="0"/>
                    <a:ea typeface="Karla" charset="0"/>
                    <a:cs typeface="Karla" charset="0"/>
                  </a:rPr>
                  <a:t>, and therefore </a:t>
                </a:r>
                <a14:m>
                  <m:oMath xmlns:m="http://schemas.openxmlformats.org/officeDocument/2006/math">
                    <m:sSub>
                      <m:sSubPr>
                        <m:ctrlPr>
                          <a:rPr lang="en-US" sz="2400" i="1">
                            <a:latin typeface="Cambria Math" charset="0"/>
                            <a:ea typeface="Karla" charset="0"/>
                            <a:cs typeface="Karla" charset="0"/>
                          </a:rPr>
                        </m:ctrlPr>
                      </m:sSubPr>
                      <m:e>
                        <m:r>
                          <a:rPr lang="en-US" sz="2400" i="1">
                            <a:latin typeface="Cambria Math" charset="0"/>
                            <a:ea typeface="Cambria Math" charset="0"/>
                            <a:cs typeface="Cambria Math" charset="0"/>
                          </a:rPr>
                          <m:t>𝜇</m:t>
                        </m:r>
                      </m:e>
                      <m:sub>
                        <m:sSub>
                          <m:sSubPr>
                            <m:ctrlPr>
                              <a:rPr lang="en-US" sz="2400" i="1">
                                <a:latin typeface="Cambria Math" charset="0"/>
                                <a:ea typeface="Karla" charset="0"/>
                                <a:cs typeface="Karla" charset="0"/>
                              </a:rPr>
                            </m:ctrlPr>
                          </m:sSubPr>
                          <m:e>
                            <m:acc>
                              <m:accPr>
                                <m:chr m:val="̂"/>
                                <m:ctrlPr>
                                  <a:rPr lang="en-US" sz="2400" i="1">
                                    <a:latin typeface="Cambria Math" charset="0"/>
                                    <a:ea typeface="Karla" charset="0"/>
                                    <a:cs typeface="Karla" charset="0"/>
                                  </a:rPr>
                                </m:ctrlPr>
                              </m:accPr>
                              <m:e>
                                <m:r>
                                  <a:rPr lang="en-US" sz="2400" i="1">
                                    <a:latin typeface="Cambria Math" charset="0"/>
                                    <a:ea typeface="Cambria Math" charset="0"/>
                                    <a:cs typeface="Cambria Math" charset="0"/>
                                  </a:rPr>
                                  <m:t>𝛽</m:t>
                                </m:r>
                              </m:e>
                            </m:acc>
                          </m:e>
                          <m:sub>
                            <m:r>
                              <a:rPr lang="en-US" sz="2400" i="1">
                                <a:latin typeface="Cambria Math" charset="0"/>
                                <a:ea typeface="Karla" charset="0"/>
                                <a:cs typeface="Karla" charset="0"/>
                              </a:rPr>
                              <m:t>1</m:t>
                            </m:r>
                          </m:sub>
                        </m:sSub>
                      </m:sub>
                    </m:sSub>
                  </m:oMath>
                </a14:m>
                <a:r>
                  <a:rPr lang="en-US" sz="2400" dirty="0" smtClean="0">
                    <a:solidFill>
                      <a:schemeClr val="tx1">
                        <a:lumMod val="75000"/>
                        <a:lumOff val="25000"/>
                      </a:schemeClr>
                    </a:solidFill>
                    <a:latin typeface="Karla" charset="0"/>
                    <a:ea typeface="Karla" charset="0"/>
                    <a:cs typeface="Karla" charset="0"/>
                  </a:rPr>
                  <a:t>and </a:t>
                </a:r>
                <a14:m>
                  <m:oMath xmlns:m="http://schemas.openxmlformats.org/officeDocument/2006/math">
                    <m:sSub>
                      <m:sSubPr>
                        <m:ctrlPr>
                          <a:rPr lang="en-US" sz="2400" i="1">
                            <a:solidFill>
                              <a:schemeClr val="tx1">
                                <a:lumMod val="75000"/>
                                <a:lumOff val="25000"/>
                              </a:schemeClr>
                            </a:solidFill>
                            <a:latin typeface="Cambria Math" charset="0"/>
                            <a:ea typeface="Karla" charset="0"/>
                            <a:cs typeface="Karla" charset="0"/>
                          </a:rPr>
                        </m:ctrlPr>
                      </m:sSubPr>
                      <m:e>
                        <m:r>
                          <a:rPr lang="en-US" sz="2400" i="1">
                            <a:solidFill>
                              <a:schemeClr val="tx1">
                                <a:lumMod val="75000"/>
                                <a:lumOff val="25000"/>
                              </a:schemeClr>
                            </a:solidFill>
                            <a:latin typeface="Cambria Math" charset="0"/>
                            <a:ea typeface="Cambria Math" charset="0"/>
                            <a:cs typeface="Cambria Math" charset="0"/>
                          </a:rPr>
                          <m:t>𝜎</m:t>
                        </m:r>
                      </m:e>
                      <m:sub>
                        <m:sSub>
                          <m:sSubPr>
                            <m:ctrlPr>
                              <a:rPr lang="en-US" sz="2400" i="1">
                                <a:solidFill>
                                  <a:schemeClr val="tx1">
                                    <a:lumMod val="75000"/>
                                    <a:lumOff val="25000"/>
                                  </a:schemeClr>
                                </a:solidFill>
                                <a:latin typeface="Cambria Math" charset="0"/>
                                <a:ea typeface="Karla" charset="0"/>
                                <a:cs typeface="Karla" charset="0"/>
                              </a:rPr>
                            </m:ctrlPr>
                          </m:sSubPr>
                          <m:e>
                            <m:acc>
                              <m:accPr>
                                <m:chr m:val="̂"/>
                                <m:ctrlPr>
                                  <a:rPr lang="en-US" sz="2400" i="1">
                                    <a:solidFill>
                                      <a:schemeClr val="tx1">
                                        <a:lumMod val="75000"/>
                                        <a:lumOff val="25000"/>
                                      </a:schemeClr>
                                    </a:solidFill>
                                    <a:latin typeface="Cambria Math" charset="0"/>
                                    <a:ea typeface="Karla" charset="0"/>
                                    <a:cs typeface="Karla" charset="0"/>
                                  </a:rPr>
                                </m:ctrlPr>
                              </m:accPr>
                              <m:e>
                                <m:r>
                                  <a:rPr lang="en-US" sz="2400" i="1">
                                    <a:solidFill>
                                      <a:schemeClr val="tx1">
                                        <a:lumMod val="75000"/>
                                        <a:lumOff val="25000"/>
                                      </a:schemeClr>
                                    </a:solidFill>
                                    <a:latin typeface="Cambria Math" charset="0"/>
                                    <a:ea typeface="Cambria Math" charset="0"/>
                                    <a:cs typeface="Cambria Math" charset="0"/>
                                  </a:rPr>
                                  <m:t>𝛽</m:t>
                                </m:r>
                              </m:e>
                            </m:acc>
                          </m:e>
                          <m:sub>
                            <m:r>
                              <a:rPr lang="en-US" sz="2400" i="1">
                                <a:solidFill>
                                  <a:schemeClr val="tx1">
                                    <a:lumMod val="75000"/>
                                    <a:lumOff val="25000"/>
                                  </a:schemeClr>
                                </a:solidFill>
                                <a:latin typeface="Cambria Math" charset="0"/>
                                <a:ea typeface="Karla" charset="0"/>
                                <a:cs typeface="Karla" charset="0"/>
                              </a:rPr>
                              <m:t>1</m:t>
                            </m:r>
                          </m:sub>
                        </m:sSub>
                      </m:sub>
                    </m:sSub>
                    <m:r>
                      <a:rPr lang="en-US" sz="2400" b="0" i="1" smtClean="0">
                        <a:solidFill>
                          <a:schemeClr val="tx1">
                            <a:lumMod val="75000"/>
                            <a:lumOff val="25000"/>
                          </a:schemeClr>
                        </a:solidFill>
                        <a:latin typeface="Cambria Math" charset="0"/>
                        <a:ea typeface="Karla" charset="0"/>
                        <a:cs typeface="Karla" charset="0"/>
                      </a:rPr>
                      <m:t>.</m:t>
                    </m:r>
                  </m:oMath>
                </a14:m>
                <a:endParaRPr lang="en-US" sz="2400" dirty="0" smtClean="0">
                  <a:solidFill>
                    <a:schemeClr val="tx1">
                      <a:lumMod val="75000"/>
                      <a:lumOff val="25000"/>
                    </a:schemeClr>
                  </a:solidFill>
                  <a:latin typeface="Karla" charset="0"/>
                  <a:ea typeface="Karla" charset="0"/>
                  <a:cs typeface="Karla" charset="0"/>
                </a:endParaRPr>
              </a:p>
              <a:p>
                <a:pPr>
                  <a:spcAft>
                    <a:spcPts val="1200"/>
                  </a:spcAft>
                </a:pPr>
                <a:endParaRPr lang="en-US" sz="2400" dirty="0" smtClean="0">
                  <a:solidFill>
                    <a:schemeClr val="tx1">
                      <a:lumMod val="75000"/>
                      <a:lumOff val="25000"/>
                    </a:schemeClr>
                  </a:solidFill>
                  <a:latin typeface="Karla" charset="0"/>
                  <a:ea typeface="Karla" charset="0"/>
                  <a:cs typeface="Karla" charset="0"/>
                </a:endParaRPr>
              </a:p>
              <a:p>
                <a:pPr>
                  <a:spcAft>
                    <a:spcPts val="1200"/>
                  </a:spcAft>
                </a:pPr>
                <a:r>
                  <a:rPr lang="en-US" sz="2400" dirty="0" smtClean="0">
                    <a:solidFill>
                      <a:schemeClr val="tx1">
                        <a:lumMod val="75000"/>
                        <a:lumOff val="25000"/>
                      </a:schemeClr>
                    </a:solidFill>
                    <a:latin typeface="Karla" charset="0"/>
                    <a:ea typeface="Karla" charset="0"/>
                    <a:cs typeface="Karla" charset="0"/>
                  </a:rPr>
                  <a:t>4. </a:t>
                </a:r>
                <a:r>
                  <a:rPr lang="en-US" sz="2400" b="1" dirty="0" smtClean="0">
                    <a:solidFill>
                      <a:schemeClr val="tx1">
                        <a:lumMod val="75000"/>
                        <a:lumOff val="25000"/>
                      </a:schemeClr>
                    </a:solidFill>
                    <a:latin typeface="Karla" charset="0"/>
                    <a:ea typeface="Karla" charset="0"/>
                    <a:cs typeface="Karla" charset="0"/>
                  </a:rPr>
                  <a:t>Reject or not reject the hypothesis:  </a:t>
                </a:r>
              </a:p>
              <a:p>
                <a:pPr marL="457200">
                  <a:spcAft>
                    <a:spcPts val="1200"/>
                  </a:spcAft>
                </a:pPr>
                <a:r>
                  <a:rPr lang="en-US" sz="2400" dirty="0" smtClean="0">
                    <a:solidFill>
                      <a:schemeClr val="tx1">
                        <a:lumMod val="75000"/>
                        <a:lumOff val="25000"/>
                      </a:schemeClr>
                    </a:solidFill>
                    <a:latin typeface="Karla" charset="0"/>
                    <a:ea typeface="Karla" charset="0"/>
                    <a:cs typeface="Karla" charset="0"/>
                  </a:rPr>
                  <a:t>If </a:t>
                </a:r>
                <a:r>
                  <a:rPr lang="en-US" sz="2400" dirty="0">
                    <a:solidFill>
                      <a:schemeClr val="tx1">
                        <a:lumMod val="75000"/>
                        <a:lumOff val="25000"/>
                      </a:schemeClr>
                    </a:solidFill>
                    <a:latin typeface="Karla" charset="0"/>
                    <a:ea typeface="Karla" charset="0"/>
                    <a:cs typeface="Karla" charset="0"/>
                  </a:rPr>
                  <a:t>there is really no relationship between </a:t>
                </a:r>
                <a:r>
                  <a:rPr lang="en-US" sz="2400" i="1" dirty="0">
                    <a:solidFill>
                      <a:schemeClr val="tx1">
                        <a:lumMod val="75000"/>
                        <a:lumOff val="25000"/>
                      </a:schemeClr>
                    </a:solidFill>
                    <a:latin typeface="Karla" charset="0"/>
                    <a:ea typeface="Karla" charset="0"/>
                    <a:cs typeface="Karla" charset="0"/>
                  </a:rPr>
                  <a:t>X</a:t>
                </a:r>
                <a:r>
                  <a:rPr lang="en-US" sz="2400" dirty="0">
                    <a:solidFill>
                      <a:schemeClr val="tx1">
                        <a:lumMod val="75000"/>
                        <a:lumOff val="25000"/>
                      </a:schemeClr>
                    </a:solidFill>
                    <a:latin typeface="Karla" charset="0"/>
                    <a:ea typeface="Karla" charset="0"/>
                    <a:cs typeface="Karla" charset="0"/>
                  </a:rPr>
                  <a:t> and </a:t>
                </a:r>
                <a:r>
                  <a:rPr lang="en-US" sz="2400" i="1" dirty="0">
                    <a:solidFill>
                      <a:schemeClr val="tx1">
                        <a:lumMod val="75000"/>
                        <a:lumOff val="25000"/>
                      </a:schemeClr>
                    </a:solidFill>
                    <a:latin typeface="Karla" charset="0"/>
                    <a:ea typeface="Karla" charset="0"/>
                    <a:cs typeface="Karla" charset="0"/>
                  </a:rPr>
                  <a:t>Y</a:t>
                </a:r>
                <a:r>
                  <a:rPr lang="en-US" sz="2400" dirty="0">
                    <a:solidFill>
                      <a:schemeClr val="tx1">
                        <a:lumMod val="75000"/>
                        <a:lumOff val="25000"/>
                      </a:schemeClr>
                    </a:solidFill>
                    <a:latin typeface="Karla" charset="0"/>
                    <a:ea typeface="Karla" charset="0"/>
                    <a:cs typeface="Karla" charset="0"/>
                  </a:rPr>
                  <a:t> , then we expect that </a:t>
                </a:r>
                <a:r>
                  <a:rPr lang="en-US" sz="2400" dirty="0" smtClean="0">
                    <a:solidFill>
                      <a:schemeClr val="tx1">
                        <a:lumMod val="75000"/>
                        <a:lumOff val="25000"/>
                      </a:schemeClr>
                    </a:solidFill>
                    <a:latin typeface="Karla" charset="0"/>
                    <a:ea typeface="Karla" charset="0"/>
                    <a:cs typeface="Karla" charset="0"/>
                  </a:rPr>
                  <a:t>will have a </a:t>
                </a:r>
                <a:r>
                  <a:rPr lang="en-US" sz="2400" i="1" dirty="0" smtClean="0">
                    <a:solidFill>
                      <a:schemeClr val="tx1">
                        <a:lumMod val="75000"/>
                        <a:lumOff val="25000"/>
                      </a:schemeClr>
                    </a:solidFill>
                    <a:latin typeface="Karla" charset="0"/>
                    <a:ea typeface="Karla" charset="0"/>
                    <a:cs typeface="Karla" charset="0"/>
                  </a:rPr>
                  <a:t>t-distribution </a:t>
                </a:r>
                <a:r>
                  <a:rPr lang="en-US" sz="2400" i="1" dirty="0">
                    <a:solidFill>
                      <a:schemeClr val="tx1">
                        <a:lumMod val="75000"/>
                        <a:lumOff val="25000"/>
                      </a:schemeClr>
                    </a:solidFill>
                    <a:latin typeface="Karla" charset="0"/>
                    <a:ea typeface="Karla" charset="0"/>
                    <a:cs typeface="Karla" charset="0"/>
                  </a:rPr>
                  <a:t>with </a:t>
                </a:r>
                <a:r>
                  <a:rPr lang="en-US" sz="2400" i="1" dirty="0" smtClean="0">
                    <a:solidFill>
                      <a:schemeClr val="tx1">
                        <a:lumMod val="75000"/>
                        <a:lumOff val="25000"/>
                      </a:schemeClr>
                    </a:solidFill>
                    <a:latin typeface="Karla" charset="0"/>
                    <a:ea typeface="Karla" charset="0"/>
                    <a:cs typeface="Karla" charset="0"/>
                  </a:rPr>
                  <a:t>n-2 </a:t>
                </a:r>
                <a:r>
                  <a:rPr lang="en-US" sz="2400" i="1" dirty="0">
                    <a:solidFill>
                      <a:schemeClr val="tx1">
                        <a:lumMod val="75000"/>
                        <a:lumOff val="25000"/>
                      </a:schemeClr>
                    </a:solidFill>
                    <a:latin typeface="Karla" charset="0"/>
                    <a:ea typeface="Karla" charset="0"/>
                    <a:cs typeface="Karla" charset="0"/>
                  </a:rPr>
                  <a:t>degrees </a:t>
                </a:r>
                <a:r>
                  <a:rPr lang="en-US" sz="2400" dirty="0">
                    <a:solidFill>
                      <a:schemeClr val="tx1">
                        <a:lumMod val="75000"/>
                        <a:lumOff val="25000"/>
                      </a:schemeClr>
                    </a:solidFill>
                    <a:latin typeface="Karla" charset="0"/>
                    <a:ea typeface="Karla" charset="0"/>
                    <a:cs typeface="Karla" charset="0"/>
                  </a:rPr>
                  <a:t>of freedom. </a:t>
                </a:r>
                <a:endParaRPr lang="en-US" sz="2400" dirty="0" smtClean="0">
                  <a:solidFill>
                    <a:schemeClr val="tx1">
                      <a:lumMod val="75000"/>
                      <a:lumOff val="25000"/>
                    </a:schemeClr>
                  </a:solidFill>
                  <a:latin typeface="Karla" charset="0"/>
                  <a:ea typeface="Karla" charset="0"/>
                  <a:cs typeface="Karla" charset="0"/>
                </a:endParaRPr>
              </a:p>
              <a:p>
                <a:pPr marL="457200">
                  <a:spcAft>
                    <a:spcPts val="1200"/>
                  </a:spcAft>
                </a:pPr>
                <a:r>
                  <a:rPr lang="en-US" sz="2400" dirty="0">
                    <a:solidFill>
                      <a:schemeClr val="tx1">
                        <a:lumMod val="75000"/>
                        <a:lumOff val="25000"/>
                      </a:schemeClr>
                    </a:solidFill>
                    <a:latin typeface="Karla" charset="0"/>
                    <a:ea typeface="Karla" charset="0"/>
                    <a:cs typeface="Karla" charset="0"/>
                  </a:rPr>
                  <a:t>T</a:t>
                </a:r>
                <a:r>
                  <a:rPr lang="en-US" sz="2400" dirty="0" smtClean="0">
                    <a:solidFill>
                      <a:schemeClr val="tx1">
                        <a:lumMod val="75000"/>
                        <a:lumOff val="25000"/>
                      </a:schemeClr>
                    </a:solidFill>
                    <a:latin typeface="Karla" charset="0"/>
                    <a:ea typeface="Karla" charset="0"/>
                    <a:cs typeface="Karla" charset="0"/>
                  </a:rPr>
                  <a:t>o </a:t>
                </a:r>
                <a:r>
                  <a:rPr lang="en-US" sz="2400" dirty="0">
                    <a:solidFill>
                      <a:schemeClr val="tx1">
                        <a:lumMod val="75000"/>
                        <a:lumOff val="25000"/>
                      </a:schemeClr>
                    </a:solidFill>
                    <a:latin typeface="Karla" charset="0"/>
                    <a:ea typeface="Karla" charset="0"/>
                    <a:cs typeface="Karla" charset="0"/>
                  </a:rPr>
                  <a:t>compute the probability of observing any value equal </a:t>
                </a:r>
                <a:r>
                  <a:rPr lang="en-US" sz="2400" dirty="0" smtClean="0">
                    <a:solidFill>
                      <a:schemeClr val="tx1">
                        <a:lumMod val="75000"/>
                        <a:lumOff val="25000"/>
                      </a:schemeClr>
                    </a:solidFill>
                    <a:latin typeface="Karla" charset="0"/>
                    <a:ea typeface="Karla" charset="0"/>
                    <a:cs typeface="Karla" charset="0"/>
                  </a:rPr>
                  <a:t>to </a:t>
                </a:r>
                <a:r>
                  <a:rPr lang="en-US" sz="2400" dirty="0">
                    <a:solidFill>
                      <a:schemeClr val="tx1">
                        <a:lumMod val="75000"/>
                        <a:lumOff val="25000"/>
                      </a:schemeClr>
                    </a:solidFill>
                    <a:latin typeface="Karla" charset="0"/>
                    <a:ea typeface="Karla" charset="0"/>
                    <a:cs typeface="Karla" charset="0"/>
                  </a:rPr>
                  <a:t> </a:t>
                </a:r>
                <a14:m>
                  <m:oMath xmlns:m="http://schemas.openxmlformats.org/officeDocument/2006/math">
                    <m:r>
                      <a:rPr lang="en-US" sz="2400" b="0" i="1" smtClean="0">
                        <a:solidFill>
                          <a:schemeClr val="tx1">
                            <a:lumMod val="75000"/>
                            <a:lumOff val="25000"/>
                          </a:schemeClr>
                        </a:solidFill>
                        <a:latin typeface="Cambria Math" charset="0"/>
                        <a:ea typeface="Karla" charset="0"/>
                        <a:cs typeface="Karla" charset="0"/>
                      </a:rPr>
                      <m:t>|</m:t>
                    </m:r>
                    <m:r>
                      <a:rPr lang="en-US" sz="2400" b="0" i="1" smtClean="0">
                        <a:solidFill>
                          <a:schemeClr val="tx1">
                            <a:lumMod val="75000"/>
                            <a:lumOff val="25000"/>
                          </a:schemeClr>
                        </a:solidFill>
                        <a:latin typeface="Cambria Math" charset="0"/>
                        <a:ea typeface="Karla" charset="0"/>
                        <a:cs typeface="Karla" charset="0"/>
                      </a:rPr>
                      <m:t>𝑡</m:t>
                    </m:r>
                    <m:r>
                      <a:rPr lang="en-US" sz="2400" b="0" i="1" smtClean="0">
                        <a:solidFill>
                          <a:schemeClr val="tx1">
                            <a:lumMod val="75000"/>
                            <a:lumOff val="25000"/>
                          </a:schemeClr>
                        </a:solidFill>
                        <a:latin typeface="Cambria Math" charset="0"/>
                        <a:ea typeface="Karla" charset="0"/>
                        <a:cs typeface="Karla" charset="0"/>
                      </a:rPr>
                      <m:t>|</m:t>
                    </m:r>
                  </m:oMath>
                </a14:m>
                <a:r>
                  <a:rPr lang="en-US" sz="2400" dirty="0">
                    <a:solidFill>
                      <a:schemeClr val="tx1">
                        <a:lumMod val="75000"/>
                        <a:lumOff val="25000"/>
                      </a:schemeClr>
                    </a:solidFill>
                    <a:latin typeface="Karla" charset="0"/>
                    <a:ea typeface="Karla" charset="0"/>
                    <a:cs typeface="Karla" charset="0"/>
                  </a:rPr>
                  <a:t> </a:t>
                </a:r>
                <a:r>
                  <a:rPr lang="en-US" sz="2400" dirty="0" smtClean="0">
                    <a:solidFill>
                      <a:schemeClr val="tx1">
                        <a:lumMod val="75000"/>
                        <a:lumOff val="25000"/>
                      </a:schemeClr>
                    </a:solidFill>
                    <a:latin typeface="Karla" charset="0"/>
                    <a:ea typeface="Karla" charset="0"/>
                    <a:cs typeface="Karla" charset="0"/>
                  </a:rPr>
                  <a:t>or larger, assuming  </a:t>
                </a:r>
                <a14:m>
                  <m:oMath xmlns:m="http://schemas.openxmlformats.org/officeDocument/2006/math">
                    <m:sSub>
                      <m:sSubPr>
                        <m:ctrlPr>
                          <a:rPr lang="en-US" sz="2400" i="1">
                            <a:solidFill>
                              <a:schemeClr val="tx1">
                                <a:lumMod val="75000"/>
                                <a:lumOff val="25000"/>
                              </a:schemeClr>
                            </a:solidFill>
                            <a:latin typeface="Cambria Math" charset="0"/>
                            <a:ea typeface="Karla" charset="0"/>
                            <a:cs typeface="Karla" charset="0"/>
                          </a:rPr>
                        </m:ctrlPr>
                      </m:sSubPr>
                      <m:e>
                        <m:acc>
                          <m:accPr>
                            <m:chr m:val="̂"/>
                            <m:ctrlPr>
                              <a:rPr lang="en-US" sz="2400" i="1">
                                <a:solidFill>
                                  <a:schemeClr val="tx1">
                                    <a:lumMod val="75000"/>
                                    <a:lumOff val="25000"/>
                                  </a:schemeClr>
                                </a:solidFill>
                                <a:latin typeface="Cambria Math" charset="0"/>
                                <a:ea typeface="Karla" charset="0"/>
                                <a:cs typeface="Karla" charset="0"/>
                              </a:rPr>
                            </m:ctrlPr>
                          </m:accPr>
                          <m:e>
                            <m:r>
                              <a:rPr lang="en-US" sz="2400" i="1">
                                <a:solidFill>
                                  <a:schemeClr val="tx1">
                                    <a:lumMod val="75000"/>
                                    <a:lumOff val="25000"/>
                                  </a:schemeClr>
                                </a:solidFill>
                                <a:latin typeface="Cambria Math" charset="0"/>
                                <a:ea typeface="Cambria Math" charset="0"/>
                                <a:cs typeface="Cambria Math" charset="0"/>
                              </a:rPr>
                              <m:t>𝛽</m:t>
                            </m:r>
                          </m:e>
                        </m:acc>
                      </m:e>
                      <m:sub>
                        <m:r>
                          <a:rPr lang="en-US" sz="2400" i="1">
                            <a:solidFill>
                              <a:schemeClr val="tx1">
                                <a:lumMod val="75000"/>
                                <a:lumOff val="25000"/>
                              </a:schemeClr>
                            </a:solidFill>
                            <a:latin typeface="Cambria Math" charset="0"/>
                            <a:ea typeface="Karla" charset="0"/>
                            <a:cs typeface="Karla" charset="0"/>
                          </a:rPr>
                          <m:t>1</m:t>
                        </m:r>
                      </m:sub>
                    </m:sSub>
                    <m:r>
                      <a:rPr lang="en-US" sz="2400" b="0" i="1" smtClean="0">
                        <a:solidFill>
                          <a:schemeClr val="tx1">
                            <a:lumMod val="75000"/>
                            <a:lumOff val="25000"/>
                          </a:schemeClr>
                        </a:solidFill>
                        <a:latin typeface="Cambria Math" charset="0"/>
                        <a:ea typeface="Karla" charset="0"/>
                        <a:cs typeface="Karla" charset="0"/>
                      </a:rPr>
                      <m:t>=0</m:t>
                    </m:r>
                  </m:oMath>
                </a14:m>
                <a:r>
                  <a:rPr lang="en-US" sz="2400" dirty="0" smtClean="0">
                    <a:solidFill>
                      <a:schemeClr val="tx1">
                        <a:lumMod val="75000"/>
                        <a:lumOff val="25000"/>
                      </a:schemeClr>
                    </a:solidFill>
                    <a:latin typeface="Karla" charset="0"/>
                    <a:ea typeface="Karla" charset="0"/>
                    <a:cs typeface="Karla" charset="0"/>
                  </a:rPr>
                  <a:t> is easy. </a:t>
                </a:r>
                <a:r>
                  <a:rPr lang="en-US" sz="2400" dirty="0">
                    <a:solidFill>
                      <a:schemeClr val="tx1">
                        <a:lumMod val="75000"/>
                        <a:lumOff val="25000"/>
                      </a:schemeClr>
                    </a:solidFill>
                    <a:latin typeface="Karla" charset="0"/>
                    <a:ea typeface="Karla" charset="0"/>
                    <a:cs typeface="Karla" charset="0"/>
                  </a:rPr>
                  <a:t>We call this probability the p-value. </a:t>
                </a:r>
                <a:endParaRPr lang="en-US" sz="2400" dirty="0" smtClean="0">
                  <a:solidFill>
                    <a:schemeClr val="tx1">
                      <a:lumMod val="75000"/>
                      <a:lumOff val="25000"/>
                    </a:schemeClr>
                  </a:solidFill>
                  <a:latin typeface="Karla" charset="0"/>
                  <a:ea typeface="Karla" charset="0"/>
                  <a:cs typeface="Karla" charset="0"/>
                </a:endParaRPr>
              </a:p>
              <a:p>
                <a:pPr lvl="1">
                  <a:spcAft>
                    <a:spcPts val="1200"/>
                  </a:spcAft>
                </a:pPr>
                <a:r>
                  <a:rPr lang="en-US" sz="2400" i="1" dirty="0" smtClean="0">
                    <a:solidFill>
                      <a:schemeClr val="tx1">
                        <a:lumMod val="75000"/>
                        <a:lumOff val="25000"/>
                      </a:schemeClr>
                    </a:solidFill>
                    <a:latin typeface="Karla" charset="0"/>
                    <a:ea typeface="Karla" charset="0"/>
                    <a:cs typeface="Karla" charset="0"/>
                  </a:rPr>
                  <a:t>a </a:t>
                </a:r>
                <a:r>
                  <a:rPr lang="en-US" sz="2400" i="1" dirty="0">
                    <a:solidFill>
                      <a:schemeClr val="tx1">
                        <a:lumMod val="75000"/>
                        <a:lumOff val="25000"/>
                      </a:schemeClr>
                    </a:solidFill>
                    <a:latin typeface="Karla" charset="0"/>
                    <a:ea typeface="Karla" charset="0"/>
                    <a:cs typeface="Karla" charset="0"/>
                  </a:rPr>
                  <a:t>small p-value indicates that it is unlikely to observe such a substantial association between the predictor and the response due to </a:t>
                </a:r>
                <a:r>
                  <a:rPr lang="en-US" sz="2400" i="1" dirty="0" smtClean="0">
                    <a:solidFill>
                      <a:schemeClr val="tx1">
                        <a:lumMod val="75000"/>
                        <a:lumOff val="25000"/>
                      </a:schemeClr>
                    </a:solidFill>
                    <a:latin typeface="Karla" charset="0"/>
                    <a:ea typeface="Karla" charset="0"/>
                    <a:cs typeface="Karla" charset="0"/>
                  </a:rPr>
                  <a:t>chance</a:t>
                </a:r>
              </a:p>
            </p:txBody>
          </p:sp>
        </mc:Choice>
        <mc:Fallback xmlns="">
          <p:sp>
            <p:nvSpPr>
              <p:cNvPr id="6" name="TextBox 5"/>
              <p:cNvSpPr txBox="1">
                <a:spLocks noRot="1" noChangeAspect="1" noMove="1" noResize="1" noEditPoints="1" noAdjustHandles="1" noChangeArrowheads="1" noChangeShapeType="1" noTextEdit="1"/>
              </p:cNvSpPr>
              <p:nvPr/>
            </p:nvSpPr>
            <p:spPr>
              <a:xfrm>
                <a:off x="812074" y="1308046"/>
                <a:ext cx="10567852" cy="4861652"/>
              </a:xfrm>
              <a:prstGeom prst="rect">
                <a:avLst/>
              </a:prstGeom>
              <a:blipFill rotWithShape="0">
                <a:blip r:embed="rId3"/>
                <a:stretch>
                  <a:fillRect l="-865" t="-1004" r="-1442" b="-502"/>
                </a:stretch>
              </a:blipFill>
            </p:spPr>
            <p:txBody>
              <a:bodyPr/>
              <a:lstStyle/>
              <a:p>
                <a:r>
                  <a:rPr lang="en-US">
                    <a:noFill/>
                  </a:rPr>
                  <a:t> </a:t>
                </a:r>
              </a:p>
            </p:txBody>
          </p:sp>
        </mc:Fallback>
      </mc:AlternateContent>
    </p:spTree>
    <p:extLst>
      <p:ext uri="{BB962C8B-B14F-4D97-AF65-F5344CB8AC3E}">
        <p14:creationId xmlns:p14="http://schemas.microsoft.com/office/powerpoint/2010/main" val="185287574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xmlns="" id="{533F34CA-6643-0341-B0C5-1203F2F0D99E}"/>
              </a:ext>
            </a:extLst>
          </p:cNvPr>
          <p:cNvPicPr>
            <a:picLocks noChangeAspect="1"/>
          </p:cNvPicPr>
          <p:nvPr/>
        </p:nvPicPr>
        <p:blipFill>
          <a:blip r:embed="rId2"/>
          <a:stretch>
            <a:fillRect/>
          </a:stretch>
        </p:blipFill>
        <p:spPr>
          <a:xfrm>
            <a:off x="2615184" y="1463038"/>
            <a:ext cx="6858002" cy="4572001"/>
          </a:xfrm>
          <a:prstGeom prst="rect">
            <a:avLst/>
          </a:prstGeom>
        </p:spPr>
      </p:pic>
      <p:sp>
        <p:nvSpPr>
          <p:cNvPr id="2" name="Title 1"/>
          <p:cNvSpPr>
            <a:spLocks noGrp="1"/>
          </p:cNvSpPr>
          <p:nvPr>
            <p:ph type="title"/>
          </p:nvPr>
        </p:nvSpPr>
        <p:spPr/>
        <p:txBody>
          <a:bodyPr/>
          <a:lstStyle/>
          <a:p>
            <a:r>
              <a:rPr lang="en-US" dirty="0"/>
              <a:t>Linear Regression </a:t>
            </a:r>
          </a:p>
        </p:txBody>
      </p:sp>
      <p:sp>
        <p:nvSpPr>
          <p:cNvPr id="4" name="Slide Number Placeholder 3"/>
          <p:cNvSpPr>
            <a:spLocks noGrp="1"/>
          </p:cNvSpPr>
          <p:nvPr>
            <p:ph type="sldNum" sz="quarter" idx="12"/>
          </p:nvPr>
        </p:nvSpPr>
        <p:spPr/>
        <p:txBody>
          <a:bodyPr/>
          <a:lstStyle/>
          <a:p>
            <a:fld id="{81B7CCDB-6D39-0547-B7B3-C80E39D6513A}" type="slidenum">
              <a:rPr lang="en-US" smtClean="0"/>
              <a:t>7</a:t>
            </a:fld>
            <a:endParaRPr lang="en-US"/>
          </a:p>
        </p:txBody>
      </p:sp>
      <p:cxnSp>
        <p:nvCxnSpPr>
          <p:cNvPr id="5" name="Straight Connector 4"/>
          <p:cNvCxnSpPr/>
          <p:nvPr/>
        </p:nvCxnSpPr>
        <p:spPr>
          <a:xfrm flipV="1">
            <a:off x="4075611" y="2246811"/>
            <a:ext cx="4676503" cy="2468880"/>
          </a:xfrm>
          <a:prstGeom prst="line">
            <a:avLst/>
          </a:prstGeom>
          <a:ln>
            <a:solidFill>
              <a:srgbClr val="C00000"/>
            </a:solidFill>
          </a:ln>
          <a:effectLst/>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655958" y="902522"/>
            <a:ext cx="2577950" cy="461665"/>
          </a:xfrm>
          <a:prstGeom prst="rect">
            <a:avLst/>
          </a:prstGeom>
          <a:noFill/>
        </p:spPr>
        <p:txBody>
          <a:bodyPr wrap="none" rtlCol="0">
            <a:spAutoFit/>
          </a:bodyPr>
          <a:lstStyle/>
          <a:p>
            <a:r>
              <a:rPr lang="en-US" sz="2400">
                <a:solidFill>
                  <a:schemeClr val="tx1">
                    <a:lumMod val="75000"/>
                    <a:lumOff val="25000"/>
                  </a:schemeClr>
                </a:solidFill>
                <a:latin typeface="Karla" charset="0"/>
                <a:ea typeface="Karla" charset="0"/>
                <a:cs typeface="Karla" charset="0"/>
              </a:rPr>
              <a:t>Is this line good?</a:t>
            </a:r>
            <a:endParaRPr lang="en-US" sz="2400" i="1" dirty="0">
              <a:solidFill>
                <a:schemeClr val="tx1">
                  <a:lumMod val="75000"/>
                  <a:lumOff val="25000"/>
                </a:schemeClr>
              </a:solidFill>
              <a:latin typeface="Karla" charset="0"/>
              <a:ea typeface="Karla" charset="0"/>
              <a:cs typeface="Karla" charset="0"/>
            </a:endParaRPr>
          </a:p>
        </p:txBody>
      </p:sp>
    </p:spTree>
    <p:extLst>
      <p:ext uri="{BB962C8B-B14F-4D97-AF65-F5344CB8AC3E}">
        <p14:creationId xmlns:p14="http://schemas.microsoft.com/office/powerpoint/2010/main" val="2108290153"/>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Hypothesis testing</a:t>
            </a:r>
            <a:endParaRPr lang="en-US" dirty="0"/>
          </a:p>
        </p:txBody>
      </p:sp>
      <p:sp>
        <p:nvSpPr>
          <p:cNvPr id="6" name="TextBox 5"/>
          <p:cNvSpPr txBox="1"/>
          <p:nvPr/>
        </p:nvSpPr>
        <p:spPr>
          <a:xfrm>
            <a:off x="812074" y="1308046"/>
            <a:ext cx="10567852" cy="984885"/>
          </a:xfrm>
          <a:prstGeom prst="rect">
            <a:avLst/>
          </a:prstGeom>
          <a:noFill/>
        </p:spPr>
        <p:txBody>
          <a:bodyPr wrap="square" rtlCol="0">
            <a:spAutoFit/>
          </a:bodyPr>
          <a:lstStyle/>
          <a:p>
            <a:pPr>
              <a:spcAft>
                <a:spcPts val="1200"/>
              </a:spcAft>
            </a:pPr>
            <a:r>
              <a:rPr lang="en-US" sz="2400" dirty="0" smtClean="0">
                <a:solidFill>
                  <a:schemeClr val="tx1">
                    <a:lumMod val="75000"/>
                    <a:lumOff val="25000"/>
                  </a:schemeClr>
                </a:solidFill>
                <a:latin typeface="Karla" charset="0"/>
                <a:ea typeface="Karla" charset="0"/>
                <a:cs typeface="Karla" charset="0"/>
              </a:rPr>
              <a:t>P-values for all three predictors </a:t>
            </a:r>
            <a:r>
              <a:rPr lang="en-US" sz="2400" smtClean="0">
                <a:solidFill>
                  <a:schemeClr val="tx1">
                    <a:lumMod val="75000"/>
                    <a:lumOff val="25000"/>
                  </a:schemeClr>
                </a:solidFill>
                <a:latin typeface="Karla" charset="0"/>
                <a:ea typeface="Karla" charset="0"/>
                <a:cs typeface="Karla" charset="0"/>
              </a:rPr>
              <a:t>done independently</a:t>
            </a:r>
          </a:p>
          <a:p>
            <a:pPr>
              <a:spcAft>
                <a:spcPts val="1200"/>
              </a:spcAft>
            </a:pPr>
            <a:r>
              <a:rPr lang="en-US" sz="2400" smtClean="0">
                <a:solidFill>
                  <a:schemeClr val="tx1">
                    <a:lumMod val="75000"/>
                    <a:lumOff val="25000"/>
                  </a:schemeClr>
                </a:solidFill>
                <a:latin typeface="Karla" charset="0"/>
                <a:ea typeface="Karla" charset="0"/>
                <a:cs typeface="Karla" charset="0"/>
              </a:rPr>
              <a:t> </a:t>
            </a:r>
            <a:endParaRPr lang="en-US" sz="2400" dirty="0" smtClean="0">
              <a:solidFill>
                <a:schemeClr val="tx1">
                  <a:lumMod val="75000"/>
                  <a:lumOff val="25000"/>
                </a:schemeClr>
              </a:solidFill>
              <a:latin typeface="Karla" charset="0"/>
              <a:ea typeface="Karla" charset="0"/>
              <a:cs typeface="Karla" charset="0"/>
            </a:endParaRPr>
          </a:p>
        </p:txBody>
      </p:sp>
      <mc:AlternateContent xmlns:mc="http://schemas.openxmlformats.org/markup-compatibility/2006" xmlns:a14="http://schemas.microsoft.com/office/drawing/2010/main">
        <mc:Choice Requires="a14">
          <p:graphicFrame>
            <p:nvGraphicFramePr>
              <p:cNvPr id="4" name="Table 3"/>
              <p:cNvGraphicFramePr>
                <a:graphicFrameLocks noGrp="1"/>
              </p:cNvGraphicFramePr>
              <p:nvPr>
                <p:extLst/>
              </p:nvPr>
            </p:nvGraphicFramePr>
            <p:xfrm>
              <a:off x="1912077" y="3031392"/>
              <a:ext cx="8127999" cy="1139254"/>
            </p:xfrm>
            <a:graphic>
              <a:graphicData uri="http://schemas.openxmlformats.org/drawingml/2006/table">
                <a:tbl>
                  <a:tblPr firstRow="1" bandRow="1">
                    <a:tableStyleId>{793D81CF-94F2-401A-BA57-92F5A7B2D0C5}</a:tableStyleId>
                  </a:tblPr>
                  <a:tblGrid>
                    <a:gridCol w="2709333"/>
                    <a:gridCol w="2709333"/>
                    <a:gridCol w="2709333"/>
                  </a:tblGrid>
                  <a:tr h="370840">
                    <a:tc>
                      <a:txBody>
                        <a:bodyPr/>
                        <a:lstStyle/>
                        <a:p>
                          <a:r>
                            <a:rPr lang="en-US" dirty="0" smtClean="0"/>
                            <a:t>Method</a:t>
                          </a:r>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smtClean="0">
                                    <a:latin typeface="Cambria Math" charset="0"/>
                                  </a:rPr>
                                  <m:t>𝑆𝐸</m:t>
                                </m:r>
                                <m:d>
                                  <m:dPr>
                                    <m:ctrlPr>
                                      <a:rPr lang="en-US" i="1">
                                        <a:latin typeface="Cambria Math" charset="0"/>
                                      </a:rPr>
                                    </m:ctrlPr>
                                  </m:dPr>
                                  <m:e>
                                    <m:sSub>
                                      <m:sSubPr>
                                        <m:ctrlPr>
                                          <a:rPr lang="en-US" i="1">
                                            <a:latin typeface="Cambria Math" charset="0"/>
                                          </a:rPr>
                                        </m:ctrlPr>
                                      </m:sSubPr>
                                      <m:e>
                                        <m:acc>
                                          <m:accPr>
                                            <m:chr m:val="̂"/>
                                            <m:ctrlPr>
                                              <a:rPr lang="en-US" i="1">
                                                <a:latin typeface="Cambria Math" charset="0"/>
                                              </a:rPr>
                                            </m:ctrlPr>
                                          </m:accPr>
                                          <m:e>
                                            <m:r>
                                              <a:rPr lang="en-US">
                                                <a:latin typeface="Cambria Math" charset="0"/>
                                              </a:rPr>
                                              <m:t>𝛽</m:t>
                                            </m:r>
                                          </m:e>
                                        </m:acc>
                                      </m:e>
                                      <m:sub>
                                        <m:r>
                                          <a:rPr lang="en-US">
                                            <a:latin typeface="Cambria Math" charset="0"/>
                                          </a:rPr>
                                          <m:t>0</m:t>
                                        </m:r>
                                      </m:sub>
                                    </m:sSub>
                                  </m:e>
                                </m:d>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smtClean="0">
                                    <a:latin typeface="Cambria Math" charset="0"/>
                                  </a:rPr>
                                  <m:t>𝑆𝐸</m:t>
                                </m:r>
                                <m:d>
                                  <m:dPr>
                                    <m:ctrlPr>
                                      <a:rPr lang="en-US" i="1">
                                        <a:latin typeface="Cambria Math" charset="0"/>
                                      </a:rPr>
                                    </m:ctrlPr>
                                  </m:dPr>
                                  <m:e>
                                    <m:sSub>
                                      <m:sSubPr>
                                        <m:ctrlPr>
                                          <a:rPr lang="en-US" i="1">
                                            <a:latin typeface="Cambria Math" charset="0"/>
                                          </a:rPr>
                                        </m:ctrlPr>
                                      </m:sSubPr>
                                      <m:e>
                                        <m:acc>
                                          <m:accPr>
                                            <m:chr m:val="̂"/>
                                            <m:ctrlPr>
                                              <a:rPr lang="en-US" i="1">
                                                <a:latin typeface="Cambria Math" charset="0"/>
                                              </a:rPr>
                                            </m:ctrlPr>
                                          </m:accPr>
                                          <m:e>
                                            <m:r>
                                              <a:rPr lang="en-US">
                                                <a:latin typeface="Cambria Math" charset="0"/>
                                              </a:rPr>
                                              <m:t>𝛽</m:t>
                                            </m:r>
                                          </m:e>
                                        </m:acc>
                                      </m:e>
                                      <m:sub>
                                        <m:r>
                                          <a:rPr lang="en-US" smtClean="0">
                                            <a:latin typeface="Cambria Math" charset="0"/>
                                          </a:rPr>
                                          <m:t>𝟏</m:t>
                                        </m:r>
                                      </m:sub>
                                    </m:sSub>
                                  </m:e>
                                </m:d>
                              </m:oMath>
                            </m:oMathPara>
                          </a14:m>
                          <a:endParaRPr lang="en-US" dirty="0"/>
                        </a:p>
                      </a:txBody>
                      <a:tcPr/>
                    </a:tc>
                  </a:tr>
                  <a:tr h="370840">
                    <a:tc>
                      <a:txBody>
                        <a:bodyPr/>
                        <a:lstStyle/>
                        <a:p>
                          <a:r>
                            <a:rPr lang="en-US" dirty="0" smtClean="0"/>
                            <a:t>Analytic Formula</a:t>
                          </a:r>
                          <a:endParaRPr lang="en-US" dirty="0"/>
                        </a:p>
                      </a:txBody>
                      <a:tcPr/>
                    </a:tc>
                    <a:tc>
                      <a:txBody>
                        <a:bodyPr/>
                        <a:lstStyle/>
                        <a:p>
                          <a:pPr algn="ctr"/>
                          <a:r>
                            <a:rPr lang="nb-NO" dirty="0" smtClean="0"/>
                            <a:t>0.353</a:t>
                          </a:r>
                          <a:endParaRPr lang="en-US" dirty="0"/>
                        </a:p>
                      </a:txBody>
                      <a:tcPr/>
                    </a:tc>
                    <a:tc>
                      <a:txBody>
                        <a:bodyPr/>
                        <a:lstStyle/>
                        <a:p>
                          <a:pPr algn="ctr"/>
                          <a:r>
                            <a:rPr lang="nb-NO" dirty="0" smtClean="0"/>
                            <a:t>0.0023</a:t>
                          </a:r>
                          <a:endParaRPr lang="en-US" dirty="0"/>
                        </a:p>
                      </a:txBody>
                      <a:tcPr/>
                    </a:tc>
                  </a:tr>
                  <a:tr h="337473">
                    <a:tc>
                      <a:txBody>
                        <a:bodyPr/>
                        <a:lstStyle/>
                        <a:p>
                          <a:r>
                            <a:rPr lang="en-US" dirty="0" smtClean="0"/>
                            <a:t>Bootstrap</a:t>
                          </a:r>
                          <a:endParaRPr lang="en-US" dirty="0"/>
                        </a:p>
                      </a:txBody>
                      <a:tcPr/>
                    </a:tc>
                    <a:tc>
                      <a:txBody>
                        <a:bodyPr/>
                        <a:lstStyle/>
                        <a:p>
                          <a:pPr algn="ctr"/>
                          <a:r>
                            <a:rPr lang="nb-NO" dirty="0" smtClean="0"/>
                            <a:t>0.328</a:t>
                          </a:r>
                          <a:endParaRPr lang="en-US" dirty="0"/>
                        </a:p>
                      </a:txBody>
                      <a:tcPr/>
                    </a:tc>
                    <a:tc>
                      <a:txBody>
                        <a:bodyPr/>
                        <a:lstStyle/>
                        <a:p>
                          <a:pPr algn="ctr"/>
                          <a:r>
                            <a:rPr lang="nb-NO" dirty="0" smtClean="0"/>
                            <a:t>0.0028</a:t>
                          </a:r>
                          <a:endParaRPr lang="en-US" dirty="0"/>
                        </a:p>
                      </a:txBody>
                      <a:tcPr/>
                    </a:tc>
                  </a:tr>
                </a:tbl>
              </a:graphicData>
            </a:graphic>
          </p:graphicFrame>
        </mc:Choice>
        <mc:Fallback xmlns="">
          <p:graphicFrame>
            <p:nvGraphicFramePr>
              <p:cNvPr id="4" name="Table 3"/>
              <p:cNvGraphicFramePr>
                <a:graphicFrameLocks noGrp="1"/>
              </p:cNvGraphicFramePr>
              <p:nvPr>
                <p:extLst>
                  <p:ext uri="{D42A27DB-BD31-4B8C-83A1-F6EECF244321}">
                    <p14:modId xmlns:p14="http://schemas.microsoft.com/office/powerpoint/2010/main" val="621394814"/>
                  </p:ext>
                </p:extLst>
              </p:nvPr>
            </p:nvGraphicFramePr>
            <p:xfrm>
              <a:off x="1912077" y="3031392"/>
              <a:ext cx="8127999" cy="1139254"/>
            </p:xfrm>
            <a:graphic>
              <a:graphicData uri="http://schemas.openxmlformats.org/drawingml/2006/table">
                <a:tbl>
                  <a:tblPr firstRow="1" bandRow="1">
                    <a:tableStyleId>{793D81CF-94F2-401A-BA57-92F5A7B2D0C5}</a:tableStyleId>
                  </a:tblPr>
                  <a:tblGrid>
                    <a:gridCol w="2709333"/>
                    <a:gridCol w="2709333"/>
                    <a:gridCol w="2709333"/>
                  </a:tblGrid>
                  <a:tr h="402654">
                    <a:tc>
                      <a:txBody>
                        <a:bodyPr/>
                        <a:lstStyle/>
                        <a:p>
                          <a:r>
                            <a:rPr lang="en-US" dirty="0" smtClean="0"/>
                            <a:t>Method</a:t>
                          </a:r>
                          <a:endParaRPr lang="en-US" dirty="0"/>
                        </a:p>
                      </a:txBody>
                      <a:tcPr/>
                    </a:tc>
                    <a:tc>
                      <a:txBody>
                        <a:bodyPr/>
                        <a:lstStyle/>
                        <a:p>
                          <a:endParaRPr lang="en-US"/>
                        </a:p>
                      </a:txBody>
                      <a:tcPr>
                        <a:blipFill rotWithShape="0">
                          <a:blip r:embed="rId3"/>
                          <a:stretch>
                            <a:fillRect l="-100450" t="-7576" r="-100901" b="-207576"/>
                          </a:stretch>
                        </a:blipFill>
                      </a:tcPr>
                    </a:tc>
                    <a:tc>
                      <a:txBody>
                        <a:bodyPr/>
                        <a:lstStyle/>
                        <a:p>
                          <a:endParaRPr lang="en-US"/>
                        </a:p>
                      </a:txBody>
                      <a:tcPr>
                        <a:blipFill rotWithShape="0">
                          <a:blip r:embed="rId3"/>
                          <a:stretch>
                            <a:fillRect l="-200000" t="-7576" r="-674" b="-207576"/>
                          </a:stretch>
                        </a:blipFill>
                      </a:tcPr>
                    </a:tc>
                  </a:tr>
                  <a:tr h="370840">
                    <a:tc>
                      <a:txBody>
                        <a:bodyPr/>
                        <a:lstStyle/>
                        <a:p>
                          <a:r>
                            <a:rPr lang="en-US" dirty="0" smtClean="0"/>
                            <a:t>Analytic Formula</a:t>
                          </a:r>
                          <a:endParaRPr lang="en-US" dirty="0"/>
                        </a:p>
                      </a:txBody>
                      <a:tcPr/>
                    </a:tc>
                    <a:tc>
                      <a:txBody>
                        <a:bodyPr/>
                        <a:lstStyle/>
                        <a:p>
                          <a:pPr algn="ctr"/>
                          <a:r>
                            <a:rPr lang="nb-NO" dirty="0" smtClean="0"/>
                            <a:t>0.353</a:t>
                          </a:r>
                          <a:endParaRPr lang="en-US" dirty="0"/>
                        </a:p>
                      </a:txBody>
                      <a:tcPr/>
                    </a:tc>
                    <a:tc>
                      <a:txBody>
                        <a:bodyPr/>
                        <a:lstStyle/>
                        <a:p>
                          <a:pPr algn="ctr"/>
                          <a:r>
                            <a:rPr lang="nb-NO" dirty="0" smtClean="0"/>
                            <a:t>0.0023</a:t>
                          </a:r>
                          <a:endParaRPr lang="en-US" dirty="0"/>
                        </a:p>
                      </a:txBody>
                      <a:tcPr/>
                    </a:tc>
                  </a:tr>
                  <a:tr h="365760">
                    <a:tc>
                      <a:txBody>
                        <a:bodyPr/>
                        <a:lstStyle/>
                        <a:p>
                          <a:r>
                            <a:rPr lang="en-US" dirty="0" smtClean="0"/>
                            <a:t>Bootstrap</a:t>
                          </a:r>
                          <a:endParaRPr lang="en-US" dirty="0"/>
                        </a:p>
                      </a:txBody>
                      <a:tcPr/>
                    </a:tc>
                    <a:tc>
                      <a:txBody>
                        <a:bodyPr/>
                        <a:lstStyle/>
                        <a:p>
                          <a:pPr algn="ctr"/>
                          <a:r>
                            <a:rPr lang="nb-NO" dirty="0" smtClean="0"/>
                            <a:t>0.328</a:t>
                          </a:r>
                          <a:endParaRPr lang="en-US" dirty="0"/>
                        </a:p>
                      </a:txBody>
                      <a:tcPr/>
                    </a:tc>
                    <a:tc>
                      <a:txBody>
                        <a:bodyPr/>
                        <a:lstStyle/>
                        <a:p>
                          <a:pPr algn="ctr"/>
                          <a:r>
                            <a:rPr lang="nb-NO" dirty="0" smtClean="0"/>
                            <a:t>0.0028</a:t>
                          </a:r>
                          <a:endParaRPr lang="en-US" dirty="0"/>
                        </a:p>
                      </a:txBody>
                      <a:tcPr/>
                    </a:tc>
                  </a:tr>
                </a:tbl>
              </a:graphicData>
            </a:graphic>
          </p:graphicFrame>
        </mc:Fallback>
      </mc:AlternateContent>
      <mc:AlternateContent xmlns:mc="http://schemas.openxmlformats.org/markup-compatibility/2006" xmlns:a14="http://schemas.microsoft.com/office/drawing/2010/main">
        <mc:Choice Requires="a14">
          <p:graphicFrame>
            <p:nvGraphicFramePr>
              <p:cNvPr id="5" name="Table 4"/>
              <p:cNvGraphicFramePr>
                <a:graphicFrameLocks noGrp="1"/>
              </p:cNvGraphicFramePr>
              <p:nvPr>
                <p:extLst/>
              </p:nvPr>
            </p:nvGraphicFramePr>
            <p:xfrm>
              <a:off x="1912078" y="1800488"/>
              <a:ext cx="8127999" cy="1139254"/>
            </p:xfrm>
            <a:graphic>
              <a:graphicData uri="http://schemas.openxmlformats.org/drawingml/2006/table">
                <a:tbl>
                  <a:tblPr firstRow="1" bandRow="1">
                    <a:tableStyleId>{793D81CF-94F2-401A-BA57-92F5A7B2D0C5}</a:tableStyleId>
                  </a:tblPr>
                  <a:tblGrid>
                    <a:gridCol w="2709333"/>
                    <a:gridCol w="2709333"/>
                    <a:gridCol w="2709333"/>
                  </a:tblGrid>
                  <a:tr h="370840">
                    <a:tc>
                      <a:txBody>
                        <a:bodyPr/>
                        <a:lstStyle/>
                        <a:p>
                          <a:r>
                            <a:rPr lang="en-US" dirty="0" smtClean="0"/>
                            <a:t>Method</a:t>
                          </a:r>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smtClean="0">
                                    <a:latin typeface="Cambria Math" charset="0"/>
                                  </a:rPr>
                                  <m:t>𝑆𝐸</m:t>
                                </m:r>
                                <m:d>
                                  <m:dPr>
                                    <m:ctrlPr>
                                      <a:rPr lang="en-US" i="1">
                                        <a:latin typeface="Cambria Math" charset="0"/>
                                      </a:rPr>
                                    </m:ctrlPr>
                                  </m:dPr>
                                  <m:e>
                                    <m:sSub>
                                      <m:sSubPr>
                                        <m:ctrlPr>
                                          <a:rPr lang="en-US" i="1">
                                            <a:latin typeface="Cambria Math" charset="0"/>
                                          </a:rPr>
                                        </m:ctrlPr>
                                      </m:sSubPr>
                                      <m:e>
                                        <m:acc>
                                          <m:accPr>
                                            <m:chr m:val="̂"/>
                                            <m:ctrlPr>
                                              <a:rPr lang="en-US" i="1">
                                                <a:latin typeface="Cambria Math" charset="0"/>
                                              </a:rPr>
                                            </m:ctrlPr>
                                          </m:accPr>
                                          <m:e>
                                            <m:r>
                                              <a:rPr lang="en-US">
                                                <a:latin typeface="Cambria Math" charset="0"/>
                                              </a:rPr>
                                              <m:t>𝛽</m:t>
                                            </m:r>
                                          </m:e>
                                        </m:acc>
                                      </m:e>
                                      <m:sub>
                                        <m:r>
                                          <a:rPr lang="en-US">
                                            <a:latin typeface="Cambria Math" charset="0"/>
                                          </a:rPr>
                                          <m:t>0</m:t>
                                        </m:r>
                                      </m:sub>
                                    </m:sSub>
                                  </m:e>
                                </m:d>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smtClean="0">
                                    <a:latin typeface="Cambria Math" charset="0"/>
                                  </a:rPr>
                                  <m:t>𝑆𝐸</m:t>
                                </m:r>
                                <m:d>
                                  <m:dPr>
                                    <m:ctrlPr>
                                      <a:rPr lang="en-US" i="1">
                                        <a:latin typeface="Cambria Math" charset="0"/>
                                      </a:rPr>
                                    </m:ctrlPr>
                                  </m:dPr>
                                  <m:e>
                                    <m:sSub>
                                      <m:sSubPr>
                                        <m:ctrlPr>
                                          <a:rPr lang="en-US" i="1">
                                            <a:latin typeface="Cambria Math" charset="0"/>
                                          </a:rPr>
                                        </m:ctrlPr>
                                      </m:sSubPr>
                                      <m:e>
                                        <m:acc>
                                          <m:accPr>
                                            <m:chr m:val="̂"/>
                                            <m:ctrlPr>
                                              <a:rPr lang="en-US" i="1">
                                                <a:latin typeface="Cambria Math" charset="0"/>
                                              </a:rPr>
                                            </m:ctrlPr>
                                          </m:accPr>
                                          <m:e>
                                            <m:r>
                                              <a:rPr lang="en-US">
                                                <a:latin typeface="Cambria Math" charset="0"/>
                                              </a:rPr>
                                              <m:t>𝛽</m:t>
                                            </m:r>
                                          </m:e>
                                        </m:acc>
                                      </m:e>
                                      <m:sub>
                                        <m:r>
                                          <a:rPr lang="en-US" smtClean="0">
                                            <a:latin typeface="Cambria Math" charset="0"/>
                                          </a:rPr>
                                          <m:t>𝟏</m:t>
                                        </m:r>
                                      </m:sub>
                                    </m:sSub>
                                  </m:e>
                                </m:d>
                              </m:oMath>
                            </m:oMathPara>
                          </a14:m>
                          <a:endParaRPr lang="en-US" dirty="0"/>
                        </a:p>
                      </a:txBody>
                      <a:tcPr/>
                    </a:tc>
                  </a:tr>
                  <a:tr h="370840">
                    <a:tc>
                      <a:txBody>
                        <a:bodyPr/>
                        <a:lstStyle/>
                        <a:p>
                          <a:r>
                            <a:rPr lang="en-US" dirty="0" smtClean="0"/>
                            <a:t>Analytic Formula</a:t>
                          </a:r>
                          <a:endParaRPr lang="en-US" dirty="0"/>
                        </a:p>
                      </a:txBody>
                      <a:tcPr/>
                    </a:tc>
                    <a:tc>
                      <a:txBody>
                        <a:bodyPr/>
                        <a:lstStyle/>
                        <a:p>
                          <a:pPr algn="ctr"/>
                          <a:r>
                            <a:rPr lang="nb-NO" dirty="0" smtClean="0"/>
                            <a:t>0.353</a:t>
                          </a:r>
                          <a:endParaRPr lang="en-US" dirty="0"/>
                        </a:p>
                      </a:txBody>
                      <a:tcPr/>
                    </a:tc>
                    <a:tc>
                      <a:txBody>
                        <a:bodyPr/>
                        <a:lstStyle/>
                        <a:p>
                          <a:pPr algn="ctr"/>
                          <a:r>
                            <a:rPr lang="nb-NO" dirty="0" smtClean="0"/>
                            <a:t>0.0023</a:t>
                          </a:r>
                          <a:endParaRPr lang="en-US" dirty="0"/>
                        </a:p>
                      </a:txBody>
                      <a:tcPr/>
                    </a:tc>
                  </a:tr>
                  <a:tr h="337473">
                    <a:tc>
                      <a:txBody>
                        <a:bodyPr/>
                        <a:lstStyle/>
                        <a:p>
                          <a:r>
                            <a:rPr lang="en-US" dirty="0" smtClean="0"/>
                            <a:t>Bootstrap</a:t>
                          </a:r>
                          <a:endParaRPr lang="en-US" dirty="0"/>
                        </a:p>
                      </a:txBody>
                      <a:tcPr/>
                    </a:tc>
                    <a:tc>
                      <a:txBody>
                        <a:bodyPr/>
                        <a:lstStyle/>
                        <a:p>
                          <a:pPr algn="ctr"/>
                          <a:r>
                            <a:rPr lang="nb-NO" dirty="0" smtClean="0"/>
                            <a:t>0.328</a:t>
                          </a:r>
                          <a:endParaRPr lang="en-US" dirty="0"/>
                        </a:p>
                      </a:txBody>
                      <a:tcPr/>
                    </a:tc>
                    <a:tc>
                      <a:txBody>
                        <a:bodyPr/>
                        <a:lstStyle/>
                        <a:p>
                          <a:pPr algn="ctr"/>
                          <a:r>
                            <a:rPr lang="nb-NO" dirty="0" smtClean="0"/>
                            <a:t>0.0028</a:t>
                          </a:r>
                          <a:endParaRPr lang="en-US" dirty="0"/>
                        </a:p>
                      </a:txBody>
                      <a:tcPr/>
                    </a:tc>
                  </a:tr>
                </a:tbl>
              </a:graphicData>
            </a:graphic>
          </p:graphicFrame>
        </mc:Choice>
        <mc:Fallback xmlns="">
          <p:graphicFrame>
            <p:nvGraphicFramePr>
              <p:cNvPr id="5" name="Table 4"/>
              <p:cNvGraphicFramePr>
                <a:graphicFrameLocks noGrp="1"/>
              </p:cNvGraphicFramePr>
              <p:nvPr>
                <p:extLst>
                  <p:ext uri="{D42A27DB-BD31-4B8C-83A1-F6EECF244321}">
                    <p14:modId xmlns:p14="http://schemas.microsoft.com/office/powerpoint/2010/main" val="1630805925"/>
                  </p:ext>
                </p:extLst>
              </p:nvPr>
            </p:nvGraphicFramePr>
            <p:xfrm>
              <a:off x="1912078" y="1800488"/>
              <a:ext cx="8127999" cy="1139254"/>
            </p:xfrm>
            <a:graphic>
              <a:graphicData uri="http://schemas.openxmlformats.org/drawingml/2006/table">
                <a:tbl>
                  <a:tblPr firstRow="1" bandRow="1">
                    <a:tableStyleId>{793D81CF-94F2-401A-BA57-92F5A7B2D0C5}</a:tableStyleId>
                  </a:tblPr>
                  <a:tblGrid>
                    <a:gridCol w="2709333"/>
                    <a:gridCol w="2709333"/>
                    <a:gridCol w="2709333"/>
                  </a:tblGrid>
                  <a:tr h="402654">
                    <a:tc>
                      <a:txBody>
                        <a:bodyPr/>
                        <a:lstStyle/>
                        <a:p>
                          <a:r>
                            <a:rPr lang="en-US" dirty="0" smtClean="0"/>
                            <a:t>Method</a:t>
                          </a:r>
                          <a:endParaRPr lang="en-US" dirty="0"/>
                        </a:p>
                      </a:txBody>
                      <a:tcPr/>
                    </a:tc>
                    <a:tc>
                      <a:txBody>
                        <a:bodyPr/>
                        <a:lstStyle/>
                        <a:p>
                          <a:endParaRPr lang="en-US"/>
                        </a:p>
                      </a:txBody>
                      <a:tcPr>
                        <a:blipFill rotWithShape="0">
                          <a:blip r:embed="rId4"/>
                          <a:stretch>
                            <a:fillRect l="-100450" t="-7576" r="-100901" b="-207576"/>
                          </a:stretch>
                        </a:blipFill>
                      </a:tcPr>
                    </a:tc>
                    <a:tc>
                      <a:txBody>
                        <a:bodyPr/>
                        <a:lstStyle/>
                        <a:p>
                          <a:endParaRPr lang="en-US"/>
                        </a:p>
                      </a:txBody>
                      <a:tcPr>
                        <a:blipFill rotWithShape="0">
                          <a:blip r:embed="rId4"/>
                          <a:stretch>
                            <a:fillRect l="-200000" t="-7576" r="-674" b="-207576"/>
                          </a:stretch>
                        </a:blipFill>
                      </a:tcPr>
                    </a:tc>
                  </a:tr>
                  <a:tr h="370840">
                    <a:tc>
                      <a:txBody>
                        <a:bodyPr/>
                        <a:lstStyle/>
                        <a:p>
                          <a:r>
                            <a:rPr lang="en-US" dirty="0" smtClean="0"/>
                            <a:t>Analytic Formula</a:t>
                          </a:r>
                          <a:endParaRPr lang="en-US" dirty="0"/>
                        </a:p>
                      </a:txBody>
                      <a:tcPr/>
                    </a:tc>
                    <a:tc>
                      <a:txBody>
                        <a:bodyPr/>
                        <a:lstStyle/>
                        <a:p>
                          <a:pPr algn="ctr"/>
                          <a:r>
                            <a:rPr lang="nb-NO" dirty="0" smtClean="0"/>
                            <a:t>0.353</a:t>
                          </a:r>
                          <a:endParaRPr lang="en-US" dirty="0"/>
                        </a:p>
                      </a:txBody>
                      <a:tcPr/>
                    </a:tc>
                    <a:tc>
                      <a:txBody>
                        <a:bodyPr/>
                        <a:lstStyle/>
                        <a:p>
                          <a:pPr algn="ctr"/>
                          <a:r>
                            <a:rPr lang="nb-NO" dirty="0" smtClean="0"/>
                            <a:t>0.0023</a:t>
                          </a:r>
                          <a:endParaRPr lang="en-US" dirty="0"/>
                        </a:p>
                      </a:txBody>
                      <a:tcPr/>
                    </a:tc>
                  </a:tr>
                  <a:tr h="365760">
                    <a:tc>
                      <a:txBody>
                        <a:bodyPr/>
                        <a:lstStyle/>
                        <a:p>
                          <a:r>
                            <a:rPr lang="en-US" dirty="0" smtClean="0"/>
                            <a:t>Bootstrap</a:t>
                          </a:r>
                          <a:endParaRPr lang="en-US" dirty="0"/>
                        </a:p>
                      </a:txBody>
                      <a:tcPr/>
                    </a:tc>
                    <a:tc>
                      <a:txBody>
                        <a:bodyPr/>
                        <a:lstStyle/>
                        <a:p>
                          <a:pPr algn="ctr"/>
                          <a:r>
                            <a:rPr lang="nb-NO" dirty="0" smtClean="0"/>
                            <a:t>0.328</a:t>
                          </a:r>
                          <a:endParaRPr lang="en-US" dirty="0"/>
                        </a:p>
                      </a:txBody>
                      <a:tcPr/>
                    </a:tc>
                    <a:tc>
                      <a:txBody>
                        <a:bodyPr/>
                        <a:lstStyle/>
                        <a:p>
                          <a:pPr algn="ctr"/>
                          <a:r>
                            <a:rPr lang="nb-NO" dirty="0" smtClean="0"/>
                            <a:t>0.0028</a:t>
                          </a:r>
                          <a:endParaRPr lang="en-US" dirty="0"/>
                        </a:p>
                      </a:txBody>
                      <a:tcPr/>
                    </a:tc>
                  </a:tr>
                </a:tbl>
              </a:graphicData>
            </a:graphic>
          </p:graphicFrame>
        </mc:Fallback>
      </mc:AlternateContent>
      <mc:AlternateContent xmlns:mc="http://schemas.openxmlformats.org/markup-compatibility/2006" xmlns:a14="http://schemas.microsoft.com/office/drawing/2010/main">
        <mc:Choice Requires="a14">
          <p:graphicFrame>
            <p:nvGraphicFramePr>
              <p:cNvPr id="7" name="Table 6"/>
              <p:cNvGraphicFramePr>
                <a:graphicFrameLocks noGrp="1"/>
              </p:cNvGraphicFramePr>
              <p:nvPr>
                <p:extLst/>
              </p:nvPr>
            </p:nvGraphicFramePr>
            <p:xfrm>
              <a:off x="1912077" y="4339480"/>
              <a:ext cx="8127999" cy="1139254"/>
            </p:xfrm>
            <a:graphic>
              <a:graphicData uri="http://schemas.openxmlformats.org/drawingml/2006/table">
                <a:tbl>
                  <a:tblPr firstRow="1" bandRow="1">
                    <a:tableStyleId>{793D81CF-94F2-401A-BA57-92F5A7B2D0C5}</a:tableStyleId>
                  </a:tblPr>
                  <a:tblGrid>
                    <a:gridCol w="2709333"/>
                    <a:gridCol w="2709333"/>
                    <a:gridCol w="2709333"/>
                  </a:tblGrid>
                  <a:tr h="370840">
                    <a:tc>
                      <a:txBody>
                        <a:bodyPr/>
                        <a:lstStyle/>
                        <a:p>
                          <a:r>
                            <a:rPr lang="en-US" dirty="0" smtClean="0"/>
                            <a:t>Method</a:t>
                          </a:r>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smtClean="0">
                                    <a:latin typeface="Cambria Math" charset="0"/>
                                  </a:rPr>
                                  <m:t>𝑆𝐸</m:t>
                                </m:r>
                                <m:d>
                                  <m:dPr>
                                    <m:ctrlPr>
                                      <a:rPr lang="en-US" i="1">
                                        <a:latin typeface="Cambria Math" charset="0"/>
                                      </a:rPr>
                                    </m:ctrlPr>
                                  </m:dPr>
                                  <m:e>
                                    <m:sSub>
                                      <m:sSubPr>
                                        <m:ctrlPr>
                                          <a:rPr lang="en-US" i="1">
                                            <a:latin typeface="Cambria Math" charset="0"/>
                                          </a:rPr>
                                        </m:ctrlPr>
                                      </m:sSubPr>
                                      <m:e>
                                        <m:acc>
                                          <m:accPr>
                                            <m:chr m:val="̂"/>
                                            <m:ctrlPr>
                                              <a:rPr lang="en-US" i="1">
                                                <a:latin typeface="Cambria Math" charset="0"/>
                                              </a:rPr>
                                            </m:ctrlPr>
                                          </m:accPr>
                                          <m:e>
                                            <m:r>
                                              <a:rPr lang="en-US">
                                                <a:latin typeface="Cambria Math" charset="0"/>
                                              </a:rPr>
                                              <m:t>𝛽</m:t>
                                            </m:r>
                                          </m:e>
                                        </m:acc>
                                      </m:e>
                                      <m:sub>
                                        <m:r>
                                          <a:rPr lang="en-US">
                                            <a:latin typeface="Cambria Math" charset="0"/>
                                          </a:rPr>
                                          <m:t>0</m:t>
                                        </m:r>
                                      </m:sub>
                                    </m:sSub>
                                  </m:e>
                                </m:d>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smtClean="0">
                                    <a:latin typeface="Cambria Math" charset="0"/>
                                  </a:rPr>
                                  <m:t>𝑆𝐸</m:t>
                                </m:r>
                                <m:d>
                                  <m:dPr>
                                    <m:ctrlPr>
                                      <a:rPr lang="en-US" i="1">
                                        <a:latin typeface="Cambria Math" charset="0"/>
                                      </a:rPr>
                                    </m:ctrlPr>
                                  </m:dPr>
                                  <m:e>
                                    <m:sSub>
                                      <m:sSubPr>
                                        <m:ctrlPr>
                                          <a:rPr lang="en-US" i="1">
                                            <a:latin typeface="Cambria Math" charset="0"/>
                                          </a:rPr>
                                        </m:ctrlPr>
                                      </m:sSubPr>
                                      <m:e>
                                        <m:acc>
                                          <m:accPr>
                                            <m:chr m:val="̂"/>
                                            <m:ctrlPr>
                                              <a:rPr lang="en-US" i="1">
                                                <a:latin typeface="Cambria Math" charset="0"/>
                                              </a:rPr>
                                            </m:ctrlPr>
                                          </m:accPr>
                                          <m:e>
                                            <m:r>
                                              <a:rPr lang="en-US">
                                                <a:latin typeface="Cambria Math" charset="0"/>
                                              </a:rPr>
                                              <m:t>𝛽</m:t>
                                            </m:r>
                                          </m:e>
                                        </m:acc>
                                      </m:e>
                                      <m:sub>
                                        <m:r>
                                          <a:rPr lang="en-US" smtClean="0">
                                            <a:latin typeface="Cambria Math" charset="0"/>
                                          </a:rPr>
                                          <m:t>𝟏</m:t>
                                        </m:r>
                                      </m:sub>
                                    </m:sSub>
                                  </m:e>
                                </m:d>
                              </m:oMath>
                            </m:oMathPara>
                          </a14:m>
                          <a:endParaRPr lang="en-US" dirty="0"/>
                        </a:p>
                      </a:txBody>
                      <a:tcPr/>
                    </a:tc>
                  </a:tr>
                  <a:tr h="370840">
                    <a:tc>
                      <a:txBody>
                        <a:bodyPr/>
                        <a:lstStyle/>
                        <a:p>
                          <a:r>
                            <a:rPr lang="en-US" dirty="0" smtClean="0"/>
                            <a:t>Analytic Formula</a:t>
                          </a:r>
                          <a:endParaRPr lang="en-US" dirty="0"/>
                        </a:p>
                      </a:txBody>
                      <a:tcPr/>
                    </a:tc>
                    <a:tc>
                      <a:txBody>
                        <a:bodyPr/>
                        <a:lstStyle/>
                        <a:p>
                          <a:pPr algn="ctr"/>
                          <a:r>
                            <a:rPr lang="nb-NO" dirty="0" smtClean="0"/>
                            <a:t>0.353</a:t>
                          </a:r>
                          <a:endParaRPr lang="en-US" dirty="0"/>
                        </a:p>
                      </a:txBody>
                      <a:tcPr/>
                    </a:tc>
                    <a:tc>
                      <a:txBody>
                        <a:bodyPr/>
                        <a:lstStyle/>
                        <a:p>
                          <a:pPr algn="ctr"/>
                          <a:r>
                            <a:rPr lang="nb-NO" dirty="0" smtClean="0"/>
                            <a:t>0.0023</a:t>
                          </a:r>
                          <a:endParaRPr lang="en-US" dirty="0"/>
                        </a:p>
                      </a:txBody>
                      <a:tcPr/>
                    </a:tc>
                  </a:tr>
                  <a:tr h="337473">
                    <a:tc>
                      <a:txBody>
                        <a:bodyPr/>
                        <a:lstStyle/>
                        <a:p>
                          <a:r>
                            <a:rPr lang="en-US" dirty="0" smtClean="0"/>
                            <a:t>Bootstrap</a:t>
                          </a:r>
                          <a:endParaRPr lang="en-US" dirty="0"/>
                        </a:p>
                      </a:txBody>
                      <a:tcPr/>
                    </a:tc>
                    <a:tc>
                      <a:txBody>
                        <a:bodyPr/>
                        <a:lstStyle/>
                        <a:p>
                          <a:pPr algn="ctr"/>
                          <a:r>
                            <a:rPr lang="nb-NO" dirty="0" smtClean="0"/>
                            <a:t>0.328</a:t>
                          </a:r>
                          <a:endParaRPr lang="en-US" dirty="0"/>
                        </a:p>
                      </a:txBody>
                      <a:tcPr/>
                    </a:tc>
                    <a:tc>
                      <a:txBody>
                        <a:bodyPr/>
                        <a:lstStyle/>
                        <a:p>
                          <a:pPr algn="ctr"/>
                          <a:r>
                            <a:rPr lang="nb-NO" dirty="0" smtClean="0"/>
                            <a:t>0.0028</a:t>
                          </a:r>
                          <a:endParaRPr lang="en-US" dirty="0"/>
                        </a:p>
                      </a:txBody>
                      <a:tcPr/>
                    </a:tc>
                  </a:tr>
                </a:tbl>
              </a:graphicData>
            </a:graphic>
          </p:graphicFrame>
        </mc:Choice>
        <mc:Fallback xmlns="">
          <p:graphicFrame>
            <p:nvGraphicFramePr>
              <p:cNvPr id="7" name="Table 6"/>
              <p:cNvGraphicFramePr>
                <a:graphicFrameLocks noGrp="1"/>
              </p:cNvGraphicFramePr>
              <p:nvPr>
                <p:extLst>
                  <p:ext uri="{D42A27DB-BD31-4B8C-83A1-F6EECF244321}">
                    <p14:modId xmlns:p14="http://schemas.microsoft.com/office/powerpoint/2010/main" val="569663537"/>
                  </p:ext>
                </p:extLst>
              </p:nvPr>
            </p:nvGraphicFramePr>
            <p:xfrm>
              <a:off x="1912077" y="4339480"/>
              <a:ext cx="8127999" cy="1139254"/>
            </p:xfrm>
            <a:graphic>
              <a:graphicData uri="http://schemas.openxmlformats.org/drawingml/2006/table">
                <a:tbl>
                  <a:tblPr firstRow="1" bandRow="1">
                    <a:tableStyleId>{793D81CF-94F2-401A-BA57-92F5A7B2D0C5}</a:tableStyleId>
                  </a:tblPr>
                  <a:tblGrid>
                    <a:gridCol w="2709333"/>
                    <a:gridCol w="2709333"/>
                    <a:gridCol w="2709333"/>
                  </a:tblGrid>
                  <a:tr h="402654">
                    <a:tc>
                      <a:txBody>
                        <a:bodyPr/>
                        <a:lstStyle/>
                        <a:p>
                          <a:r>
                            <a:rPr lang="en-US" dirty="0" smtClean="0"/>
                            <a:t>Method</a:t>
                          </a:r>
                          <a:endParaRPr lang="en-US" dirty="0"/>
                        </a:p>
                      </a:txBody>
                      <a:tcPr/>
                    </a:tc>
                    <a:tc>
                      <a:txBody>
                        <a:bodyPr/>
                        <a:lstStyle/>
                        <a:p>
                          <a:endParaRPr lang="en-US"/>
                        </a:p>
                      </a:txBody>
                      <a:tcPr>
                        <a:blipFill rotWithShape="0">
                          <a:blip r:embed="rId5"/>
                          <a:stretch>
                            <a:fillRect l="-100450" t="-7576" r="-100901" b="-209091"/>
                          </a:stretch>
                        </a:blipFill>
                      </a:tcPr>
                    </a:tc>
                    <a:tc>
                      <a:txBody>
                        <a:bodyPr/>
                        <a:lstStyle/>
                        <a:p>
                          <a:endParaRPr lang="en-US"/>
                        </a:p>
                      </a:txBody>
                      <a:tcPr>
                        <a:blipFill rotWithShape="0">
                          <a:blip r:embed="rId5"/>
                          <a:stretch>
                            <a:fillRect l="-200000" t="-7576" r="-674" b="-209091"/>
                          </a:stretch>
                        </a:blipFill>
                      </a:tcPr>
                    </a:tc>
                  </a:tr>
                  <a:tr h="370840">
                    <a:tc>
                      <a:txBody>
                        <a:bodyPr/>
                        <a:lstStyle/>
                        <a:p>
                          <a:r>
                            <a:rPr lang="en-US" dirty="0" smtClean="0"/>
                            <a:t>Analytic Formula</a:t>
                          </a:r>
                          <a:endParaRPr lang="en-US" dirty="0"/>
                        </a:p>
                      </a:txBody>
                      <a:tcPr/>
                    </a:tc>
                    <a:tc>
                      <a:txBody>
                        <a:bodyPr/>
                        <a:lstStyle/>
                        <a:p>
                          <a:pPr algn="ctr"/>
                          <a:r>
                            <a:rPr lang="nb-NO" dirty="0" smtClean="0"/>
                            <a:t>0.353</a:t>
                          </a:r>
                          <a:endParaRPr lang="en-US" dirty="0"/>
                        </a:p>
                      </a:txBody>
                      <a:tcPr/>
                    </a:tc>
                    <a:tc>
                      <a:txBody>
                        <a:bodyPr/>
                        <a:lstStyle/>
                        <a:p>
                          <a:pPr algn="ctr"/>
                          <a:r>
                            <a:rPr lang="nb-NO" dirty="0" smtClean="0"/>
                            <a:t>0.0023</a:t>
                          </a:r>
                          <a:endParaRPr lang="en-US" dirty="0"/>
                        </a:p>
                      </a:txBody>
                      <a:tcPr/>
                    </a:tc>
                  </a:tr>
                  <a:tr h="365760">
                    <a:tc>
                      <a:txBody>
                        <a:bodyPr/>
                        <a:lstStyle/>
                        <a:p>
                          <a:r>
                            <a:rPr lang="en-US" dirty="0" smtClean="0"/>
                            <a:t>Bootstrap</a:t>
                          </a:r>
                          <a:endParaRPr lang="en-US" dirty="0"/>
                        </a:p>
                      </a:txBody>
                      <a:tcPr/>
                    </a:tc>
                    <a:tc>
                      <a:txBody>
                        <a:bodyPr/>
                        <a:lstStyle/>
                        <a:p>
                          <a:pPr algn="ctr"/>
                          <a:r>
                            <a:rPr lang="nb-NO" dirty="0" smtClean="0"/>
                            <a:t>0.328</a:t>
                          </a:r>
                          <a:endParaRPr lang="en-US" dirty="0"/>
                        </a:p>
                      </a:txBody>
                      <a:tcPr/>
                    </a:tc>
                    <a:tc>
                      <a:txBody>
                        <a:bodyPr/>
                        <a:lstStyle/>
                        <a:p>
                          <a:pPr algn="ctr"/>
                          <a:r>
                            <a:rPr lang="nb-NO" dirty="0" smtClean="0"/>
                            <a:t>0.0028</a:t>
                          </a:r>
                          <a:endParaRPr lang="en-US" dirty="0"/>
                        </a:p>
                      </a:txBody>
                      <a:tcPr/>
                    </a:tc>
                  </a:tr>
                </a:tbl>
              </a:graphicData>
            </a:graphic>
          </p:graphicFrame>
        </mc:Fallback>
      </mc:AlternateContent>
      <p:sp>
        <p:nvSpPr>
          <p:cNvPr id="10" name="Rectangle 9"/>
          <p:cNvSpPr/>
          <p:nvPr/>
        </p:nvSpPr>
        <p:spPr>
          <a:xfrm rot="19821632">
            <a:off x="632806" y="1702969"/>
            <a:ext cx="10926389" cy="3154710"/>
          </a:xfrm>
          <a:prstGeom prst="rect">
            <a:avLst/>
          </a:prstGeom>
          <a:noFill/>
        </p:spPr>
        <p:txBody>
          <a:bodyPr wrap="none" lIns="91440" tIns="45720" rIns="91440" bIns="45720">
            <a:spAutoFit/>
          </a:bodyPr>
          <a:lstStyle/>
          <a:p>
            <a:pPr algn="ctr"/>
            <a:r>
              <a:rPr lang="en-US" sz="19900" b="0" cap="none" spc="0"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Karla" charset="0"/>
                <a:ea typeface="Karla" charset="0"/>
                <a:cs typeface="Karla" charset="0"/>
              </a:rPr>
              <a:t>CONFIRM</a:t>
            </a:r>
            <a:endParaRPr lang="en-US" sz="199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Tree>
    <p:extLst>
      <p:ext uri="{BB962C8B-B14F-4D97-AF65-F5344CB8AC3E}">
        <p14:creationId xmlns:p14="http://schemas.microsoft.com/office/powerpoint/2010/main" val="145013163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Lecture Outline </a:t>
            </a:r>
            <a:br>
              <a:rPr lang="en-US" dirty="0"/>
            </a:br>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t>80</a:t>
            </a:fld>
            <a:endParaRPr lang="en-US"/>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xmlns="" id="{91E54E5B-C88E-ED43-B951-CBA664C28785}"/>
                  </a:ext>
                </a:extLst>
              </p:cNvPr>
              <p:cNvSpPr txBox="1">
                <a:spLocks/>
              </p:cNvSpPr>
              <p:nvPr/>
            </p:nvSpPr>
            <p:spPr>
              <a:xfrm>
                <a:off x="1041240" y="1134895"/>
                <a:ext cx="10045860" cy="4674402"/>
              </a:xfrm>
              <a:prstGeom prst="rect">
                <a:avLst/>
              </a:prstGeom>
              <a:ln w="12700">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spcBef>
                    <a:spcPts val="600"/>
                  </a:spcBef>
                  <a:spcAft>
                    <a:spcPts val="600"/>
                  </a:spcAft>
                  <a:buFont typeface="Arial" charset="0"/>
                  <a:buChar char="•"/>
                </a:pPr>
                <a:r>
                  <a:rPr lang="en-US" sz="2400" dirty="0" smtClean="0">
                    <a:latin typeface="Karla" charset="0"/>
                    <a:ea typeface="Karla" charset="0"/>
                    <a:cs typeface="Karla" charset="0"/>
                  </a:rPr>
                  <a:t>Linear models </a:t>
                </a:r>
                <a:endParaRPr lang="en-US" sz="2400" dirty="0">
                  <a:latin typeface="Karla" charset="0"/>
                  <a:ea typeface="Karla" charset="0"/>
                  <a:cs typeface="Karla" charset="0"/>
                </a:endParaRPr>
              </a:p>
              <a:p>
                <a:pPr marL="342900" indent="-342900">
                  <a:spcBef>
                    <a:spcPts val="600"/>
                  </a:spcBef>
                  <a:spcAft>
                    <a:spcPts val="600"/>
                  </a:spcAft>
                  <a:buFont typeface="Arial" charset="0"/>
                  <a:buChar char="•"/>
                </a:pPr>
                <a:r>
                  <a:rPr lang="en-US" sz="2400" dirty="0" smtClean="0">
                    <a:latin typeface="Karla" charset="0"/>
                    <a:ea typeface="Karla" charset="0"/>
                    <a:cs typeface="Karla" charset="0"/>
                  </a:rPr>
                  <a:t>Estimate </a:t>
                </a:r>
                <a:r>
                  <a:rPr lang="en-US" sz="2400" dirty="0">
                    <a:latin typeface="Karla" charset="0"/>
                    <a:ea typeface="Karla" charset="0"/>
                    <a:cs typeface="Karla" charset="0"/>
                  </a:rPr>
                  <a:t>of the regression </a:t>
                </a:r>
                <a:r>
                  <a:rPr lang="en-US" sz="2400" dirty="0" smtClean="0">
                    <a:latin typeface="Karla" charset="0"/>
                    <a:ea typeface="Karla" charset="0"/>
                    <a:cs typeface="Karla" charset="0"/>
                  </a:rPr>
                  <a:t>coefficients</a:t>
                </a:r>
              </a:p>
              <a:p>
                <a:pPr marL="1085820" lvl="1" indent="-342900">
                  <a:spcBef>
                    <a:spcPts val="600"/>
                  </a:spcBef>
                  <a:spcAft>
                    <a:spcPts val="600"/>
                  </a:spcAft>
                  <a:buFont typeface="Arial" charset="0"/>
                  <a:buChar char="•"/>
                </a:pPr>
                <a:r>
                  <a:rPr lang="en-US" sz="2000" dirty="0" smtClean="0">
                    <a:latin typeface="Karla" charset="0"/>
                    <a:ea typeface="Karla" charset="0"/>
                    <a:cs typeface="Karla" charset="0"/>
                  </a:rPr>
                  <a:t>Brute Force</a:t>
                </a:r>
              </a:p>
              <a:p>
                <a:pPr marL="1085820" lvl="1" indent="-342900">
                  <a:spcBef>
                    <a:spcPts val="600"/>
                  </a:spcBef>
                  <a:spcAft>
                    <a:spcPts val="600"/>
                  </a:spcAft>
                  <a:buFont typeface="Arial" charset="0"/>
                  <a:buChar char="•"/>
                </a:pPr>
                <a:r>
                  <a:rPr lang="en-US" sz="2000" dirty="0" smtClean="0">
                    <a:latin typeface="Karla" charset="0"/>
                    <a:ea typeface="Karla" charset="0"/>
                    <a:cs typeface="Karla" charset="0"/>
                  </a:rPr>
                  <a:t>Exact method</a:t>
                </a:r>
              </a:p>
              <a:p>
                <a:pPr marL="1085820" lvl="1" indent="-342900">
                  <a:spcBef>
                    <a:spcPts val="600"/>
                  </a:spcBef>
                  <a:spcAft>
                    <a:spcPts val="600"/>
                  </a:spcAft>
                  <a:buFont typeface="Arial" charset="0"/>
                  <a:buChar char="•"/>
                </a:pPr>
                <a:r>
                  <a:rPr lang="en-US" sz="2000" dirty="0" smtClean="0">
                    <a:latin typeface="Karla" charset="0"/>
                    <a:ea typeface="Karla" charset="0"/>
                    <a:cs typeface="Karla" charset="0"/>
                  </a:rPr>
                  <a:t>Gradient Descent </a:t>
                </a:r>
              </a:p>
              <a:p>
                <a:pPr marL="342900" indent="-342900">
                  <a:spcBef>
                    <a:spcPts val="600"/>
                  </a:spcBef>
                  <a:spcAft>
                    <a:spcPts val="600"/>
                  </a:spcAft>
                  <a:buFont typeface="Arial" charset="0"/>
                  <a:buChar char="•"/>
                </a:pPr>
                <a:r>
                  <a:rPr lang="en-US" sz="2400" dirty="0">
                    <a:solidFill>
                      <a:schemeClr val="tx1">
                        <a:lumMod val="75000"/>
                        <a:lumOff val="25000"/>
                      </a:schemeClr>
                    </a:solidFill>
                    <a:latin typeface="Karla" charset="0"/>
                    <a:ea typeface="Karla" charset="0"/>
                    <a:cs typeface="Karla" charset="0"/>
                  </a:rPr>
                  <a:t>Confidence intervals for the predictors </a:t>
                </a:r>
                <a:r>
                  <a:rPr lang="en-US" sz="2400" dirty="0" smtClean="0">
                    <a:solidFill>
                      <a:schemeClr val="tx1">
                        <a:lumMod val="75000"/>
                        <a:lumOff val="25000"/>
                      </a:schemeClr>
                    </a:solidFill>
                    <a:latin typeface="Karla" charset="0"/>
                    <a:ea typeface="Karla" charset="0"/>
                    <a:cs typeface="Karla" charset="0"/>
                  </a:rPr>
                  <a:t>estimates</a:t>
                </a:r>
              </a:p>
              <a:p>
                <a:pPr marL="342900" indent="-342900">
                  <a:spcBef>
                    <a:spcPts val="600"/>
                  </a:spcBef>
                  <a:spcAft>
                    <a:spcPts val="600"/>
                  </a:spcAft>
                  <a:buFont typeface="Arial" charset="0"/>
                  <a:buChar char="•"/>
                </a:pPr>
                <a:r>
                  <a:rPr lang="en-US" sz="2400" dirty="0">
                    <a:solidFill>
                      <a:schemeClr val="tx1">
                        <a:lumMod val="75000"/>
                        <a:lumOff val="25000"/>
                      </a:schemeClr>
                    </a:solidFill>
                    <a:latin typeface="Karla" charset="0"/>
                    <a:ea typeface="Karla" charset="0"/>
                    <a:cs typeface="Karla" charset="0"/>
                  </a:rPr>
                  <a:t>Bootstrap </a:t>
                </a:r>
              </a:p>
              <a:p>
                <a:pPr marL="342900" indent="-342900">
                  <a:spcBef>
                    <a:spcPts val="600"/>
                  </a:spcBef>
                  <a:spcAft>
                    <a:spcPts val="600"/>
                  </a:spcAft>
                  <a:buFont typeface="Arial" charset="0"/>
                  <a:buChar char="•"/>
                </a:pPr>
                <a:r>
                  <a:rPr lang="en-US" sz="2400" dirty="0" smtClean="0">
                    <a:latin typeface="Karla" charset="0"/>
                    <a:ea typeface="Karla" charset="0"/>
                    <a:cs typeface="Karla" charset="0"/>
                  </a:rPr>
                  <a:t>Evaluating </a:t>
                </a:r>
                <a:r>
                  <a:rPr lang="en-US" sz="2400" dirty="0">
                    <a:latin typeface="Karla" charset="0"/>
                    <a:ea typeface="Karla" charset="0"/>
                    <a:cs typeface="Karla" charset="0"/>
                  </a:rPr>
                  <a:t>Significance of </a:t>
                </a:r>
                <a:r>
                  <a:rPr lang="en-US" sz="2400" dirty="0" smtClean="0">
                    <a:latin typeface="Karla" charset="0"/>
                    <a:ea typeface="Karla" charset="0"/>
                    <a:cs typeface="Karla" charset="0"/>
                  </a:rPr>
                  <a:t>Predictors</a:t>
                </a:r>
                <a:endParaRPr lang="en-US" sz="2000" dirty="0" smtClean="0">
                  <a:latin typeface="Karla" charset="0"/>
                  <a:ea typeface="Karla" charset="0"/>
                  <a:cs typeface="Karla" charset="0"/>
                </a:endParaRPr>
              </a:p>
              <a:p>
                <a:pPr marL="1085820" lvl="1" indent="-342900">
                  <a:spcBef>
                    <a:spcPts val="600"/>
                  </a:spcBef>
                  <a:spcAft>
                    <a:spcPts val="600"/>
                  </a:spcAft>
                  <a:buFont typeface="Arial" charset="0"/>
                  <a:buChar char="•"/>
                </a:pPr>
                <a:r>
                  <a:rPr lang="en-US" sz="2000" dirty="0" smtClean="0">
                    <a:latin typeface="Karla" charset="0"/>
                    <a:ea typeface="Karla" charset="0"/>
                    <a:cs typeface="Karla" charset="0"/>
                  </a:rPr>
                  <a:t>Hypothesis Testing </a:t>
                </a:r>
              </a:p>
              <a:p>
                <a:pPr marL="342900" indent="-342900">
                  <a:spcBef>
                    <a:spcPts val="600"/>
                  </a:spcBef>
                  <a:spcAft>
                    <a:spcPts val="600"/>
                  </a:spcAft>
                  <a:buFont typeface="Arial" charset="0"/>
                  <a:buChar char="•"/>
                </a:pPr>
                <a:r>
                  <a:rPr lang="en-US" sz="2400" b="1" dirty="0" smtClean="0">
                    <a:latin typeface="Karla" charset="0"/>
                    <a:ea typeface="Karla" charset="0"/>
                    <a:cs typeface="Karla" charset="0"/>
                  </a:rPr>
                  <a:t>How </a:t>
                </a:r>
                <a:r>
                  <a:rPr lang="en-US" sz="2400" b="1" dirty="0">
                    <a:latin typeface="Karla" charset="0"/>
                    <a:ea typeface="Karla" charset="0"/>
                    <a:cs typeface="Karla" charset="0"/>
                  </a:rPr>
                  <a:t>well we </a:t>
                </a:r>
                <a:r>
                  <a:rPr lang="en-US" sz="2400" b="1" dirty="0" smtClean="0">
                    <a:latin typeface="Karla" charset="0"/>
                    <a:ea typeface="Karla" charset="0"/>
                    <a:cs typeface="Karla" charset="0"/>
                  </a:rPr>
                  <a:t>know the model </a:t>
                </a:r>
                <a14:m>
                  <m:oMath xmlns:m="http://schemas.openxmlformats.org/officeDocument/2006/math">
                    <m:acc>
                      <m:accPr>
                        <m:chr m:val="̂"/>
                        <m:ctrlPr>
                          <a:rPr lang="en-US" sz="2400" b="1" i="1">
                            <a:latin typeface="Cambria Math" charset="0"/>
                            <a:ea typeface="Karla" charset="0"/>
                            <a:cs typeface="Karla" charset="0"/>
                          </a:rPr>
                        </m:ctrlPr>
                      </m:accPr>
                      <m:e>
                        <m:r>
                          <a:rPr lang="en-US" sz="2400" b="1" i="1">
                            <a:latin typeface="Cambria Math" charset="0"/>
                            <a:ea typeface="Karla" charset="0"/>
                            <a:cs typeface="Karla" charset="0"/>
                          </a:rPr>
                          <m:t>𝒇</m:t>
                        </m:r>
                      </m:e>
                    </m:acc>
                  </m:oMath>
                </a14:m>
                <a:endParaRPr lang="en-US" sz="2400" b="1" dirty="0">
                  <a:latin typeface="Karla" charset="0"/>
                  <a:ea typeface="Karla" charset="0"/>
                  <a:cs typeface="Karla" charset="0"/>
                </a:endParaRPr>
              </a:p>
            </p:txBody>
          </p:sp>
        </mc:Choice>
        <mc:Fallback xmlns="">
          <p:sp>
            <p:nvSpPr>
              <p:cNvPr id="5" name="Content Placeholder 2">
                <a:extLst>
                  <a:ext uri="{FF2B5EF4-FFF2-40B4-BE49-F238E27FC236}">
                    <a16:creationId xmlns="" xmlns:a16="http://schemas.microsoft.com/office/drawing/2014/main" xmlns:a14="http://schemas.microsoft.com/office/drawing/2010/main" id="{91E54E5B-C88E-ED43-B951-CBA664C28785}"/>
                  </a:ext>
                </a:extLst>
              </p:cNvPr>
              <p:cNvSpPr txBox="1">
                <a:spLocks noRot="1" noChangeAspect="1" noMove="1" noResize="1" noEditPoints="1" noAdjustHandles="1" noChangeArrowheads="1" noChangeShapeType="1" noTextEdit="1"/>
              </p:cNvSpPr>
              <p:nvPr/>
            </p:nvSpPr>
            <p:spPr>
              <a:xfrm>
                <a:off x="1041240" y="1134895"/>
                <a:ext cx="10045860" cy="4674402"/>
              </a:xfrm>
              <a:prstGeom prst="rect">
                <a:avLst/>
              </a:prstGeom>
              <a:blipFill rotWithShape="0">
                <a:blip r:embed="rId2"/>
                <a:stretch>
                  <a:fillRect l="-850" t="-1043" b="-7823"/>
                </a:stretch>
              </a:blipFill>
              <a:ln w="12700">
                <a:noFill/>
              </a:ln>
            </p:spPr>
            <p:txBody>
              <a:bodyPr/>
              <a:lstStyle/>
              <a:p>
                <a:r>
                  <a:rPr lang="en-US">
                    <a:noFill/>
                  </a:rPr>
                  <a:t> </a:t>
                </a:r>
              </a:p>
            </p:txBody>
          </p:sp>
        </mc:Fallback>
      </mc:AlternateContent>
    </p:spTree>
    <p:extLst>
      <p:ext uri="{BB962C8B-B14F-4D97-AF65-F5344CB8AC3E}">
        <p14:creationId xmlns:p14="http://schemas.microsoft.com/office/powerpoint/2010/main" val="1652436192"/>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3556" y="1987654"/>
            <a:ext cx="6531792" cy="4354528"/>
          </a:xfrm>
          <a:prstGeom prst="rect">
            <a:avLst/>
          </a:prstGeom>
        </p:spPr>
      </p:pic>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pPr>
                  <a:spcBef>
                    <a:spcPts val="672"/>
                  </a:spcBef>
                  <a:spcAft>
                    <a:spcPts val="1200"/>
                  </a:spcAft>
                </a:pPr>
                <a:r>
                  <a:rPr lang="en-US" dirty="0">
                    <a:latin typeface="Karla" charset="0"/>
                    <a:ea typeface="Karla" charset="0"/>
                    <a:cs typeface="Karla" charset="0"/>
                  </a:rPr>
                  <a:t>How well do we know </a:t>
                </a:r>
                <a14:m>
                  <m:oMath xmlns:m="http://schemas.openxmlformats.org/officeDocument/2006/math">
                    <m:acc>
                      <m:accPr>
                        <m:chr m:val="̂"/>
                        <m:ctrlPr>
                          <a:rPr lang="en-US" i="1">
                            <a:latin typeface="Cambria Math" charset="0"/>
                            <a:ea typeface="Karla" charset="0"/>
                            <a:cs typeface="Karla" charset="0"/>
                          </a:rPr>
                        </m:ctrlPr>
                      </m:accPr>
                      <m:e>
                        <m:r>
                          <a:rPr lang="en-US" b="0" i="1">
                            <a:latin typeface="Cambria Math" panose="02040503050406030204" pitchFamily="18" charset="0"/>
                            <a:ea typeface="Karla" charset="0"/>
                            <a:cs typeface="Karla" charset="0"/>
                          </a:rPr>
                          <m:t>𝑓</m:t>
                        </m:r>
                      </m:e>
                    </m:acc>
                  </m:oMath>
                </a14:m>
                <a:r>
                  <a:rPr lang="en-US" dirty="0">
                    <a:latin typeface="Karla" charset="0"/>
                    <a:ea typeface="Karla" charset="0"/>
                    <a:cs typeface="Karla" charset="0"/>
                  </a:rPr>
                  <a:t>? </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0">
                <a:blip r:embed="rId3"/>
                <a:stretch>
                  <a:fillRect l="-1326" t="-6400" b="-6400"/>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81</a:t>
            </a:fld>
            <a:endParaRPr lang="en-US"/>
          </a:p>
        </p:txBody>
      </p:sp>
      <mc:AlternateContent xmlns:mc="http://schemas.openxmlformats.org/markup-compatibility/2006">
        <mc:Choice xmlns:a14="http://schemas.microsoft.com/office/drawing/2010/main" Requires="a14">
          <p:sp>
            <p:nvSpPr>
              <p:cNvPr id="10" name="Content Placeholder 2"/>
              <p:cNvSpPr txBox="1">
                <a:spLocks/>
              </p:cNvSpPr>
              <p:nvPr/>
            </p:nvSpPr>
            <p:spPr>
              <a:xfrm>
                <a:off x="777577" y="983807"/>
                <a:ext cx="10508374" cy="799725"/>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Our confidence in </a:t>
                </a:r>
                <a14:m>
                  <m:oMath xmlns:m="http://schemas.openxmlformats.org/officeDocument/2006/math">
                    <m:r>
                      <a:rPr lang="en-US" sz="2400" b="0" i="1" smtClean="0">
                        <a:latin typeface="Cambria Math" charset="0"/>
                      </a:rPr>
                      <m:t>𝑓</m:t>
                    </m:r>
                  </m:oMath>
                </a14:m>
                <a:r>
                  <a:rPr lang="en-US" sz="2400" dirty="0"/>
                  <a:t> is directly connected with the confidence in </a:t>
                </a:r>
                <a14:m>
                  <m:oMath xmlns:m="http://schemas.openxmlformats.org/officeDocument/2006/math">
                    <m:r>
                      <a:rPr lang="en-US" sz="2400" b="0" i="1" smtClean="0">
                        <a:latin typeface="Cambria Math" charset="0"/>
                      </a:rPr>
                      <m:t>𝛽</m:t>
                    </m:r>
                  </m:oMath>
                </a14:m>
                <a:r>
                  <a:rPr lang="en-US" sz="2400" dirty="0"/>
                  <a:t>s. So for </a:t>
                </a:r>
                <a:r>
                  <a:rPr lang="en-US" sz="2400" dirty="0" smtClean="0"/>
                  <a:t>each bootstrap sample, we have one </a:t>
                </a:r>
                <a14:m>
                  <m:oMath xmlns:m="http://schemas.openxmlformats.org/officeDocument/2006/math">
                    <m:r>
                      <a:rPr lang="en-US" sz="2400" b="0" i="1" smtClean="0">
                        <a:latin typeface="Cambria Math" charset="0"/>
                      </a:rPr>
                      <m:t>𝛽</m:t>
                    </m:r>
                  </m:oMath>
                </a14:m>
                <a:r>
                  <a:rPr lang="en-US" sz="2400" dirty="0"/>
                  <a:t> </a:t>
                </a:r>
                <a:r>
                  <a:rPr lang="en-US" sz="2400" dirty="0" smtClean="0"/>
                  <a:t>which </a:t>
                </a:r>
                <a:r>
                  <a:rPr lang="en-US" sz="2400" dirty="0" smtClean="0"/>
                  <a:t>we can use to </a:t>
                </a:r>
                <a:r>
                  <a:rPr lang="en-US" sz="2400" dirty="0" smtClean="0"/>
                  <a:t>determine the model.</a:t>
                </a:r>
                <a:endParaRPr lang="en-US" sz="2400" dirty="0"/>
              </a:p>
            </p:txBody>
          </p:sp>
        </mc:Choice>
        <mc:Fallback>
          <p:sp>
            <p:nvSpPr>
              <p:cNvPr id="10" name="Content Placeholder 2"/>
              <p:cNvSpPr txBox="1">
                <a:spLocks noRot="1" noChangeAspect="1" noMove="1" noResize="1" noEditPoints="1" noAdjustHandles="1" noChangeArrowheads="1" noChangeShapeType="1" noTextEdit="1"/>
              </p:cNvSpPr>
              <p:nvPr/>
            </p:nvSpPr>
            <p:spPr>
              <a:xfrm>
                <a:off x="777577" y="983807"/>
                <a:ext cx="10508374" cy="799725"/>
              </a:xfrm>
              <a:prstGeom prst="rect">
                <a:avLst/>
              </a:prstGeom>
              <a:blipFill rotWithShape="0">
                <a:blip r:embed="rId4"/>
                <a:stretch>
                  <a:fillRect l="-929" t="-6061" r="-871" b="-65152"/>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1239326852"/>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30247" y="1987654"/>
            <a:ext cx="6515100" cy="4343400"/>
          </a:xfrm>
          <a:prstGeom prst="rect">
            <a:avLst/>
          </a:prstGeom>
        </p:spPr>
      </p:pic>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pPr>
                  <a:spcBef>
                    <a:spcPts val="672"/>
                  </a:spcBef>
                  <a:spcAft>
                    <a:spcPts val="1200"/>
                  </a:spcAft>
                </a:pPr>
                <a:r>
                  <a:rPr lang="en-US" dirty="0">
                    <a:latin typeface="Karla" charset="0"/>
                    <a:ea typeface="Karla" charset="0"/>
                    <a:cs typeface="Karla" charset="0"/>
                  </a:rPr>
                  <a:t>How well do we know </a:t>
                </a:r>
                <a14:m>
                  <m:oMath xmlns:m="http://schemas.openxmlformats.org/officeDocument/2006/math">
                    <m:acc>
                      <m:accPr>
                        <m:chr m:val="̂"/>
                        <m:ctrlPr>
                          <a:rPr lang="en-US" i="1">
                            <a:latin typeface="Cambria Math" charset="0"/>
                            <a:ea typeface="Karla" charset="0"/>
                            <a:cs typeface="Karla" charset="0"/>
                          </a:rPr>
                        </m:ctrlPr>
                      </m:accPr>
                      <m:e>
                        <m:r>
                          <a:rPr lang="en-US" b="0" i="1">
                            <a:latin typeface="Cambria Math" panose="02040503050406030204" pitchFamily="18" charset="0"/>
                            <a:ea typeface="Karla" charset="0"/>
                            <a:cs typeface="Karla" charset="0"/>
                          </a:rPr>
                          <m:t>𝑓</m:t>
                        </m:r>
                      </m:e>
                    </m:acc>
                  </m:oMath>
                </a14:m>
                <a:r>
                  <a:rPr lang="en-US" dirty="0">
                    <a:latin typeface="Karla" charset="0"/>
                    <a:ea typeface="Karla" charset="0"/>
                    <a:cs typeface="Karla" charset="0"/>
                  </a:rPr>
                  <a:t>? </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0">
                <a:blip r:embed="rId3"/>
                <a:stretch>
                  <a:fillRect l="-1326" t="-6400" b="-6400"/>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82</a:t>
            </a:fld>
            <a:endParaRPr lang="en-US"/>
          </a:p>
        </p:txBody>
      </p:sp>
      <p:sp>
        <p:nvSpPr>
          <p:cNvPr id="9" name="Content Placeholder 2"/>
          <p:cNvSpPr txBox="1">
            <a:spLocks/>
          </p:cNvSpPr>
          <p:nvPr/>
        </p:nvSpPr>
        <p:spPr>
          <a:xfrm>
            <a:off x="777577" y="983807"/>
            <a:ext cx="10505466" cy="799725"/>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Here we show two difference set of </a:t>
            </a:r>
            <a:r>
              <a:rPr lang="en-US" sz="2400" dirty="0" smtClean="0"/>
              <a:t>models given </a:t>
            </a:r>
            <a:r>
              <a:rPr lang="en-US" sz="2400" dirty="0"/>
              <a:t>the </a:t>
            </a:r>
            <a:r>
              <a:rPr lang="en-US" sz="2400"/>
              <a:t>fitted </a:t>
            </a:r>
            <a:r>
              <a:rPr lang="en-US" sz="2400" smtClean="0"/>
              <a:t>coefficients. </a:t>
            </a:r>
            <a:endParaRPr lang="en-US" sz="2400" dirty="0"/>
          </a:p>
        </p:txBody>
      </p:sp>
    </p:spTree>
    <p:extLst>
      <p:ext uri="{BB962C8B-B14F-4D97-AF65-F5344CB8AC3E}">
        <p14:creationId xmlns:p14="http://schemas.microsoft.com/office/powerpoint/2010/main" val="922509311"/>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30247" y="1987654"/>
            <a:ext cx="6515100" cy="4343400"/>
          </a:xfrm>
          <a:prstGeom prst="rect">
            <a:avLst/>
          </a:prstGeom>
        </p:spPr>
      </p:pic>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pPr>
                  <a:spcBef>
                    <a:spcPts val="672"/>
                  </a:spcBef>
                  <a:spcAft>
                    <a:spcPts val="1200"/>
                  </a:spcAft>
                </a:pPr>
                <a:r>
                  <a:rPr lang="en-US" dirty="0">
                    <a:latin typeface="Karla" charset="0"/>
                    <a:ea typeface="Karla" charset="0"/>
                    <a:cs typeface="Karla" charset="0"/>
                  </a:rPr>
                  <a:t>How well do we know </a:t>
                </a:r>
                <a14:m>
                  <m:oMath xmlns:m="http://schemas.openxmlformats.org/officeDocument/2006/math">
                    <m:acc>
                      <m:accPr>
                        <m:chr m:val="̂"/>
                        <m:ctrlPr>
                          <a:rPr lang="en-US" i="1">
                            <a:latin typeface="Cambria Math" charset="0"/>
                            <a:ea typeface="Karla" charset="0"/>
                            <a:cs typeface="Karla" charset="0"/>
                          </a:rPr>
                        </m:ctrlPr>
                      </m:accPr>
                      <m:e>
                        <m:r>
                          <a:rPr lang="en-US" b="0" i="1">
                            <a:latin typeface="Cambria Math" panose="02040503050406030204" pitchFamily="18" charset="0"/>
                            <a:ea typeface="Karla" charset="0"/>
                            <a:cs typeface="Karla" charset="0"/>
                          </a:rPr>
                          <m:t>𝑓</m:t>
                        </m:r>
                      </m:e>
                    </m:acc>
                  </m:oMath>
                </a14:m>
                <a:r>
                  <a:rPr lang="en-US" dirty="0">
                    <a:latin typeface="Karla" charset="0"/>
                    <a:ea typeface="Karla" charset="0"/>
                    <a:cs typeface="Karla" charset="0"/>
                  </a:rPr>
                  <a:t>? </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0">
                <a:blip r:embed="rId3"/>
                <a:stretch>
                  <a:fillRect l="-1326" t="-6400" b="-6400"/>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83</a:t>
            </a:fld>
            <a:endParaRPr lang="en-US"/>
          </a:p>
        </p:txBody>
      </p:sp>
      <p:sp>
        <p:nvSpPr>
          <p:cNvPr id="8" name="Content Placeholder 2"/>
          <p:cNvSpPr txBox="1">
            <a:spLocks/>
          </p:cNvSpPr>
          <p:nvPr/>
        </p:nvSpPr>
        <p:spPr>
          <a:xfrm>
            <a:off x="777577" y="983807"/>
            <a:ext cx="10020439" cy="799725"/>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There is one such regression line for every </a:t>
            </a:r>
            <a:r>
              <a:rPr lang="en-US" sz="2400" dirty="0" smtClean="0"/>
              <a:t>bootstrapped </a:t>
            </a:r>
            <a:r>
              <a:rPr lang="en-US" sz="2400" dirty="0" smtClean="0"/>
              <a:t>sample</a:t>
            </a:r>
            <a:r>
              <a:rPr lang="en-US" sz="2400" dirty="0"/>
              <a:t>. </a:t>
            </a:r>
          </a:p>
        </p:txBody>
      </p:sp>
    </p:spTree>
    <p:extLst>
      <p:ext uri="{BB962C8B-B14F-4D97-AF65-F5344CB8AC3E}">
        <p14:creationId xmlns:p14="http://schemas.microsoft.com/office/powerpoint/2010/main" val="232945391"/>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30247" y="1987654"/>
            <a:ext cx="6515100" cy="4343400"/>
          </a:xfrm>
          <a:prstGeom prst="rect">
            <a:avLst/>
          </a:prstGeom>
        </p:spPr>
      </p:pic>
      <p:pic>
        <p:nvPicPr>
          <p:cNvPr id="7" name="Picture 6">
            <a:extLst>
              <a:ext uri="{FF2B5EF4-FFF2-40B4-BE49-F238E27FC236}">
                <a16:creationId xmlns:a16="http://schemas.microsoft.com/office/drawing/2014/main" xmlns="" id="{63E99432-39F7-0040-BE73-4E4EA3F6EEC0}"/>
              </a:ext>
            </a:extLst>
          </p:cNvPr>
          <p:cNvPicPr>
            <a:picLocks noChangeAspect="1"/>
          </p:cNvPicPr>
          <p:nvPr/>
        </p:nvPicPr>
        <p:blipFill>
          <a:blip r:embed="rId3"/>
          <a:stretch>
            <a:fillRect/>
          </a:stretch>
        </p:blipFill>
        <p:spPr>
          <a:xfrm rot="5400000">
            <a:off x="5296607" y="3626884"/>
            <a:ext cx="3486239" cy="700076"/>
          </a:xfrm>
          <a:prstGeom prst="rect">
            <a:avLst/>
          </a:prstGeom>
        </p:spPr>
      </p:pic>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pPr>
                  <a:spcBef>
                    <a:spcPts val="672"/>
                  </a:spcBef>
                  <a:spcAft>
                    <a:spcPts val="1200"/>
                  </a:spcAft>
                </a:pPr>
                <a:r>
                  <a:rPr lang="en-US" dirty="0">
                    <a:latin typeface="Karla" charset="0"/>
                    <a:ea typeface="Karla" charset="0"/>
                    <a:cs typeface="Karla" charset="0"/>
                  </a:rPr>
                  <a:t>How well do we know </a:t>
                </a:r>
                <a14:m>
                  <m:oMath xmlns:m="http://schemas.openxmlformats.org/officeDocument/2006/math">
                    <m:acc>
                      <m:accPr>
                        <m:chr m:val="̂"/>
                        <m:ctrlPr>
                          <a:rPr lang="en-US" i="1">
                            <a:latin typeface="Cambria Math" charset="0"/>
                            <a:ea typeface="Karla" charset="0"/>
                            <a:cs typeface="Karla" charset="0"/>
                          </a:rPr>
                        </m:ctrlPr>
                      </m:accPr>
                      <m:e>
                        <m:r>
                          <a:rPr lang="en-US" b="0" i="1">
                            <a:latin typeface="Cambria Math" panose="02040503050406030204" pitchFamily="18" charset="0"/>
                            <a:ea typeface="Karla" charset="0"/>
                            <a:cs typeface="Karla" charset="0"/>
                          </a:rPr>
                          <m:t>𝑓</m:t>
                        </m:r>
                      </m:e>
                    </m:acc>
                  </m:oMath>
                </a14:m>
                <a:r>
                  <a:rPr lang="en-US" dirty="0">
                    <a:latin typeface="Karla" charset="0"/>
                    <a:ea typeface="Karla" charset="0"/>
                    <a:cs typeface="Karla" charset="0"/>
                  </a:rPr>
                  <a:t>? </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0">
                <a:blip r:embed="rId4"/>
                <a:stretch>
                  <a:fillRect l="-1326" t="-6400" b="-6400"/>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84</a:t>
            </a:fld>
            <a:endParaRPr lang="en-US"/>
          </a:p>
        </p:txBody>
      </p:sp>
      <p:cxnSp>
        <p:nvCxnSpPr>
          <p:cNvPr id="10" name="Straight Connector 9"/>
          <p:cNvCxnSpPr/>
          <p:nvPr/>
        </p:nvCxnSpPr>
        <p:spPr>
          <a:xfrm>
            <a:off x="6768791" y="2520175"/>
            <a:ext cx="22301" cy="2966225"/>
          </a:xfrm>
          <a:prstGeom prst="line">
            <a:avLst/>
          </a:prstGeom>
          <a:ln>
            <a:solidFill>
              <a:schemeClr val="tx1">
                <a:lumMod val="75000"/>
                <a:lumOff val="25000"/>
              </a:schemeClr>
            </a:solidFill>
            <a:prstDash val="sysDot"/>
          </a:ln>
          <a:effectLst/>
        </p:spPr>
        <p:style>
          <a:lnRef idx="2">
            <a:schemeClr val="accent1"/>
          </a:lnRef>
          <a:fillRef idx="0">
            <a:schemeClr val="accent1"/>
          </a:fillRef>
          <a:effectRef idx="1">
            <a:schemeClr val="accent1"/>
          </a:effectRef>
          <a:fontRef idx="minor">
            <a:schemeClr val="tx1"/>
          </a:fontRef>
        </p:style>
      </p:cxnSp>
      <p:sp>
        <p:nvSpPr>
          <p:cNvPr id="12" name="Content Placeholder 2"/>
          <p:cNvSpPr txBox="1">
            <a:spLocks/>
          </p:cNvSpPr>
          <p:nvPr/>
        </p:nvSpPr>
        <p:spPr>
          <a:xfrm>
            <a:off x="777577" y="825304"/>
            <a:ext cx="10317886" cy="799725"/>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Below we show all regression lines for a thousand of such </a:t>
            </a:r>
            <a:r>
              <a:rPr lang="en-US" sz="2400" dirty="0" smtClean="0"/>
              <a:t>bootstrapped samples. .  </a:t>
            </a:r>
            <a:endParaRPr lang="en-US" sz="2400" dirty="0"/>
          </a:p>
        </p:txBody>
      </p:sp>
      <mc:AlternateContent xmlns:mc="http://schemas.openxmlformats.org/markup-compatibility/2006">
        <mc:Choice xmlns:a14="http://schemas.microsoft.com/office/drawing/2010/main" Requires="a14">
          <p:sp>
            <p:nvSpPr>
              <p:cNvPr id="14" name="Content Placeholder 2"/>
              <p:cNvSpPr txBox="1">
                <a:spLocks/>
              </p:cNvSpPr>
              <p:nvPr/>
            </p:nvSpPr>
            <p:spPr>
              <a:xfrm>
                <a:off x="777577" y="1577263"/>
                <a:ext cx="10317886" cy="799725"/>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smtClean="0"/>
                  <a:t>For a given </a:t>
                </a:r>
                <a14:m>
                  <m:oMath xmlns:m="http://schemas.openxmlformats.org/officeDocument/2006/math">
                    <m:r>
                      <a:rPr lang="en-US" sz="2400" i="1">
                        <a:latin typeface="Cambria Math" charset="0"/>
                      </a:rPr>
                      <m:t>𝑥</m:t>
                    </m:r>
                  </m:oMath>
                </a14:m>
                <a:r>
                  <a:rPr lang="en-US" sz="2400" dirty="0"/>
                  <a:t>, we examine the distribution of </a:t>
                </a:r>
                <a14:m>
                  <m:oMath xmlns:m="http://schemas.openxmlformats.org/officeDocument/2006/math">
                    <m:acc>
                      <m:accPr>
                        <m:chr m:val="̂"/>
                        <m:ctrlPr>
                          <a:rPr lang="en-US" sz="2400" i="1">
                            <a:latin typeface="Cambria Math" charset="0"/>
                          </a:rPr>
                        </m:ctrlPr>
                      </m:accPr>
                      <m:e>
                        <m:r>
                          <a:rPr lang="en-US" sz="2400" b="0" i="1" smtClean="0">
                            <a:latin typeface="Cambria Math" charset="0"/>
                          </a:rPr>
                          <m:t>𝑓</m:t>
                        </m:r>
                      </m:e>
                    </m:acc>
                  </m:oMath>
                </a14:m>
                <a:r>
                  <a:rPr lang="en-US" sz="2400" dirty="0"/>
                  <a:t>, and determine the mean and standard deviation.  </a:t>
                </a:r>
              </a:p>
            </p:txBody>
          </p:sp>
        </mc:Choice>
        <mc:Fallback>
          <p:sp>
            <p:nvSpPr>
              <p:cNvPr id="14" name="Content Placeholder 2"/>
              <p:cNvSpPr txBox="1">
                <a:spLocks noRot="1" noChangeAspect="1" noMove="1" noResize="1" noEditPoints="1" noAdjustHandles="1" noChangeArrowheads="1" noChangeShapeType="1" noTextEdit="1"/>
              </p:cNvSpPr>
              <p:nvPr/>
            </p:nvSpPr>
            <p:spPr>
              <a:xfrm>
                <a:off x="777577" y="1577263"/>
                <a:ext cx="10317886" cy="799725"/>
              </a:xfrm>
              <a:prstGeom prst="rect">
                <a:avLst/>
              </a:prstGeom>
              <a:blipFill rotWithShape="0">
                <a:blip r:embed="rId5"/>
                <a:stretch>
                  <a:fillRect l="-946" t="-3053" r="-355" b="-22901"/>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250498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42" presetClass="path" presetSubtype="0" accel="50000" decel="50000" fill="hold" nodeType="withEffect">
                                  <p:stCondLst>
                                    <p:cond delay="0"/>
                                  </p:stCondLst>
                                  <p:childTnLst>
                                    <p:animMotion origin="layout" path="M -3.75E-6 -1.11111E-6 L 0.22943 0.04283 " pathEditMode="relative" rAng="0" ptsTypes="AA">
                                      <p:cBhvr>
                                        <p:cTn id="14" dur="2000" fill="hold"/>
                                        <p:tgtEl>
                                          <p:spTgt spid="7"/>
                                        </p:tgtEl>
                                        <p:attrNameLst>
                                          <p:attrName>ppt_x</p:attrName>
                                          <p:attrName>ppt_y</p:attrName>
                                        </p:attrNameLst>
                                      </p:cBhvr>
                                      <p:rCtr x="11471" y="2130"/>
                                    </p:animMotion>
                                  </p:childTnLst>
                                </p:cTn>
                              </p:par>
                              <p:par>
                                <p:cTn id="15" presetID="6" presetClass="emph" presetSubtype="0" fill="hold" nodeType="withEffect">
                                  <p:stCondLst>
                                    <p:cond delay="0"/>
                                  </p:stCondLst>
                                  <p:childTnLst>
                                    <p:animScale>
                                      <p:cBhvr>
                                        <p:cTn id="16" dur="2000" fill="hold"/>
                                        <p:tgtEl>
                                          <p:spTgt spid="7"/>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6972074" y="3269807"/>
            <a:ext cx="5486400" cy="914400"/>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30247" y="1987654"/>
            <a:ext cx="6515100" cy="4343400"/>
          </a:xfrm>
          <a:prstGeom prst="rect">
            <a:avLst/>
          </a:prstGeom>
        </p:spPr>
      </p:pic>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pPr>
                  <a:spcBef>
                    <a:spcPts val="672"/>
                  </a:spcBef>
                  <a:spcAft>
                    <a:spcPts val="1200"/>
                  </a:spcAft>
                </a:pPr>
                <a:r>
                  <a:rPr lang="en-US" dirty="0">
                    <a:latin typeface="Karla" charset="0"/>
                    <a:ea typeface="Karla" charset="0"/>
                    <a:cs typeface="Karla" charset="0"/>
                  </a:rPr>
                  <a:t>How well do we know </a:t>
                </a:r>
                <a14:m>
                  <m:oMath xmlns:m="http://schemas.openxmlformats.org/officeDocument/2006/math">
                    <m:acc>
                      <m:accPr>
                        <m:chr m:val="̂"/>
                        <m:ctrlPr>
                          <a:rPr lang="en-US" i="1">
                            <a:latin typeface="Cambria Math" charset="0"/>
                            <a:ea typeface="Karla" charset="0"/>
                            <a:cs typeface="Karla" charset="0"/>
                          </a:rPr>
                        </m:ctrlPr>
                      </m:accPr>
                      <m:e>
                        <m:r>
                          <a:rPr lang="en-US" b="0" i="1">
                            <a:latin typeface="Cambria Math" panose="02040503050406030204" pitchFamily="18" charset="0"/>
                            <a:ea typeface="Karla" charset="0"/>
                            <a:cs typeface="Karla" charset="0"/>
                          </a:rPr>
                          <m:t>𝑓</m:t>
                        </m:r>
                      </m:e>
                    </m:acc>
                  </m:oMath>
                </a14:m>
                <a:r>
                  <a:rPr lang="en-US" dirty="0">
                    <a:latin typeface="Karla" charset="0"/>
                    <a:ea typeface="Karla" charset="0"/>
                    <a:cs typeface="Karla" charset="0"/>
                  </a:rPr>
                  <a:t>? </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0">
                <a:blip r:embed="rId4"/>
                <a:stretch>
                  <a:fillRect l="-1326" t="-6400" b="-6400"/>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85</a:t>
            </a:fld>
            <a:endParaRPr lang="en-US"/>
          </a:p>
        </p:txBody>
      </p:sp>
      <p:cxnSp>
        <p:nvCxnSpPr>
          <p:cNvPr id="10" name="Straight Connector 9"/>
          <p:cNvCxnSpPr/>
          <p:nvPr/>
        </p:nvCxnSpPr>
        <p:spPr>
          <a:xfrm>
            <a:off x="6768791" y="2520175"/>
            <a:ext cx="22301" cy="2966225"/>
          </a:xfrm>
          <a:prstGeom prst="line">
            <a:avLst/>
          </a:prstGeom>
          <a:ln>
            <a:solidFill>
              <a:schemeClr val="tx1">
                <a:lumMod val="75000"/>
                <a:lumOff val="25000"/>
              </a:schemeClr>
            </a:solidFill>
            <a:prstDash val="sysDot"/>
          </a:ln>
          <a:effectLst/>
        </p:spPr>
        <p:style>
          <a:lnRef idx="2">
            <a:schemeClr val="accent1"/>
          </a:lnRef>
          <a:fillRef idx="0">
            <a:schemeClr val="accent1"/>
          </a:fillRef>
          <a:effectRef idx="1">
            <a:schemeClr val="accent1"/>
          </a:effectRef>
          <a:fontRef idx="minor">
            <a:schemeClr val="tx1"/>
          </a:fontRef>
        </p:style>
      </p:cxnSp>
      <p:sp>
        <p:nvSpPr>
          <p:cNvPr id="12" name="Content Placeholder 2"/>
          <p:cNvSpPr txBox="1">
            <a:spLocks/>
          </p:cNvSpPr>
          <p:nvPr/>
        </p:nvSpPr>
        <p:spPr>
          <a:xfrm>
            <a:off x="777577" y="825304"/>
            <a:ext cx="10317886" cy="799725"/>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Below we show all regression lines for a thousand of such sub-samples.  </a:t>
            </a:r>
          </a:p>
        </p:txBody>
      </p:sp>
      <mc:AlternateContent xmlns:mc="http://schemas.openxmlformats.org/markup-compatibility/2006" xmlns:a14="http://schemas.microsoft.com/office/drawing/2010/main">
        <mc:Choice Requires="a14">
          <p:sp>
            <p:nvSpPr>
              <p:cNvPr id="14" name="Content Placeholder 2"/>
              <p:cNvSpPr txBox="1">
                <a:spLocks/>
              </p:cNvSpPr>
              <p:nvPr/>
            </p:nvSpPr>
            <p:spPr>
              <a:xfrm>
                <a:off x="777577" y="1225166"/>
                <a:ext cx="10317886" cy="799725"/>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smtClean="0"/>
                  <a:t>For a given </a:t>
                </a:r>
                <a14:m>
                  <m:oMath xmlns:m="http://schemas.openxmlformats.org/officeDocument/2006/math">
                    <m:r>
                      <a:rPr lang="en-US" sz="2400" i="1">
                        <a:latin typeface="Cambria Math" charset="0"/>
                      </a:rPr>
                      <m:t>𝑥</m:t>
                    </m:r>
                  </m:oMath>
                </a14:m>
                <a:r>
                  <a:rPr lang="en-US" sz="2400" dirty="0"/>
                  <a:t>, we examine the distribution of </a:t>
                </a:r>
                <a14:m>
                  <m:oMath xmlns:m="http://schemas.openxmlformats.org/officeDocument/2006/math">
                    <m:acc>
                      <m:accPr>
                        <m:chr m:val="̂"/>
                        <m:ctrlPr>
                          <a:rPr lang="en-US" sz="2400" i="1">
                            <a:latin typeface="Cambria Math" charset="0"/>
                          </a:rPr>
                        </m:ctrlPr>
                      </m:accPr>
                      <m:e>
                        <m:r>
                          <a:rPr lang="en-US" sz="2400" b="0" i="1" smtClean="0">
                            <a:latin typeface="Cambria Math" charset="0"/>
                          </a:rPr>
                          <m:t>𝑓</m:t>
                        </m:r>
                      </m:e>
                    </m:acc>
                  </m:oMath>
                </a14:m>
                <a:r>
                  <a:rPr lang="en-US" sz="2400" dirty="0"/>
                  <a:t>, and determine the mean and standard deviation.  </a:t>
                </a:r>
              </a:p>
            </p:txBody>
          </p:sp>
        </mc:Choice>
        <mc:Fallback xmlns="">
          <p:sp>
            <p:nvSpPr>
              <p:cNvPr id="14" name="Content Placeholder 2"/>
              <p:cNvSpPr txBox="1">
                <a:spLocks noRot="1" noChangeAspect="1" noMove="1" noResize="1" noEditPoints="1" noAdjustHandles="1" noChangeArrowheads="1" noChangeShapeType="1" noTextEdit="1"/>
              </p:cNvSpPr>
              <p:nvPr/>
            </p:nvSpPr>
            <p:spPr>
              <a:xfrm>
                <a:off x="777577" y="1225166"/>
                <a:ext cx="10317886" cy="799725"/>
              </a:xfrm>
              <a:prstGeom prst="rect">
                <a:avLst/>
              </a:prstGeom>
              <a:blipFill rotWithShape="0">
                <a:blip r:embed="rId5"/>
                <a:stretch>
                  <a:fillRect l="-946" t="-3053" r="-355" b="-22901"/>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1052879072"/>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6977437" y="3275638"/>
            <a:ext cx="5486400" cy="914400"/>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30247" y="1987654"/>
            <a:ext cx="6515100" cy="4343400"/>
          </a:xfrm>
          <a:prstGeom prst="rect">
            <a:avLst/>
          </a:prstGeom>
        </p:spPr>
      </p:pic>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pPr>
                  <a:spcBef>
                    <a:spcPts val="672"/>
                  </a:spcBef>
                  <a:spcAft>
                    <a:spcPts val="1200"/>
                  </a:spcAft>
                </a:pPr>
                <a:r>
                  <a:rPr lang="en-US" dirty="0">
                    <a:latin typeface="Karla" charset="0"/>
                    <a:ea typeface="Karla" charset="0"/>
                    <a:cs typeface="Karla" charset="0"/>
                  </a:rPr>
                  <a:t>How well do we know </a:t>
                </a:r>
                <a14:m>
                  <m:oMath xmlns:m="http://schemas.openxmlformats.org/officeDocument/2006/math">
                    <m:acc>
                      <m:accPr>
                        <m:chr m:val="̂"/>
                        <m:ctrlPr>
                          <a:rPr lang="en-US" i="1">
                            <a:latin typeface="Cambria Math" charset="0"/>
                            <a:ea typeface="Karla" charset="0"/>
                            <a:cs typeface="Karla" charset="0"/>
                          </a:rPr>
                        </m:ctrlPr>
                      </m:accPr>
                      <m:e>
                        <m:r>
                          <a:rPr lang="en-US" b="0" i="1">
                            <a:latin typeface="Cambria Math" panose="02040503050406030204" pitchFamily="18" charset="0"/>
                            <a:ea typeface="Karla" charset="0"/>
                            <a:cs typeface="Karla" charset="0"/>
                          </a:rPr>
                          <m:t>𝑓</m:t>
                        </m:r>
                      </m:e>
                    </m:acc>
                  </m:oMath>
                </a14:m>
                <a:r>
                  <a:rPr lang="en-US" dirty="0">
                    <a:latin typeface="Karla" charset="0"/>
                    <a:ea typeface="Karla" charset="0"/>
                    <a:cs typeface="Karla" charset="0"/>
                  </a:rPr>
                  <a:t>? </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0">
                <a:blip r:embed="rId4"/>
                <a:stretch>
                  <a:fillRect l="-1326" t="-6400" b="-6400"/>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86</a:t>
            </a:fld>
            <a:endParaRPr lang="en-US"/>
          </a:p>
        </p:txBody>
      </p:sp>
      <p:cxnSp>
        <p:nvCxnSpPr>
          <p:cNvPr id="10" name="Straight Connector 9"/>
          <p:cNvCxnSpPr/>
          <p:nvPr/>
        </p:nvCxnSpPr>
        <p:spPr>
          <a:xfrm>
            <a:off x="6768791" y="2520175"/>
            <a:ext cx="22301" cy="2966225"/>
          </a:xfrm>
          <a:prstGeom prst="line">
            <a:avLst/>
          </a:prstGeom>
          <a:ln>
            <a:solidFill>
              <a:schemeClr val="tx1">
                <a:lumMod val="75000"/>
                <a:lumOff val="25000"/>
              </a:schemeClr>
            </a:solidFill>
            <a:prstDash val="sysDot"/>
          </a:ln>
          <a:effectLst/>
        </p:spPr>
        <p:style>
          <a:lnRef idx="2">
            <a:schemeClr val="accent1"/>
          </a:lnRef>
          <a:fillRef idx="0">
            <a:schemeClr val="accent1"/>
          </a:fillRef>
          <a:effectRef idx="1">
            <a:schemeClr val="accent1"/>
          </a:effectRef>
          <a:fontRef idx="minor">
            <a:schemeClr val="tx1"/>
          </a:fontRef>
        </p:style>
      </p:cxnSp>
      <p:sp>
        <p:nvSpPr>
          <p:cNvPr id="12" name="Content Placeholder 2"/>
          <p:cNvSpPr txBox="1">
            <a:spLocks/>
          </p:cNvSpPr>
          <p:nvPr/>
        </p:nvSpPr>
        <p:spPr>
          <a:xfrm>
            <a:off x="777577" y="825304"/>
            <a:ext cx="10317886" cy="799725"/>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Below we show all regression lines for a thousand of such sub-samples.  </a:t>
            </a:r>
          </a:p>
        </p:txBody>
      </p:sp>
      <mc:AlternateContent xmlns:mc="http://schemas.openxmlformats.org/markup-compatibility/2006" xmlns:a14="http://schemas.microsoft.com/office/drawing/2010/main">
        <mc:Choice Requires="a14">
          <p:sp>
            <p:nvSpPr>
              <p:cNvPr id="14" name="Content Placeholder 2"/>
              <p:cNvSpPr txBox="1">
                <a:spLocks/>
              </p:cNvSpPr>
              <p:nvPr/>
            </p:nvSpPr>
            <p:spPr>
              <a:xfrm>
                <a:off x="777577" y="1225166"/>
                <a:ext cx="10317886" cy="799725"/>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smtClean="0"/>
                  <a:t>For a given </a:t>
                </a:r>
                <a14:m>
                  <m:oMath xmlns:m="http://schemas.openxmlformats.org/officeDocument/2006/math">
                    <m:r>
                      <a:rPr lang="en-US" sz="2400" i="1">
                        <a:latin typeface="Cambria Math" charset="0"/>
                      </a:rPr>
                      <m:t>𝑥</m:t>
                    </m:r>
                  </m:oMath>
                </a14:m>
                <a:r>
                  <a:rPr lang="en-US" sz="2400" dirty="0"/>
                  <a:t>, we examine the distribution of </a:t>
                </a:r>
                <a14:m>
                  <m:oMath xmlns:m="http://schemas.openxmlformats.org/officeDocument/2006/math">
                    <m:acc>
                      <m:accPr>
                        <m:chr m:val="̂"/>
                        <m:ctrlPr>
                          <a:rPr lang="en-US" sz="2400" i="1">
                            <a:latin typeface="Cambria Math" charset="0"/>
                          </a:rPr>
                        </m:ctrlPr>
                      </m:accPr>
                      <m:e>
                        <m:r>
                          <a:rPr lang="en-US" sz="2400" b="0" i="1" smtClean="0">
                            <a:latin typeface="Cambria Math" charset="0"/>
                          </a:rPr>
                          <m:t>𝑓</m:t>
                        </m:r>
                      </m:e>
                    </m:acc>
                  </m:oMath>
                </a14:m>
                <a:r>
                  <a:rPr lang="en-US" sz="2400" dirty="0"/>
                  <a:t>, and determine the mean and standard deviation.  </a:t>
                </a:r>
              </a:p>
            </p:txBody>
          </p:sp>
        </mc:Choice>
        <mc:Fallback xmlns="">
          <p:sp>
            <p:nvSpPr>
              <p:cNvPr id="14" name="Content Placeholder 2"/>
              <p:cNvSpPr txBox="1">
                <a:spLocks noRot="1" noChangeAspect="1" noMove="1" noResize="1" noEditPoints="1" noAdjustHandles="1" noChangeArrowheads="1" noChangeShapeType="1" noTextEdit="1"/>
              </p:cNvSpPr>
              <p:nvPr/>
            </p:nvSpPr>
            <p:spPr>
              <a:xfrm>
                <a:off x="777577" y="1225166"/>
                <a:ext cx="10317886" cy="799725"/>
              </a:xfrm>
              <a:prstGeom prst="rect">
                <a:avLst/>
              </a:prstGeom>
              <a:blipFill rotWithShape="0">
                <a:blip r:embed="rId5"/>
                <a:stretch>
                  <a:fillRect l="-946" t="-3053" r="-355" b="-22901"/>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473311824"/>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pPr>
                  <a:spcBef>
                    <a:spcPts val="672"/>
                  </a:spcBef>
                  <a:spcAft>
                    <a:spcPts val="1200"/>
                  </a:spcAft>
                </a:pPr>
                <a:r>
                  <a:rPr lang="en-US" dirty="0">
                    <a:latin typeface="Karla" charset="0"/>
                    <a:ea typeface="Karla" charset="0"/>
                    <a:cs typeface="Karla" charset="0"/>
                  </a:rPr>
                  <a:t>How well do we know </a:t>
                </a:r>
                <a14:m>
                  <m:oMath xmlns:m="http://schemas.openxmlformats.org/officeDocument/2006/math">
                    <m:acc>
                      <m:accPr>
                        <m:chr m:val="̂"/>
                        <m:ctrlPr>
                          <a:rPr lang="en-US" i="1">
                            <a:latin typeface="Cambria Math" charset="0"/>
                            <a:ea typeface="Karla" charset="0"/>
                            <a:cs typeface="Karla" charset="0"/>
                          </a:rPr>
                        </m:ctrlPr>
                      </m:accPr>
                      <m:e>
                        <m:r>
                          <a:rPr lang="en-US" b="0" i="1">
                            <a:latin typeface="Cambria Math" panose="02040503050406030204" pitchFamily="18" charset="0"/>
                            <a:ea typeface="Karla" charset="0"/>
                            <a:cs typeface="Karla" charset="0"/>
                          </a:rPr>
                          <m:t>𝑓</m:t>
                        </m:r>
                      </m:e>
                    </m:acc>
                  </m:oMath>
                </a14:m>
                <a:r>
                  <a:rPr lang="en-US" dirty="0">
                    <a:latin typeface="Karla" charset="0"/>
                    <a:ea typeface="Karla" charset="0"/>
                    <a:cs typeface="Karla" charset="0"/>
                  </a:rPr>
                  <a:t>? </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0">
                <a:blip r:embed="rId3"/>
                <a:stretch>
                  <a:fillRect l="-1326" t="-6400" b="-6400"/>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87</a:t>
            </a:fld>
            <a:endParaRPr lang="en-US"/>
          </a:p>
        </p:txBody>
      </p:sp>
      <mc:AlternateContent xmlns:mc="http://schemas.openxmlformats.org/markup-compatibility/2006" xmlns:a14="http://schemas.microsoft.com/office/drawing/2010/main">
        <mc:Choice Requires="a14">
          <p:sp>
            <p:nvSpPr>
              <p:cNvPr id="8" name="Content Placeholder 2"/>
              <p:cNvSpPr txBox="1">
                <a:spLocks/>
              </p:cNvSpPr>
              <p:nvPr/>
            </p:nvSpPr>
            <p:spPr>
              <a:xfrm>
                <a:off x="777577" y="983807"/>
                <a:ext cx="10020439" cy="799725"/>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smtClean="0"/>
                  <a:t>For every </a:t>
                </a:r>
                <a14:m>
                  <m:oMath xmlns:m="http://schemas.openxmlformats.org/officeDocument/2006/math">
                    <m:r>
                      <a:rPr lang="en-US" sz="2400" b="0" i="1" smtClean="0">
                        <a:latin typeface="Cambria Math" charset="0"/>
                      </a:rPr>
                      <m:t>𝑥</m:t>
                    </m:r>
                  </m:oMath>
                </a14:m>
                <a:r>
                  <a:rPr lang="en-US" sz="2400" dirty="0"/>
                  <a:t>, we calculate the mean of the </a:t>
                </a:r>
                <a:r>
                  <a:rPr lang="en-US" sz="2400" dirty="0" smtClean="0"/>
                  <a:t>models, </a:t>
                </a:r>
                <a14:m>
                  <m:oMath xmlns:m="http://schemas.openxmlformats.org/officeDocument/2006/math">
                    <m:acc>
                      <m:accPr>
                        <m:chr m:val="̂"/>
                        <m:ctrlPr>
                          <a:rPr lang="en-US" sz="2400" i="1" smtClean="0">
                            <a:latin typeface="Cambria Math" charset="0"/>
                          </a:rPr>
                        </m:ctrlPr>
                      </m:accPr>
                      <m:e>
                        <m:r>
                          <a:rPr lang="en-US" sz="2400" b="0" i="1" smtClean="0">
                            <a:latin typeface="Cambria Math" charset="0"/>
                          </a:rPr>
                          <m:t>𝑓</m:t>
                        </m:r>
                      </m:e>
                    </m:acc>
                  </m:oMath>
                </a14:m>
                <a:r>
                  <a:rPr lang="en-US" sz="2400" dirty="0"/>
                  <a:t> (shown with dotted line) and the 95% CI of those </a:t>
                </a:r>
                <a:r>
                  <a:rPr lang="en-US" sz="2400" dirty="0" smtClean="0"/>
                  <a:t>models (shaded </a:t>
                </a:r>
                <a:r>
                  <a:rPr lang="en-US" sz="2400" dirty="0"/>
                  <a:t>area).</a:t>
                </a:r>
              </a:p>
            </p:txBody>
          </p:sp>
        </mc:Choice>
        <mc:Fallback xmlns="">
          <p:sp>
            <p:nvSpPr>
              <p:cNvPr id="8" name="Content Placeholder 2"/>
              <p:cNvSpPr txBox="1">
                <a:spLocks noRot="1" noChangeAspect="1" noMove="1" noResize="1" noEditPoints="1" noAdjustHandles="1" noChangeArrowheads="1" noChangeShapeType="1" noTextEdit="1"/>
              </p:cNvSpPr>
              <p:nvPr/>
            </p:nvSpPr>
            <p:spPr>
              <a:xfrm>
                <a:off x="777577" y="983807"/>
                <a:ext cx="10020439" cy="799725"/>
              </a:xfrm>
              <a:prstGeom prst="rect">
                <a:avLst/>
              </a:prstGeom>
              <a:blipFill rotWithShape="0">
                <a:blip r:embed="rId4"/>
                <a:stretch>
                  <a:fillRect l="-974" t="-3030" r="-1582" b="-21970"/>
                </a:stretch>
              </a:blipFill>
              <a:ln>
                <a:noFill/>
              </a:ln>
            </p:spPr>
            <p:txBody>
              <a:bodyPr/>
              <a:lstStyle/>
              <a:p>
                <a:r>
                  <a:rPr lang="en-US">
                    <a:noFill/>
                  </a:rPr>
                  <a:t> </a:t>
                </a:r>
              </a:p>
            </p:txBody>
          </p:sp>
        </mc:Fallback>
      </mc:AlternateContent>
      <p:grpSp>
        <p:nvGrpSpPr>
          <p:cNvPr id="6" name="Group 5"/>
          <p:cNvGrpSpPr/>
          <p:nvPr/>
        </p:nvGrpSpPr>
        <p:grpSpPr>
          <a:xfrm>
            <a:off x="2501218" y="1944111"/>
            <a:ext cx="6515100" cy="4343400"/>
            <a:chOff x="2501218" y="1944111"/>
            <a:chExt cx="6515100" cy="4343400"/>
          </a:xfrm>
        </p:grpSpPr>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01218" y="1944111"/>
              <a:ext cx="6515100" cy="4343400"/>
            </a:xfrm>
            <a:prstGeom prst="rect">
              <a:avLst/>
            </a:prstGeom>
          </p:spPr>
        </p:pic>
        <mc:AlternateContent xmlns:mc="http://schemas.openxmlformats.org/markup-compatibility/2006" xmlns:a14="http://schemas.microsoft.com/office/drawing/2010/main">
          <mc:Choice Requires="a14">
            <p:sp>
              <p:nvSpPr>
                <p:cNvPr id="5" name="TextBox 4"/>
                <p:cNvSpPr txBox="1"/>
                <p:nvPr/>
              </p:nvSpPr>
              <p:spPr>
                <a:xfrm>
                  <a:off x="4499430" y="2662139"/>
                  <a:ext cx="1320800" cy="384914"/>
                </a:xfrm>
                <a:prstGeom prst="rect">
                  <a:avLst/>
                </a:prstGeom>
                <a:solidFill>
                  <a:schemeClr val="bg1"/>
                </a:solidFill>
              </p:spPr>
              <p:txBody>
                <a:bodyPr wrap="square" rtlCol="0">
                  <a:spAutoFit/>
                </a:bodyPr>
                <a:lstStyle/>
                <a:p>
                  <a:r>
                    <a:rPr lang="en-US" dirty="0" smtClean="0"/>
                    <a:t>Estimated </a:t>
                  </a:r>
                  <a14:m>
                    <m:oMath xmlns:m="http://schemas.openxmlformats.org/officeDocument/2006/math">
                      <m:acc>
                        <m:accPr>
                          <m:chr m:val="̂"/>
                          <m:ctrlPr>
                            <a:rPr lang="en-US" i="1" dirty="0" smtClean="0">
                              <a:latin typeface="Cambria Math" charset="0"/>
                            </a:rPr>
                          </m:ctrlPr>
                        </m:accPr>
                        <m:e>
                          <m:r>
                            <a:rPr lang="en-US" b="0" i="1" dirty="0" smtClean="0">
                              <a:latin typeface="Cambria Math" charset="0"/>
                            </a:rPr>
                            <m:t>𝑓</m:t>
                          </m:r>
                        </m:e>
                      </m:acc>
                    </m:oMath>
                  </a14:m>
                  <a:endParaRPr lang="en-US" i="1" dirty="0"/>
                </a:p>
              </p:txBody>
            </p:sp>
          </mc:Choice>
          <mc:Fallback xmlns="">
            <p:sp>
              <p:nvSpPr>
                <p:cNvPr id="5" name="TextBox 4"/>
                <p:cNvSpPr txBox="1">
                  <a:spLocks noRot="1" noChangeAspect="1" noMove="1" noResize="1" noEditPoints="1" noAdjustHandles="1" noChangeArrowheads="1" noChangeShapeType="1" noTextEdit="1"/>
                </p:cNvSpPr>
                <p:nvPr/>
              </p:nvSpPr>
              <p:spPr>
                <a:xfrm>
                  <a:off x="4499430" y="2662139"/>
                  <a:ext cx="1320800" cy="384914"/>
                </a:xfrm>
                <a:prstGeom prst="rect">
                  <a:avLst/>
                </a:prstGeom>
                <a:blipFill rotWithShape="0">
                  <a:blip r:embed="rId6"/>
                  <a:stretch>
                    <a:fillRect l="-3687" t="-7937" r="-12442" b="-25397"/>
                  </a:stretch>
                </a:blipFill>
              </p:spPr>
              <p:txBody>
                <a:bodyPr/>
                <a:lstStyle/>
                <a:p>
                  <a:r>
                    <a:rPr lang="en-US">
                      <a:noFill/>
                    </a:rPr>
                    <a:t> </a:t>
                  </a:r>
                </a:p>
              </p:txBody>
            </p:sp>
          </mc:Fallback>
        </mc:AlternateContent>
      </p:grpSp>
    </p:spTree>
    <p:extLst>
      <p:ext uri="{BB962C8B-B14F-4D97-AF65-F5344CB8AC3E}">
        <p14:creationId xmlns:p14="http://schemas.microsoft.com/office/powerpoint/2010/main" val="925495846"/>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0" y="1584118"/>
            <a:ext cx="9144000" cy="5486400"/>
          </a:xfrm>
          <a:prstGeom prst="rect">
            <a:avLst/>
          </a:prstGeom>
        </p:spPr>
      </p:pic>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pPr>
                  <a:spcBef>
                    <a:spcPts val="672"/>
                  </a:spcBef>
                  <a:spcAft>
                    <a:spcPts val="1200"/>
                  </a:spcAft>
                </a:pPr>
                <a:r>
                  <a:rPr lang="en-US" dirty="0" smtClean="0">
                    <a:latin typeface="Karla" charset="0"/>
                    <a:ea typeface="Karla" charset="0"/>
                    <a:cs typeface="Karla" charset="0"/>
                  </a:rPr>
                  <a:t>Confidence in predicting </a:t>
                </a:r>
                <a14:m>
                  <m:oMath xmlns:m="http://schemas.openxmlformats.org/officeDocument/2006/math">
                    <m:acc>
                      <m:accPr>
                        <m:chr m:val="̂"/>
                        <m:ctrlPr>
                          <a:rPr lang="en-US" i="1">
                            <a:latin typeface="Cambria Math" charset="0"/>
                            <a:ea typeface="Karla" charset="0"/>
                            <a:cs typeface="Karla" charset="0"/>
                          </a:rPr>
                        </m:ctrlPr>
                      </m:accPr>
                      <m:e>
                        <m:r>
                          <a:rPr lang="en-US" b="0" i="1" smtClean="0">
                            <a:latin typeface="Cambria Math" charset="0"/>
                            <a:ea typeface="Karla" charset="0"/>
                            <a:cs typeface="Karla" charset="0"/>
                          </a:rPr>
                          <m:t>𝑦</m:t>
                        </m:r>
                      </m:e>
                    </m:acc>
                  </m:oMath>
                </a14:m>
                <a:endParaRPr lang="en-US" dirty="0">
                  <a:latin typeface="Karla" charset="0"/>
                  <a:ea typeface="Karla" charset="0"/>
                  <a:cs typeface="Karla" charset="0"/>
                </a:endParaRP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0">
                <a:blip r:embed="rId3"/>
                <a:stretch>
                  <a:fillRect l="-1326" t="-10400" b="-2400"/>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88</a:t>
            </a:fld>
            <a:endParaRPr lang="en-US"/>
          </a:p>
        </p:txBody>
      </p:sp>
      <p:sp>
        <p:nvSpPr>
          <p:cNvPr id="8" name="Content Placeholder 2"/>
          <p:cNvSpPr txBox="1">
            <a:spLocks/>
          </p:cNvSpPr>
          <p:nvPr/>
        </p:nvSpPr>
        <p:spPr>
          <a:xfrm>
            <a:off x="777577" y="983807"/>
            <a:ext cx="10020439" cy="799725"/>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smtClean="0"/>
              <a:t> </a:t>
            </a:r>
          </a:p>
          <a:p>
            <a:r>
              <a:rPr lang="en-US" sz="2400" dirty="0" smtClean="0"/>
              <a:t> </a:t>
            </a:r>
            <a:endParaRPr lang="en-US" sz="2400" dirty="0"/>
          </a:p>
        </p:txBody>
      </p:sp>
      <p:sp>
        <p:nvSpPr>
          <p:cNvPr id="20" name="Content Placeholder 2"/>
          <p:cNvSpPr txBox="1">
            <a:spLocks/>
          </p:cNvSpPr>
          <p:nvPr/>
        </p:nvSpPr>
        <p:spPr>
          <a:xfrm>
            <a:off x="463480" y="816842"/>
            <a:ext cx="10020439" cy="799725"/>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buFont typeface="Arial" charset="0"/>
              <a:buChar char="•"/>
            </a:pPr>
            <a:endParaRPr lang="en-US" sz="2400" dirty="0"/>
          </a:p>
        </p:txBody>
      </p:sp>
    </p:spTree>
    <p:extLst>
      <p:ext uri="{BB962C8B-B14F-4D97-AF65-F5344CB8AC3E}">
        <p14:creationId xmlns:p14="http://schemas.microsoft.com/office/powerpoint/2010/main" val="11135312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20">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Regression </a:t>
            </a:r>
          </a:p>
        </p:txBody>
      </p:sp>
      <p:sp>
        <p:nvSpPr>
          <p:cNvPr id="4" name="Slide Number Placeholder 3"/>
          <p:cNvSpPr>
            <a:spLocks noGrp="1"/>
          </p:cNvSpPr>
          <p:nvPr>
            <p:ph type="sldNum" sz="quarter" idx="12"/>
          </p:nvPr>
        </p:nvSpPr>
        <p:spPr/>
        <p:txBody>
          <a:bodyPr/>
          <a:lstStyle/>
          <a:p>
            <a:fld id="{81B7CCDB-6D39-0547-B7B3-C80E39D6513A}" type="slidenum">
              <a:rPr lang="en-US" smtClean="0"/>
              <a:t>8</a:t>
            </a:fld>
            <a:endParaRPr lang="en-US"/>
          </a:p>
        </p:txBody>
      </p:sp>
      <p:cxnSp>
        <p:nvCxnSpPr>
          <p:cNvPr id="8" name="Straight Connector 7"/>
          <p:cNvCxnSpPr/>
          <p:nvPr/>
        </p:nvCxnSpPr>
        <p:spPr>
          <a:xfrm flipV="1">
            <a:off x="4023360" y="2246811"/>
            <a:ext cx="4728754" cy="2207623"/>
          </a:xfrm>
          <a:prstGeom prst="line">
            <a:avLst/>
          </a:prstGeom>
          <a:ln>
            <a:solidFill>
              <a:srgbClr val="C00000"/>
            </a:solidFill>
          </a:ln>
          <a:effectLst/>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655958" y="902522"/>
            <a:ext cx="2475358" cy="461665"/>
          </a:xfrm>
          <a:prstGeom prst="rect">
            <a:avLst/>
          </a:prstGeom>
          <a:noFill/>
        </p:spPr>
        <p:txBody>
          <a:bodyPr wrap="none" rtlCol="0">
            <a:spAutoFit/>
          </a:bodyPr>
          <a:lstStyle/>
          <a:p>
            <a:r>
              <a:rPr lang="en-US" sz="2400" dirty="0">
                <a:solidFill>
                  <a:schemeClr val="tx1">
                    <a:lumMod val="75000"/>
                    <a:lumOff val="25000"/>
                  </a:schemeClr>
                </a:solidFill>
                <a:latin typeface="Karla" charset="0"/>
                <a:ea typeface="Karla" charset="0"/>
                <a:cs typeface="Karla" charset="0"/>
              </a:rPr>
              <a:t>Maybe this one?</a:t>
            </a:r>
            <a:endParaRPr lang="en-US" sz="2400" i="1" dirty="0">
              <a:solidFill>
                <a:schemeClr val="tx1">
                  <a:lumMod val="75000"/>
                  <a:lumOff val="25000"/>
                </a:schemeClr>
              </a:solidFill>
              <a:latin typeface="Karla" charset="0"/>
              <a:ea typeface="Karla" charset="0"/>
              <a:cs typeface="Karla" charset="0"/>
            </a:endParaRPr>
          </a:p>
        </p:txBody>
      </p:sp>
      <p:pic>
        <p:nvPicPr>
          <p:cNvPr id="7" name="Picture 6">
            <a:extLst>
              <a:ext uri="{FF2B5EF4-FFF2-40B4-BE49-F238E27FC236}">
                <a16:creationId xmlns:a16="http://schemas.microsoft.com/office/drawing/2014/main" xmlns="" id="{BEEE009D-51B3-E343-8B9F-4957F8B179F4}"/>
              </a:ext>
            </a:extLst>
          </p:cNvPr>
          <p:cNvPicPr>
            <a:picLocks noChangeAspect="1"/>
          </p:cNvPicPr>
          <p:nvPr/>
        </p:nvPicPr>
        <p:blipFill>
          <a:blip r:embed="rId2"/>
          <a:stretch>
            <a:fillRect/>
          </a:stretch>
        </p:blipFill>
        <p:spPr>
          <a:xfrm>
            <a:off x="2615184" y="1463038"/>
            <a:ext cx="6858002" cy="4572001"/>
          </a:xfrm>
          <a:prstGeom prst="rect">
            <a:avLst/>
          </a:prstGeom>
        </p:spPr>
      </p:pic>
    </p:spTree>
    <p:extLst>
      <p:ext uri="{BB962C8B-B14F-4D97-AF65-F5344CB8AC3E}">
        <p14:creationId xmlns:p14="http://schemas.microsoft.com/office/powerpoint/2010/main" val="344144765"/>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0" y="1581912"/>
            <a:ext cx="9144000" cy="5486400"/>
          </a:xfrm>
          <a:prstGeom prst="rect">
            <a:avLst/>
          </a:prstGeom>
        </p:spPr>
      </p:pic>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pPr>
                  <a:spcBef>
                    <a:spcPts val="672"/>
                  </a:spcBef>
                  <a:spcAft>
                    <a:spcPts val="1200"/>
                  </a:spcAft>
                </a:pPr>
                <a:r>
                  <a:rPr lang="en-US" dirty="0" smtClean="0">
                    <a:latin typeface="Karla" charset="0"/>
                    <a:ea typeface="Karla" charset="0"/>
                    <a:cs typeface="Karla" charset="0"/>
                  </a:rPr>
                  <a:t>Confidence in predicting </a:t>
                </a:r>
                <a14:m>
                  <m:oMath xmlns:m="http://schemas.openxmlformats.org/officeDocument/2006/math">
                    <m:acc>
                      <m:accPr>
                        <m:chr m:val="̂"/>
                        <m:ctrlPr>
                          <a:rPr lang="en-US" i="1">
                            <a:latin typeface="Cambria Math" charset="0"/>
                            <a:ea typeface="Karla" charset="0"/>
                            <a:cs typeface="Karla" charset="0"/>
                          </a:rPr>
                        </m:ctrlPr>
                      </m:accPr>
                      <m:e>
                        <m:r>
                          <a:rPr lang="en-US" b="0" i="1" smtClean="0">
                            <a:latin typeface="Cambria Math" charset="0"/>
                            <a:ea typeface="Karla" charset="0"/>
                            <a:cs typeface="Karla" charset="0"/>
                          </a:rPr>
                          <m:t>𝑦</m:t>
                        </m:r>
                      </m:e>
                    </m:acc>
                  </m:oMath>
                </a14:m>
                <a:endParaRPr lang="en-US" dirty="0">
                  <a:latin typeface="Karla" charset="0"/>
                  <a:ea typeface="Karla" charset="0"/>
                  <a:cs typeface="Karla" charset="0"/>
                </a:endParaRP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0">
                <a:blip r:embed="rId3"/>
                <a:stretch>
                  <a:fillRect l="-1326" t="-10400" b="-2400"/>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89</a:t>
            </a:fld>
            <a:endParaRPr lang="en-US"/>
          </a:p>
        </p:txBody>
      </p:sp>
      <p:sp>
        <p:nvSpPr>
          <p:cNvPr id="8" name="Content Placeholder 2"/>
          <p:cNvSpPr txBox="1">
            <a:spLocks/>
          </p:cNvSpPr>
          <p:nvPr/>
        </p:nvSpPr>
        <p:spPr>
          <a:xfrm>
            <a:off x="777577" y="983807"/>
            <a:ext cx="10020439" cy="799725"/>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smtClean="0"/>
              <a:t> </a:t>
            </a:r>
          </a:p>
          <a:p>
            <a:r>
              <a:rPr lang="en-US" sz="2400" dirty="0" smtClean="0"/>
              <a:t> </a:t>
            </a:r>
            <a:endParaRPr lang="en-US" sz="2400" dirty="0"/>
          </a:p>
        </p:txBody>
      </p:sp>
      <mc:AlternateContent xmlns:mc="http://schemas.openxmlformats.org/markup-compatibility/2006">
        <mc:Choice xmlns:a14="http://schemas.microsoft.com/office/drawing/2010/main" Requires="a14">
          <p:sp>
            <p:nvSpPr>
              <p:cNvPr id="20" name="Content Placeholder 2"/>
              <p:cNvSpPr txBox="1">
                <a:spLocks/>
              </p:cNvSpPr>
              <p:nvPr/>
            </p:nvSpPr>
            <p:spPr>
              <a:xfrm>
                <a:off x="463480" y="816842"/>
                <a:ext cx="10020439" cy="799725"/>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buFont typeface="Arial" charset="0"/>
                  <a:buChar char="•"/>
                </a:pPr>
                <a:r>
                  <a:rPr lang="en-US" sz="2400" dirty="0" smtClean="0"/>
                  <a:t>f</a:t>
                </a:r>
                <a:r>
                  <a:rPr lang="en-US" sz="2400" dirty="0" smtClean="0"/>
                  <a:t>or </a:t>
                </a:r>
                <a:r>
                  <a:rPr lang="en-US" sz="2400" dirty="0" smtClean="0"/>
                  <a:t>a </a:t>
                </a:r>
                <a:r>
                  <a:rPr lang="en-US" sz="2400" dirty="0" smtClean="0"/>
                  <a:t>given </a:t>
                </a:r>
                <a:r>
                  <a:rPr lang="en-US" sz="2400" i="1" dirty="0" smtClean="0">
                    <a:latin typeface="Cambria Math" charset="0"/>
                    <a:ea typeface="Cambria Math" charset="0"/>
                    <a:cs typeface="Cambria Math" charset="0"/>
                  </a:rPr>
                  <a:t>x</a:t>
                </a:r>
                <a:r>
                  <a:rPr lang="en-US" sz="2400" dirty="0" smtClean="0"/>
                  <a:t>, </a:t>
                </a:r>
                <a:r>
                  <a:rPr lang="en-US" sz="2400" dirty="0" smtClean="0"/>
                  <a:t>w</a:t>
                </a:r>
                <a:r>
                  <a:rPr lang="en-US" sz="2400" b="0" dirty="0" smtClean="0"/>
                  <a:t>e </a:t>
                </a:r>
                <a:r>
                  <a:rPr lang="en-US" sz="2400" b="0" dirty="0" smtClean="0"/>
                  <a:t>have a distribution of models </a:t>
                </a:r>
                <a14:m>
                  <m:oMath xmlns:m="http://schemas.openxmlformats.org/officeDocument/2006/math">
                    <m:r>
                      <a:rPr lang="en-US" sz="2400" b="0" i="1" smtClean="0">
                        <a:latin typeface="Cambria Math" charset="0"/>
                      </a:rPr>
                      <m:t>𝑓</m:t>
                    </m:r>
                    <m:d>
                      <m:dPr>
                        <m:ctrlPr>
                          <a:rPr lang="en-US" sz="2400" b="0" i="1" smtClean="0">
                            <a:latin typeface="Cambria Math" charset="0"/>
                          </a:rPr>
                        </m:ctrlPr>
                      </m:dPr>
                      <m:e>
                        <m:r>
                          <a:rPr lang="en-US" sz="2400" b="0" i="1" smtClean="0">
                            <a:latin typeface="Cambria Math" charset="0"/>
                          </a:rPr>
                          <m:t>𝑥</m:t>
                        </m:r>
                      </m:e>
                    </m:d>
                  </m:oMath>
                </a14:m>
                <a:endParaRPr lang="en-US" sz="2400" b="0" dirty="0" smtClean="0"/>
              </a:p>
              <a:p>
                <a:pPr marL="342900" indent="-342900">
                  <a:buFont typeface="Arial" charset="0"/>
                  <a:buChar char="•"/>
                </a:pPr>
                <a:r>
                  <a:rPr lang="en-US" sz="2400" dirty="0" smtClean="0"/>
                  <a:t>for </a:t>
                </a:r>
                <a:r>
                  <a:rPr lang="en-US" sz="2400" dirty="0"/>
                  <a:t>each of these </a:t>
                </a:r>
                <a14:m>
                  <m:oMath xmlns:m="http://schemas.openxmlformats.org/officeDocument/2006/math">
                    <m:r>
                      <a:rPr lang="en-US" sz="2400" i="1">
                        <a:latin typeface="Cambria Math" charset="0"/>
                      </a:rPr>
                      <m:t>𝑓</m:t>
                    </m:r>
                    <m:d>
                      <m:dPr>
                        <m:ctrlPr>
                          <a:rPr lang="en-US" sz="2400" i="1">
                            <a:latin typeface="Cambria Math" charset="0"/>
                          </a:rPr>
                        </m:ctrlPr>
                      </m:dPr>
                      <m:e>
                        <m:r>
                          <a:rPr lang="en-US" sz="2400" i="1">
                            <a:latin typeface="Cambria Math" charset="0"/>
                          </a:rPr>
                          <m:t>𝑥</m:t>
                        </m:r>
                      </m:e>
                    </m:d>
                    <m:r>
                      <a:rPr lang="en-US" sz="2400" i="1">
                        <a:latin typeface="Cambria Math" charset="0"/>
                      </a:rPr>
                      <m:t>, </m:t>
                    </m:r>
                  </m:oMath>
                </a14:m>
                <a:r>
                  <a:rPr lang="en-US" sz="2400" dirty="0"/>
                  <a:t>the prediction for </a:t>
                </a:r>
                <a14:m>
                  <m:oMath xmlns:m="http://schemas.openxmlformats.org/officeDocument/2006/math">
                    <m:r>
                      <a:rPr lang="en-US" sz="2400" i="1">
                        <a:latin typeface="Cambria Math" charset="0"/>
                      </a:rPr>
                      <m:t>𝑦</m:t>
                    </m:r>
                    <m:r>
                      <a:rPr lang="en-US" sz="2400" i="1">
                        <a:latin typeface="Cambria Math" charset="0"/>
                      </a:rPr>
                      <m:t>~</m:t>
                    </m:r>
                    <m:r>
                      <a:rPr lang="en-US" sz="2400" i="1">
                        <a:latin typeface="Cambria Math" charset="0"/>
                      </a:rPr>
                      <m:t>𝑁</m:t>
                    </m:r>
                    <m:r>
                      <a:rPr lang="en-US" sz="2400" i="1">
                        <a:latin typeface="Cambria Math" charset="0"/>
                      </a:rPr>
                      <m:t>(</m:t>
                    </m:r>
                    <m:r>
                      <a:rPr lang="en-US" sz="2400" i="1">
                        <a:latin typeface="Cambria Math" charset="0"/>
                      </a:rPr>
                      <m:t>𝑓</m:t>
                    </m:r>
                    <m:r>
                      <a:rPr lang="en-US" sz="2400" i="1">
                        <a:latin typeface="Cambria Math" charset="0"/>
                      </a:rPr>
                      <m:t>, </m:t>
                    </m:r>
                    <m:sSub>
                      <m:sSubPr>
                        <m:ctrlPr>
                          <a:rPr lang="en-US" sz="2400" i="1">
                            <a:latin typeface="Cambria Math" charset="0"/>
                          </a:rPr>
                        </m:ctrlPr>
                      </m:sSubPr>
                      <m:e>
                        <m:r>
                          <a:rPr lang="en-US" sz="2400" i="1">
                            <a:latin typeface="Cambria Math" charset="0"/>
                          </a:rPr>
                          <m:t>𝜎</m:t>
                        </m:r>
                      </m:e>
                      <m:sub>
                        <m:r>
                          <a:rPr lang="en-US" sz="2400" i="1">
                            <a:latin typeface="Cambria Math" charset="0"/>
                          </a:rPr>
                          <m:t>𝜖</m:t>
                        </m:r>
                      </m:sub>
                    </m:sSub>
                    <m:r>
                      <a:rPr lang="en-US" sz="2400" i="1">
                        <a:latin typeface="Cambria Math" charset="0"/>
                      </a:rPr>
                      <m:t>)</m:t>
                    </m:r>
                  </m:oMath>
                </a14:m>
                <a:r>
                  <a:rPr lang="en-US" sz="2400" dirty="0"/>
                  <a:t> </a:t>
                </a:r>
              </a:p>
            </p:txBody>
          </p:sp>
        </mc:Choice>
        <mc:Fallback>
          <p:sp>
            <p:nvSpPr>
              <p:cNvPr id="20" name="Content Placeholder 2"/>
              <p:cNvSpPr txBox="1">
                <a:spLocks noRot="1" noChangeAspect="1" noMove="1" noResize="1" noEditPoints="1" noAdjustHandles="1" noChangeArrowheads="1" noChangeShapeType="1" noTextEdit="1"/>
              </p:cNvSpPr>
              <p:nvPr/>
            </p:nvSpPr>
            <p:spPr>
              <a:xfrm>
                <a:off x="463480" y="816842"/>
                <a:ext cx="10020439" cy="799725"/>
              </a:xfrm>
              <a:prstGeom prst="rect">
                <a:avLst/>
              </a:prstGeom>
              <a:blipFill rotWithShape="0">
                <a:blip r:embed="rId4"/>
                <a:stretch>
                  <a:fillRect l="-791" t="-7634" b="-88550"/>
                </a:stretch>
              </a:blipFill>
              <a:ln>
                <a:noFill/>
              </a:ln>
            </p:spPr>
            <p:txBody>
              <a:bodyPr/>
              <a:lstStyle/>
              <a:p>
                <a:r>
                  <a:rPr lang="en-US">
                    <a:noFill/>
                  </a:rPr>
                  <a:t> </a:t>
                </a:r>
              </a:p>
            </p:txBody>
          </p:sp>
        </mc:Fallback>
      </mc:AlternateContent>
      <p:sp>
        <p:nvSpPr>
          <p:cNvPr id="9" name="Freeform 8"/>
          <p:cNvSpPr/>
          <p:nvPr/>
        </p:nvSpPr>
        <p:spPr>
          <a:xfrm flipH="1">
            <a:off x="8893248" y="2980164"/>
            <a:ext cx="610116" cy="1344948"/>
          </a:xfrm>
          <a:custGeom>
            <a:avLst/>
            <a:gdLst>
              <a:gd name="connsiteX0" fmla="*/ 0 w 417351"/>
              <a:gd name="connsiteY0" fmla="*/ 0 h 1060397"/>
              <a:gd name="connsiteX1" fmla="*/ 145997 w 417351"/>
              <a:gd name="connsiteY1" fmla="*/ 338098 h 1060397"/>
              <a:gd name="connsiteX2" fmla="*/ 368834 w 417351"/>
              <a:gd name="connsiteY2" fmla="*/ 430306 h 1060397"/>
              <a:gd name="connsiteX3" fmla="*/ 407254 w 417351"/>
              <a:gd name="connsiteY3" fmla="*/ 545567 h 1060397"/>
              <a:gd name="connsiteX4" fmla="*/ 230521 w 417351"/>
              <a:gd name="connsiteY4" fmla="*/ 637775 h 1060397"/>
              <a:gd name="connsiteX5" fmla="*/ 92209 w 417351"/>
              <a:gd name="connsiteY5" fmla="*/ 829876 h 1060397"/>
              <a:gd name="connsiteX6" fmla="*/ 7684 w 417351"/>
              <a:gd name="connsiteY6" fmla="*/ 1060397 h 1060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7351" h="1060397">
                <a:moveTo>
                  <a:pt x="0" y="0"/>
                </a:moveTo>
                <a:cubicBezTo>
                  <a:pt x="42262" y="133190"/>
                  <a:pt x="84525" y="266380"/>
                  <a:pt x="145997" y="338098"/>
                </a:cubicBezTo>
                <a:cubicBezTo>
                  <a:pt x="207469" y="409816"/>
                  <a:pt x="325291" y="395728"/>
                  <a:pt x="368834" y="430306"/>
                </a:cubicBezTo>
                <a:cubicBezTo>
                  <a:pt x="412377" y="464884"/>
                  <a:pt x="430306" y="510989"/>
                  <a:pt x="407254" y="545567"/>
                </a:cubicBezTo>
                <a:cubicBezTo>
                  <a:pt x="384202" y="580145"/>
                  <a:pt x="283028" y="590390"/>
                  <a:pt x="230521" y="637775"/>
                </a:cubicBezTo>
                <a:cubicBezTo>
                  <a:pt x="178014" y="685160"/>
                  <a:pt x="129349" y="759439"/>
                  <a:pt x="92209" y="829876"/>
                </a:cubicBezTo>
                <a:cubicBezTo>
                  <a:pt x="55070" y="900313"/>
                  <a:pt x="7684" y="1060397"/>
                  <a:pt x="7684" y="1060397"/>
                </a:cubicBezTo>
              </a:path>
            </a:pathLst>
          </a:custGeom>
          <a:noFill/>
          <a:ln w="12700">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1595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xEl>
                                              <p:pRg st="1" end="1"/>
                                            </p:txEl>
                                          </p:spTgt>
                                        </p:tgtEl>
                                        <p:attrNameLst>
                                          <p:attrName>style.visibility</p:attrName>
                                        </p:attrNameLst>
                                      </p:cBhvr>
                                      <p:to>
                                        <p:strVal val="visible"/>
                                      </p:to>
                                    </p:set>
                                  </p:childTnLst>
                                </p:cTn>
                              </p:par>
                              <p:par>
                                <p:cTn id="7" presetID="1" presetClass="entr" presetSubtype="0" fill="hold" grpId="0" nodeType="withEffect">
                                  <p:stCondLst>
                                    <p:cond delay="50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pPr>
                  <a:spcBef>
                    <a:spcPts val="672"/>
                  </a:spcBef>
                  <a:spcAft>
                    <a:spcPts val="1200"/>
                  </a:spcAft>
                </a:pPr>
                <a:r>
                  <a:rPr lang="en-US" dirty="0" smtClean="0">
                    <a:latin typeface="Karla" charset="0"/>
                    <a:ea typeface="Karla" charset="0"/>
                    <a:cs typeface="Karla" charset="0"/>
                  </a:rPr>
                  <a:t>Confidence in predicting </a:t>
                </a:r>
                <a14:m>
                  <m:oMath xmlns:m="http://schemas.openxmlformats.org/officeDocument/2006/math">
                    <m:acc>
                      <m:accPr>
                        <m:chr m:val="̂"/>
                        <m:ctrlPr>
                          <a:rPr lang="en-US" i="1">
                            <a:latin typeface="Cambria Math" charset="0"/>
                            <a:ea typeface="Karla" charset="0"/>
                            <a:cs typeface="Karla" charset="0"/>
                          </a:rPr>
                        </m:ctrlPr>
                      </m:accPr>
                      <m:e>
                        <m:r>
                          <a:rPr lang="en-US" b="0" i="1" smtClean="0">
                            <a:latin typeface="Cambria Math" charset="0"/>
                            <a:ea typeface="Karla" charset="0"/>
                            <a:cs typeface="Karla" charset="0"/>
                          </a:rPr>
                          <m:t>𝑦</m:t>
                        </m:r>
                      </m:e>
                    </m:acc>
                  </m:oMath>
                </a14:m>
                <a:endParaRPr lang="en-US" dirty="0">
                  <a:latin typeface="Karla" charset="0"/>
                  <a:ea typeface="Karla" charset="0"/>
                  <a:cs typeface="Karla" charset="0"/>
                </a:endParaRP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0">
                <a:blip r:embed="rId2"/>
                <a:stretch>
                  <a:fillRect l="-1326" t="-10400" b="-2400"/>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90</a:t>
            </a:fld>
            <a:endParaRPr lang="en-US"/>
          </a:p>
        </p:txBody>
      </p:sp>
      <p:sp>
        <p:nvSpPr>
          <p:cNvPr id="8" name="Content Placeholder 2"/>
          <p:cNvSpPr txBox="1">
            <a:spLocks/>
          </p:cNvSpPr>
          <p:nvPr/>
        </p:nvSpPr>
        <p:spPr>
          <a:xfrm>
            <a:off x="777577" y="983807"/>
            <a:ext cx="10020439" cy="799725"/>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smtClean="0"/>
              <a:t> </a:t>
            </a:r>
          </a:p>
          <a:p>
            <a:r>
              <a:rPr lang="en-US" sz="2400" dirty="0" smtClean="0"/>
              <a:t> </a:t>
            </a:r>
            <a:endParaRPr lang="en-US" sz="2400" dirty="0"/>
          </a:p>
        </p:txBody>
      </p:sp>
      <mc:AlternateContent xmlns:mc="http://schemas.openxmlformats.org/markup-compatibility/2006">
        <mc:Choice xmlns:a14="http://schemas.microsoft.com/office/drawing/2010/main" Requires="a14">
          <p:sp>
            <p:nvSpPr>
              <p:cNvPr id="20" name="Content Placeholder 2"/>
              <p:cNvSpPr txBox="1">
                <a:spLocks/>
              </p:cNvSpPr>
              <p:nvPr/>
            </p:nvSpPr>
            <p:spPr>
              <a:xfrm>
                <a:off x="463480" y="816842"/>
                <a:ext cx="10020439" cy="799725"/>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buFont typeface="Arial" charset="0"/>
                  <a:buChar char="•"/>
                </a:pPr>
                <a:r>
                  <a:rPr lang="en-US" sz="2400" dirty="0" smtClean="0"/>
                  <a:t>f</a:t>
                </a:r>
                <a:r>
                  <a:rPr lang="en-US" sz="2400" dirty="0" smtClean="0"/>
                  <a:t>or </a:t>
                </a:r>
                <a:r>
                  <a:rPr lang="en-US" sz="2400" dirty="0" smtClean="0"/>
                  <a:t>a </a:t>
                </a:r>
                <a:r>
                  <a:rPr lang="en-US" sz="2400" dirty="0" smtClean="0"/>
                  <a:t>given </a:t>
                </a:r>
                <a:r>
                  <a:rPr lang="en-US" sz="2400" i="1" dirty="0" smtClean="0">
                    <a:latin typeface="Cambria Math" charset="0"/>
                    <a:ea typeface="Cambria Math" charset="0"/>
                    <a:cs typeface="Cambria Math" charset="0"/>
                  </a:rPr>
                  <a:t>x</a:t>
                </a:r>
                <a:r>
                  <a:rPr lang="en-US" sz="2400" dirty="0" smtClean="0"/>
                  <a:t>, </a:t>
                </a:r>
                <a:r>
                  <a:rPr lang="en-US" sz="2400" dirty="0" smtClean="0"/>
                  <a:t>w</a:t>
                </a:r>
                <a:r>
                  <a:rPr lang="en-US" sz="2400" b="0" dirty="0" smtClean="0"/>
                  <a:t>e </a:t>
                </a:r>
                <a:r>
                  <a:rPr lang="en-US" sz="2400" b="0" dirty="0" smtClean="0"/>
                  <a:t>have a distribution of models </a:t>
                </a:r>
                <a14:m>
                  <m:oMath xmlns:m="http://schemas.openxmlformats.org/officeDocument/2006/math">
                    <m:r>
                      <a:rPr lang="en-US" sz="2400" b="0" i="1" smtClean="0">
                        <a:latin typeface="Cambria Math" charset="0"/>
                      </a:rPr>
                      <m:t>𝑓</m:t>
                    </m:r>
                    <m:d>
                      <m:dPr>
                        <m:ctrlPr>
                          <a:rPr lang="en-US" sz="2400" b="0" i="1" smtClean="0">
                            <a:latin typeface="Cambria Math" charset="0"/>
                          </a:rPr>
                        </m:ctrlPr>
                      </m:dPr>
                      <m:e>
                        <m:r>
                          <a:rPr lang="en-US" sz="2400" b="0" i="1" smtClean="0">
                            <a:latin typeface="Cambria Math" charset="0"/>
                          </a:rPr>
                          <m:t>𝑥</m:t>
                        </m:r>
                      </m:e>
                    </m:d>
                  </m:oMath>
                </a14:m>
                <a:endParaRPr lang="en-US" sz="2400" b="0" dirty="0" smtClean="0"/>
              </a:p>
              <a:p>
                <a:pPr marL="342900" indent="-342900">
                  <a:buFont typeface="Arial" charset="0"/>
                  <a:buChar char="•"/>
                </a:pPr>
                <a:r>
                  <a:rPr lang="en-US" sz="2400" dirty="0" smtClean="0"/>
                  <a:t>for </a:t>
                </a:r>
                <a:r>
                  <a:rPr lang="en-US" sz="2400" dirty="0"/>
                  <a:t>each of these </a:t>
                </a:r>
                <a14:m>
                  <m:oMath xmlns:m="http://schemas.openxmlformats.org/officeDocument/2006/math">
                    <m:r>
                      <a:rPr lang="en-US" sz="2400" i="1">
                        <a:latin typeface="Cambria Math" charset="0"/>
                      </a:rPr>
                      <m:t>𝑓</m:t>
                    </m:r>
                    <m:d>
                      <m:dPr>
                        <m:ctrlPr>
                          <a:rPr lang="en-US" sz="2400" i="1">
                            <a:latin typeface="Cambria Math" charset="0"/>
                          </a:rPr>
                        </m:ctrlPr>
                      </m:dPr>
                      <m:e>
                        <m:r>
                          <a:rPr lang="en-US" sz="2400" i="1">
                            <a:latin typeface="Cambria Math" charset="0"/>
                          </a:rPr>
                          <m:t>𝑥</m:t>
                        </m:r>
                      </m:e>
                    </m:d>
                    <m:r>
                      <a:rPr lang="en-US" sz="2400" i="1">
                        <a:latin typeface="Cambria Math" charset="0"/>
                      </a:rPr>
                      <m:t>, </m:t>
                    </m:r>
                  </m:oMath>
                </a14:m>
                <a:r>
                  <a:rPr lang="en-US" sz="2400" dirty="0"/>
                  <a:t>the prediction for </a:t>
                </a:r>
                <a14:m>
                  <m:oMath xmlns:m="http://schemas.openxmlformats.org/officeDocument/2006/math">
                    <m:r>
                      <a:rPr lang="en-US" sz="2400" i="1">
                        <a:latin typeface="Cambria Math" charset="0"/>
                      </a:rPr>
                      <m:t>𝑦</m:t>
                    </m:r>
                    <m:r>
                      <a:rPr lang="en-US" sz="2400" i="1">
                        <a:latin typeface="Cambria Math" charset="0"/>
                      </a:rPr>
                      <m:t>~</m:t>
                    </m:r>
                    <m:r>
                      <a:rPr lang="en-US" sz="2400" i="1">
                        <a:latin typeface="Cambria Math" charset="0"/>
                      </a:rPr>
                      <m:t>𝑁</m:t>
                    </m:r>
                    <m:d>
                      <m:dPr>
                        <m:ctrlPr>
                          <a:rPr lang="en-US" sz="2400" i="1">
                            <a:latin typeface="Cambria Math" charset="0"/>
                          </a:rPr>
                        </m:ctrlPr>
                      </m:dPr>
                      <m:e>
                        <m:r>
                          <a:rPr lang="en-US" sz="2400" i="1">
                            <a:latin typeface="Cambria Math" charset="0"/>
                          </a:rPr>
                          <m:t>𝑓</m:t>
                        </m:r>
                        <m:r>
                          <a:rPr lang="en-US" sz="2400" i="1">
                            <a:latin typeface="Cambria Math" charset="0"/>
                          </a:rPr>
                          <m:t>, </m:t>
                        </m:r>
                        <m:sSub>
                          <m:sSubPr>
                            <m:ctrlPr>
                              <a:rPr lang="en-US" sz="2400" i="1">
                                <a:latin typeface="Cambria Math" charset="0"/>
                              </a:rPr>
                            </m:ctrlPr>
                          </m:sSubPr>
                          <m:e>
                            <m:r>
                              <a:rPr lang="en-US" sz="2400" i="1">
                                <a:latin typeface="Cambria Math" charset="0"/>
                              </a:rPr>
                              <m:t>𝜎</m:t>
                            </m:r>
                          </m:e>
                          <m:sub>
                            <m:r>
                              <a:rPr lang="en-US" sz="2400" i="1">
                                <a:latin typeface="Cambria Math" charset="0"/>
                              </a:rPr>
                              <m:t>𝜖</m:t>
                            </m:r>
                          </m:sub>
                        </m:sSub>
                      </m:e>
                    </m:d>
                  </m:oMath>
                </a14:m>
                <a:endParaRPr lang="en-US" sz="2400" dirty="0" smtClean="0"/>
              </a:p>
              <a:p>
                <a:pPr marL="342900" indent="-342900">
                  <a:buFont typeface="Arial" charset="0"/>
                  <a:buChar char="•"/>
                </a:pPr>
                <a:r>
                  <a:rPr lang="en-US" sz="2400" dirty="0"/>
                  <a:t>The prediction confidence intervals are then</a:t>
                </a:r>
              </a:p>
              <a:p>
                <a:r>
                  <a:rPr lang="en-US" sz="2400" dirty="0"/>
                  <a:t> </a:t>
                </a:r>
                <a:r>
                  <a:rPr lang="en-US" sz="2400" dirty="0" smtClean="0"/>
                  <a:t> </a:t>
                </a:r>
                <a:endParaRPr lang="en-US" sz="2400" dirty="0"/>
              </a:p>
            </p:txBody>
          </p:sp>
        </mc:Choice>
        <mc:Fallback>
          <p:sp>
            <p:nvSpPr>
              <p:cNvPr id="20" name="Content Placeholder 2"/>
              <p:cNvSpPr txBox="1">
                <a:spLocks noRot="1" noChangeAspect="1" noMove="1" noResize="1" noEditPoints="1" noAdjustHandles="1" noChangeArrowheads="1" noChangeShapeType="1" noTextEdit="1"/>
              </p:cNvSpPr>
              <p:nvPr/>
            </p:nvSpPr>
            <p:spPr>
              <a:xfrm>
                <a:off x="463480" y="816842"/>
                <a:ext cx="10020439" cy="799725"/>
              </a:xfrm>
              <a:prstGeom prst="rect">
                <a:avLst/>
              </a:prstGeom>
              <a:blipFill rotWithShape="0">
                <a:blip r:embed="rId3"/>
                <a:stretch>
                  <a:fillRect l="-791" t="-7634" b="-88550"/>
                </a:stretch>
              </a:blipFill>
              <a:ln>
                <a:noFill/>
              </a:ln>
            </p:spPr>
            <p:txBody>
              <a:bodyPr/>
              <a:lstStyle/>
              <a:p>
                <a:r>
                  <a:rPr lang="en-US">
                    <a:noFill/>
                  </a:rPr>
                  <a:t> </a:t>
                </a:r>
              </a:p>
            </p:txBody>
          </p:sp>
        </mc:Fallback>
      </mc:AlternateContent>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44952" y="1581912"/>
            <a:ext cx="9144000" cy="5486400"/>
          </a:xfrm>
          <a:prstGeom prst="rect">
            <a:avLst/>
          </a:prstGeom>
        </p:spPr>
      </p:pic>
    </p:spTree>
    <p:extLst>
      <p:ext uri="{BB962C8B-B14F-4D97-AF65-F5344CB8AC3E}">
        <p14:creationId xmlns:p14="http://schemas.microsoft.com/office/powerpoint/2010/main" val="495793336"/>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What’s next?</a:t>
            </a:r>
          </a:p>
        </p:txBody>
      </p:sp>
      <p:sp>
        <p:nvSpPr>
          <p:cNvPr id="4" name="Slide Number Placeholder 3"/>
          <p:cNvSpPr>
            <a:spLocks noGrp="1"/>
          </p:cNvSpPr>
          <p:nvPr>
            <p:ph type="sldNum" sz="quarter" idx="12"/>
          </p:nvPr>
        </p:nvSpPr>
        <p:spPr/>
        <p:txBody>
          <a:bodyPr/>
          <a:lstStyle/>
          <a:p>
            <a:fld id="{81B7CCDB-6D39-0547-B7B3-C80E39D6513A}" type="slidenum">
              <a:rPr lang="en-US" smtClean="0"/>
              <a:t>91</a:t>
            </a:fld>
            <a:endParaRPr lang="en-US"/>
          </a:p>
        </p:txBody>
      </p:sp>
      <p:sp>
        <p:nvSpPr>
          <p:cNvPr id="6" name="Content Placeholder 2"/>
          <p:cNvSpPr txBox="1">
            <a:spLocks/>
          </p:cNvSpPr>
          <p:nvPr/>
        </p:nvSpPr>
        <p:spPr>
          <a:xfrm>
            <a:off x="932496" y="1129437"/>
            <a:ext cx="10327008" cy="3899763"/>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buFont typeface="Arial" charset="0"/>
              <a:buChar char="•"/>
            </a:pPr>
            <a:r>
              <a:rPr lang="en-US" sz="2400" dirty="0"/>
              <a:t>So far we have examined only one predictor at the time. Next lecture we will see how to use multiple predictors together and evaluate the significance of each predictor when cofounding effects are present. </a:t>
            </a:r>
          </a:p>
          <a:p>
            <a:pPr marL="342900" indent="-342900">
              <a:buFont typeface="Arial" charset="0"/>
              <a:buChar char="•"/>
            </a:pPr>
            <a:endParaRPr lang="en-US" sz="2400" dirty="0"/>
          </a:p>
        </p:txBody>
      </p:sp>
    </p:spTree>
    <p:extLst>
      <p:ext uri="{BB962C8B-B14F-4D97-AF65-F5344CB8AC3E}">
        <p14:creationId xmlns:p14="http://schemas.microsoft.com/office/powerpoint/2010/main" val="1507846996"/>
      </p:ext>
    </p:extLst>
  </p:cSld>
  <p:clrMapOvr>
    <a:masterClrMapping/>
  </p:clrMapOvr>
  <p:timing>
    <p:tnLst>
      <p:par>
        <p:cTn id="1" dur="indefinite" restart="never" nodeType="tmRoot"/>
      </p:par>
    </p:tnLst>
  </p:timing>
</p:sld>
</file>

<file path=ppt/theme/theme1.xml><?xml version="1.0" encoding="utf-8"?>
<a:theme xmlns:a="http://schemas.openxmlformats.org/drawingml/2006/main" name="GEC_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1" id="{2B62E5F0-D20D-8A49-A753-32DBE871C0F7}" vid="{B30C7E9A-7585-A448-B1BB-C615A660632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Lecture1_Introduction_kNNRegressio</Template>
  <TotalTime>17649</TotalTime>
  <Words>4230</Words>
  <Application>Microsoft Macintosh PowerPoint</Application>
  <PresentationFormat>Widescreen</PresentationFormat>
  <Paragraphs>835</Paragraphs>
  <Slides>92</Slides>
  <Notes>31</Notes>
  <HiddenSlides>3</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92</vt:i4>
      </vt:variant>
    </vt:vector>
  </HeadingPairs>
  <TitlesOfParts>
    <vt:vector size="98" baseType="lpstr">
      <vt:lpstr>Calibri</vt:lpstr>
      <vt:lpstr>Cambria Math</vt:lpstr>
      <vt:lpstr>Karla</vt:lpstr>
      <vt:lpstr>Mangal</vt:lpstr>
      <vt:lpstr>Arial</vt:lpstr>
      <vt:lpstr>GEC_template</vt:lpstr>
      <vt:lpstr>Lecture 3-4: Linear Regression</vt:lpstr>
      <vt:lpstr>Lecture Outline  </vt:lpstr>
      <vt:lpstr>Lecture Outline  </vt:lpstr>
      <vt:lpstr>Linear Models</vt:lpstr>
      <vt:lpstr>Linear Regression</vt:lpstr>
      <vt:lpstr>Lecture Outline  </vt:lpstr>
      <vt:lpstr>Linear Regression </vt:lpstr>
      <vt:lpstr>Linear Regression </vt:lpstr>
      <vt:lpstr>Linear Regression </vt:lpstr>
      <vt:lpstr>Linear Regression </vt:lpstr>
      <vt:lpstr>Inference for Linear Regression</vt:lpstr>
      <vt:lpstr>Inference for Linear Regression</vt:lpstr>
      <vt:lpstr>Estimate of the regression coefficients: brute force</vt:lpstr>
      <vt:lpstr>Estimate of the regression coefficients: exact method </vt:lpstr>
      <vt:lpstr>PowerPoint Presentation</vt:lpstr>
      <vt:lpstr>Estimate of the regression coefficients:  Gradient Descent </vt:lpstr>
      <vt:lpstr>Estimate of the regression coefficients:  Gradient Descent </vt:lpstr>
      <vt:lpstr>Estimate of the regression coefficients:  Gradient Descent </vt:lpstr>
      <vt:lpstr>Estimate of the regression coefficients:  Gradient Descent </vt:lpstr>
      <vt:lpstr>Gradient Descent: Considerations (cont) </vt:lpstr>
      <vt:lpstr>Lecture Outline  </vt:lpstr>
      <vt:lpstr>Interpretation of Predictors</vt:lpstr>
      <vt:lpstr>Confidence intervals for the predictors estimates  </vt:lpstr>
      <vt:lpstr>Confidence intervals for the predictors estimates (cont)</vt:lpstr>
      <vt:lpstr>Confidence intervals for the predictors estimates (cont)</vt:lpstr>
      <vt:lpstr>Confidence intervals for the predictors estimates (cont)</vt:lpstr>
      <vt:lpstr>Confidence intervals for the predictors estimates (cont)</vt:lpstr>
      <vt:lpstr>Confidence intervals for the predictors estimates (cont)</vt:lpstr>
      <vt:lpstr>Confidence intervals for the predictors estimates (cont)</vt:lpstr>
      <vt:lpstr>Confidence intervals for the predictors estimates (cont)</vt:lpstr>
      <vt:lpstr>Confidence intervals for the predictors estimates (cont)</vt:lpstr>
      <vt:lpstr>Confidence intervals for the predictors estimates (cont)</vt:lpstr>
      <vt:lpstr>Confidence intervals for the predictors estimates (cont)</vt:lpstr>
      <vt:lpstr>Confidence intervals for the predictors estimates (cont)</vt:lpstr>
      <vt:lpstr>Confidence intervals for the predictors estimates (cont)</vt:lpstr>
      <vt:lpstr>Confidence intervals for the predictors estimates (cont)</vt:lpstr>
      <vt:lpstr>Confidence intervals for the predictors estimates (cont)</vt:lpstr>
      <vt:lpstr>Confidence intervals for the predictors estimates (cont)</vt:lpstr>
      <vt:lpstr>Confidence intervals for the predictors estimates (cont)</vt:lpstr>
      <vt:lpstr>Confidence intervals for the predictors estimates (cont)</vt:lpstr>
      <vt:lpstr>Confidence intervals for the predictors estimates (cont)</vt:lpstr>
      <vt:lpstr>Confidence intervals for the predictors estimates (cont)</vt:lpstr>
      <vt:lpstr>PowerPoint Presentation</vt:lpstr>
      <vt:lpstr>Lecture Outline  </vt:lpstr>
      <vt:lpstr>Bootstrap</vt:lpstr>
      <vt:lpstr>Bootstrap</vt:lpstr>
      <vt:lpstr>Bootstrap</vt:lpstr>
      <vt:lpstr>Bootstrap</vt:lpstr>
      <vt:lpstr>Bootstrap</vt:lpstr>
      <vt:lpstr>Bootstrap</vt:lpstr>
      <vt:lpstr>Bootstrap</vt:lpstr>
      <vt:lpstr>Bootstrap</vt:lpstr>
      <vt:lpstr>Bootstrap</vt:lpstr>
      <vt:lpstr>Bootstrap</vt:lpstr>
      <vt:lpstr>Bootstrap</vt:lpstr>
      <vt:lpstr>Bootstrap</vt:lpstr>
      <vt:lpstr>Bootstrapping for Estimating Sampling Error</vt:lpstr>
      <vt:lpstr>Confidence intervals for the predictors estimates: Standard Errors</vt:lpstr>
      <vt:lpstr>Confidence intervals for the predictors estimates: Standard Errors</vt:lpstr>
      <vt:lpstr>Standard Errors</vt:lpstr>
      <vt:lpstr>Standard Errors</vt:lpstr>
      <vt:lpstr>Standard Errors</vt:lpstr>
      <vt:lpstr>Standard Errors</vt:lpstr>
      <vt:lpstr>Standard Errors</vt:lpstr>
      <vt:lpstr>Lecture Outline  </vt:lpstr>
      <vt:lpstr>Interpretation of Predictors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Importance of predictors</vt:lpstr>
      <vt:lpstr>Importance of predictors</vt:lpstr>
      <vt:lpstr>Importance of predictors</vt:lpstr>
      <vt:lpstr>PowerPoint Presentation</vt:lpstr>
      <vt:lpstr>Hypothesis testing</vt:lpstr>
      <vt:lpstr>Hypothesis testing</vt:lpstr>
      <vt:lpstr>Hypothesis testing</vt:lpstr>
      <vt:lpstr>Lecture Outline  </vt:lpstr>
      <vt:lpstr>How well do we know f ̂? </vt:lpstr>
      <vt:lpstr>How well do we know f ̂? </vt:lpstr>
      <vt:lpstr>How well do we know f ̂? </vt:lpstr>
      <vt:lpstr>How well do we know f ̂? </vt:lpstr>
      <vt:lpstr>How well do we know f ̂? </vt:lpstr>
      <vt:lpstr>How well do we know f ̂? </vt:lpstr>
      <vt:lpstr>How well do we know f ̂? </vt:lpstr>
      <vt:lpstr>Confidence in predicting y ̂</vt:lpstr>
      <vt:lpstr>Confidence in predicting y ̂</vt:lpstr>
      <vt:lpstr>Confidence in predicting y ̂</vt:lpstr>
      <vt:lpstr>What’s next?</vt:lpstr>
    </vt:vector>
  </TitlesOfParts>
  <Company>harvard</Company>
  <LinksUpToDate>false</LinksUpToDate>
  <SharedDoc>false</SharedDoc>
  <HyperlinksChanged>false</HyperlinksChanged>
  <AppVersion>15.0036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pavlos protopapas</dc:creator>
  <cp:lastModifiedBy>Microsoft Office User</cp:lastModifiedBy>
  <cp:revision>541</cp:revision>
  <cp:lastPrinted>2018-05-11T23:31:28Z</cp:lastPrinted>
  <dcterms:created xsi:type="dcterms:W3CDTF">2018-04-18T18:49:01Z</dcterms:created>
  <dcterms:modified xsi:type="dcterms:W3CDTF">2019-05-25T03:16:20Z</dcterms:modified>
</cp:coreProperties>
</file>